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45" r:id="rId5"/>
  </p:sldMasterIdLst>
  <p:notesMasterIdLst>
    <p:notesMasterId r:id="rId24"/>
  </p:notesMasterIdLst>
  <p:handoutMasterIdLst>
    <p:handoutMasterId r:id="rId25"/>
  </p:handoutMasterIdLst>
  <p:sldIdLst>
    <p:sldId id="1861" r:id="rId6"/>
    <p:sldId id="1825" r:id="rId7"/>
    <p:sldId id="1826" r:id="rId8"/>
    <p:sldId id="1886" r:id="rId9"/>
    <p:sldId id="1888" r:id="rId10"/>
    <p:sldId id="1890" r:id="rId11"/>
    <p:sldId id="1891" r:id="rId12"/>
    <p:sldId id="3696" r:id="rId13"/>
    <p:sldId id="1841" r:id="rId14"/>
    <p:sldId id="1843" r:id="rId15"/>
    <p:sldId id="1842" r:id="rId16"/>
    <p:sldId id="1844" r:id="rId17"/>
    <p:sldId id="1850" r:id="rId18"/>
    <p:sldId id="4576" r:id="rId19"/>
    <p:sldId id="1881" r:id="rId20"/>
    <p:sldId id="4570" r:id="rId21"/>
    <p:sldId id="1882" r:id="rId22"/>
    <p:sldId id="4569" r:id="rId2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CC752A-22B0-4072-898D-7ABF399DCD67}">
          <p14:sldIdLst>
            <p14:sldId id="1861"/>
            <p14:sldId id="1825"/>
            <p14:sldId id="1826"/>
            <p14:sldId id="1886"/>
            <p14:sldId id="1888"/>
            <p14:sldId id="1890"/>
            <p14:sldId id="1891"/>
            <p14:sldId id="3696"/>
            <p14:sldId id="1841"/>
            <p14:sldId id="1843"/>
            <p14:sldId id="1842"/>
            <p14:sldId id="1844"/>
            <p14:sldId id="1850"/>
            <p14:sldId id="4576"/>
          </p14:sldIdLst>
        </p14:section>
        <p14:section name="Azure Migrate" id="{03760C4F-EE23-4AED-97C2-81CDF3B5474C}">
          <p14:sldIdLst>
            <p14:sldId id="1881"/>
            <p14:sldId id="4570"/>
          </p14:sldIdLst>
        </p14:section>
        <p14:section name="Azure Site Recovery" id="{F340A683-B01F-4902-ACCA-2A988BF1F87C}">
          <p14:sldIdLst>
            <p14:sldId id="1882"/>
            <p14:sldId id="45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002050"/>
    <a:srgbClr val="303030"/>
    <a:srgbClr val="0078D4"/>
    <a:srgbClr val="BDBDBD"/>
    <a:srgbClr val="D2D2D2"/>
    <a:srgbClr val="E6E6E6"/>
    <a:srgbClr val="FFB900"/>
    <a:srgbClr val="737373"/>
    <a:srgbClr val="F14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8B2DB-F5F0-4D93-BBDB-F3E8FA86787E}" v="1" dt="2018-10-08T14:08:30.5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015" autoAdjust="0"/>
    <p:restoredTop sz="95900" autoAdjust="0"/>
  </p:normalViewPr>
  <p:slideViewPr>
    <p:cSldViewPr snapToGrid="0">
      <p:cViewPr varScale="1">
        <p:scale>
          <a:sx n="93" d="100"/>
          <a:sy n="93" d="100"/>
        </p:scale>
        <p:origin x="33" y="150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10/8/2018 9:07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10/8/2018 9:07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10/8/2018 9:07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10/8/2018 9:07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77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10/8/2018 9:07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8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90975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39296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334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0559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96200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39487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88544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95109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231087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43610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52686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598484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767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454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580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2898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22186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2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999809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31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696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6" r:id="rId1"/>
    <p:sldLayoutId id="2147484747" r:id="rId2"/>
    <p:sldLayoutId id="2147484748" r:id="rId3"/>
    <p:sldLayoutId id="2147484749" r:id="rId4"/>
    <p:sldLayoutId id="2147484750" r:id="rId5"/>
    <p:sldLayoutId id="2147484751" r:id="rId6"/>
    <p:sldLayoutId id="2147484752" r:id="rId7"/>
    <p:sldLayoutId id="2147484753" r:id="rId8"/>
    <p:sldLayoutId id="2147484754" r:id="rId9"/>
    <p:sldLayoutId id="2147484755" r:id="rId10"/>
    <p:sldLayoutId id="2147484756" r:id="rId11"/>
    <p:sldLayoutId id="2147484757" r:id="rId12"/>
    <p:sldLayoutId id="2147484758" r:id="rId13"/>
    <p:sldLayoutId id="2147484759" r:id="rId14"/>
    <p:sldLayoutId id="2147484760" r:id="rId15"/>
    <p:sldLayoutId id="2147484761" r:id="rId16"/>
    <p:sldLayoutId id="2147484762" r:id="rId17"/>
    <p:sldLayoutId id="2147484763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.png"/><Relationship Id="rId5" Type="http://schemas.openxmlformats.org/officeDocument/2006/relationships/image" Target="../media/image21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12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51.png"/><Relationship Id="rId4" Type="http://schemas.openxmlformats.org/officeDocument/2006/relationships/image" Target="../media/image21.pn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9.xml"/><Relationship Id="rId5" Type="http://schemas.microsoft.com/office/2007/relationships/hdphoto" Target="../media/hdphoto1.wdp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e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979539"/>
            <a:ext cx="5943600" cy="553998"/>
          </a:xfrm>
        </p:spPr>
        <p:txBody>
          <a:bodyPr/>
          <a:lstStyle/>
          <a:p>
            <a:r>
              <a:rPr lang="en-US" dirty="0"/>
              <a:t>Azure Migration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5943600" cy="584775"/>
          </a:xfrm>
        </p:spPr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sz="1800" i="1" dirty="0"/>
              <a:t>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8FA8E-80DC-468B-AB33-77C815EA5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BRK3055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8">
            <a:extLst>
              <a:ext uri="{FF2B5EF4-FFF2-40B4-BE49-F238E27FC236}">
                <a16:creationId xmlns:a16="http://schemas.microsoft.com/office/drawing/2014/main" id="{10FC4F94-0209-4F40-8A5D-F6069BA7D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99557" y="1921483"/>
            <a:ext cx="3861654" cy="2097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>
              <a:srgbClr val="D83B01">
                <a:alpha val="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EAD03F-6AD8-45A0-828B-A0F7ED6E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Hyper-V Migration 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49109E-9228-4AA5-8DEE-9D23BAFB4873}"/>
              </a:ext>
            </a:extLst>
          </p:cNvPr>
          <p:cNvSpPr txBox="1"/>
          <p:nvPr/>
        </p:nvSpPr>
        <p:spPr>
          <a:xfrm>
            <a:off x="659959" y="4110505"/>
            <a:ext cx="372431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341">
              <a:lnSpc>
                <a:spcPct val="90000"/>
              </a:lnSpc>
              <a:defRPr/>
            </a:pPr>
            <a:r>
              <a:rPr lang="en-US" sz="2000" b="1" spc="-52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Source: Hyper-V</a:t>
            </a:r>
            <a:br>
              <a:rPr lang="en-US" sz="2000" b="1" spc="-52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US" sz="2000" b="1" spc="-52" baseline="-25000" dirty="0">
              <a:solidFill>
                <a:srgbClr val="0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DEFDA-97D4-4398-B18F-7AF6D41FDF12}"/>
              </a:ext>
            </a:extLst>
          </p:cNvPr>
          <p:cNvSpPr txBox="1"/>
          <p:nvPr/>
        </p:nvSpPr>
        <p:spPr>
          <a:xfrm>
            <a:off x="9871885" y="1928500"/>
            <a:ext cx="980306" cy="1381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341">
              <a:lnSpc>
                <a:spcPct val="90000"/>
              </a:lnSpc>
              <a:defRPr/>
            </a:pPr>
            <a:endParaRPr lang="en-US" sz="1496" b="1" spc="-52" baseline="-25000">
              <a:solidFill>
                <a:srgbClr val="0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9EBA3E-7B60-4465-9304-D806C87FC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669" y="1889183"/>
            <a:ext cx="3848391" cy="2152098"/>
          </a:xfrm>
          <a:prstGeom prst="rect">
            <a:avLst/>
          </a:prstGeom>
        </p:spPr>
      </p:pic>
      <p:sp>
        <p:nvSpPr>
          <p:cNvPr id="10" name="TextBox 179">
            <a:extLst>
              <a:ext uri="{FF2B5EF4-FFF2-40B4-BE49-F238E27FC236}">
                <a16:creationId xmlns:a16="http://schemas.microsoft.com/office/drawing/2014/main" id="{CBDCBD13-4C13-4D9F-AF81-6B9156F25461}"/>
              </a:ext>
            </a:extLst>
          </p:cNvPr>
          <p:cNvSpPr txBox="1"/>
          <p:nvPr/>
        </p:nvSpPr>
        <p:spPr>
          <a:xfrm>
            <a:off x="8588909" y="3234576"/>
            <a:ext cx="3167912" cy="738454"/>
          </a:xfrm>
          <a:prstGeom prst="rect">
            <a:avLst/>
          </a:prstGeom>
          <a:noFill/>
          <a:ln>
            <a:noFill/>
          </a:ln>
        </p:spPr>
        <p:txBody>
          <a:bodyPr wrap="none" lIns="182750" tIns="146200" rIns="182750" bIns="146200" rtlCol="0">
            <a:spAutoFit/>
          </a:bodyPr>
          <a:lstStyle/>
          <a:p>
            <a:pPr algn="ctr" defTabSz="93141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2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Azure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961AED-6C65-47F5-9434-E02F4B296AAC}"/>
              </a:ext>
            </a:extLst>
          </p:cNvPr>
          <p:cNvGrpSpPr/>
          <p:nvPr/>
        </p:nvGrpSpPr>
        <p:grpSpPr>
          <a:xfrm>
            <a:off x="1210037" y="3421404"/>
            <a:ext cx="3082148" cy="2636029"/>
            <a:chOff x="1210037" y="3421404"/>
            <a:chExt cx="3082148" cy="26360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3231419-B1F0-485C-B1B1-FA6FC4002C86}"/>
                </a:ext>
              </a:extLst>
            </p:cNvPr>
            <p:cNvGrpSpPr/>
            <p:nvPr/>
          </p:nvGrpSpPr>
          <p:grpSpPr>
            <a:xfrm>
              <a:off x="1210037" y="5314427"/>
              <a:ext cx="3082148" cy="743006"/>
              <a:chOff x="9321608" y="5849905"/>
              <a:chExt cx="3082585" cy="74311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F07B98-C231-42FD-9158-917A0E9D77CE}"/>
                  </a:ext>
                </a:extLst>
              </p:cNvPr>
              <p:cNvSpPr txBox="1"/>
              <p:nvPr/>
            </p:nvSpPr>
            <p:spPr>
              <a:xfrm>
                <a:off x="9979194" y="5941207"/>
                <a:ext cx="2424999" cy="651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32341">
                  <a:lnSpc>
                    <a:spcPct val="90000"/>
                  </a:lnSpc>
                  <a:defRPr/>
                </a:pPr>
                <a:r>
                  <a:rPr lang="en-US" sz="1765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Microsoft Azure Recovery Services Agent </a:t>
                </a:r>
                <a:endParaRPr lang="en-US" sz="1360" b="1" spc="-52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defTabSz="932341">
                  <a:lnSpc>
                    <a:spcPct val="90000"/>
                  </a:lnSpc>
                  <a:defRPr/>
                </a:pPr>
                <a:r>
                  <a:rPr lang="en-US" sz="1176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Replicates data to Azure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D0CB668-3FFE-4574-BEA4-456B7D4737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21608" y="5849905"/>
                <a:ext cx="597788" cy="532683"/>
              </a:xfrm>
              <a:prstGeom prst="rect">
                <a:avLst/>
              </a:pr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BB16726-311F-44A8-A510-62A00D2A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5153" y="3421404"/>
              <a:ext cx="620905" cy="553281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56177FE-050F-4D76-A3A7-45F7AB05D1AF}"/>
              </a:ext>
            </a:extLst>
          </p:cNvPr>
          <p:cNvSpPr/>
          <p:nvPr/>
        </p:nvSpPr>
        <p:spPr>
          <a:xfrm>
            <a:off x="713670" y="6242249"/>
            <a:ext cx="11773262" cy="645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21746">
              <a:defRPr/>
            </a:pPr>
            <a:r>
              <a:rPr lang="en-US" sz="1199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Documentation: </a:t>
            </a:r>
            <a:r>
              <a:rPr lang="en-US" sz="1199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https://aka.ms/asr_hyperv </a:t>
            </a:r>
          </a:p>
          <a:p>
            <a:pPr defTabSz="621746">
              <a:defRPr/>
            </a:pPr>
            <a:r>
              <a:rPr lang="en-US" sz="1199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Videos: </a:t>
            </a:r>
            <a:r>
              <a:rPr lang="en-US" sz="1199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https://aka.ms/asr_videos </a:t>
            </a:r>
          </a:p>
          <a:p>
            <a:pPr defTabSz="621746">
              <a:defRPr/>
            </a:pPr>
            <a:endParaRPr lang="en-US" sz="1199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0" name="Freeform 386">
            <a:extLst>
              <a:ext uri="{FF2B5EF4-FFF2-40B4-BE49-F238E27FC236}">
                <a16:creationId xmlns:a16="http://schemas.microsoft.com/office/drawing/2014/main" id="{C843A71B-FAFE-40C9-B097-EDAD5C5824D4}"/>
              </a:ext>
            </a:extLst>
          </p:cNvPr>
          <p:cNvSpPr>
            <a:spLocks/>
          </p:cNvSpPr>
          <p:nvPr/>
        </p:nvSpPr>
        <p:spPr bwMode="auto">
          <a:xfrm>
            <a:off x="604292" y="6260401"/>
            <a:ext cx="154757" cy="336185"/>
          </a:xfrm>
          <a:custGeom>
            <a:avLst/>
            <a:gdLst>
              <a:gd name="T0" fmla="*/ 58 w 58"/>
              <a:gd name="T1" fmla="*/ 120 h 120"/>
              <a:gd name="T2" fmla="*/ 28 w 58"/>
              <a:gd name="T3" fmla="*/ 101 h 120"/>
              <a:gd name="T4" fmla="*/ 0 w 58"/>
              <a:gd name="T5" fmla="*/ 120 h 120"/>
              <a:gd name="T6" fmla="*/ 0 w 58"/>
              <a:gd name="T7" fmla="*/ 0 h 120"/>
              <a:gd name="T8" fmla="*/ 58 w 58"/>
              <a:gd name="T9" fmla="*/ 0 h 120"/>
              <a:gd name="T10" fmla="*/ 58 w 58"/>
              <a:gd name="T11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120">
                <a:moveTo>
                  <a:pt x="58" y="120"/>
                </a:moveTo>
                <a:lnTo>
                  <a:pt x="28" y="101"/>
                </a:lnTo>
                <a:lnTo>
                  <a:pt x="0" y="120"/>
                </a:lnTo>
                <a:lnTo>
                  <a:pt x="0" y="0"/>
                </a:lnTo>
                <a:lnTo>
                  <a:pt x="58" y="0"/>
                </a:lnTo>
                <a:lnTo>
                  <a:pt x="58" y="12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defTabSz="621746">
              <a:defRPr/>
            </a:pPr>
            <a:endParaRPr lang="en-US" sz="1801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36486FA-85F3-476B-8608-2A9D4BD35E13}"/>
              </a:ext>
            </a:extLst>
          </p:cNvPr>
          <p:cNvGrpSpPr/>
          <p:nvPr/>
        </p:nvGrpSpPr>
        <p:grpSpPr>
          <a:xfrm>
            <a:off x="5034884" y="2139829"/>
            <a:ext cx="3213784" cy="2716804"/>
            <a:chOff x="5034884" y="2139829"/>
            <a:chExt cx="3213784" cy="271680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699253A-4CA6-4EEB-844A-6159E20BD123}"/>
                </a:ext>
              </a:extLst>
            </p:cNvPr>
            <p:cNvGrpSpPr/>
            <p:nvPr/>
          </p:nvGrpSpPr>
          <p:grpSpPr>
            <a:xfrm>
              <a:off x="5034884" y="3345574"/>
              <a:ext cx="3213784" cy="1511059"/>
              <a:chOff x="4827441" y="3646622"/>
              <a:chExt cx="3214240" cy="151127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103CC6-7BD1-4A01-BE2F-83029B6AAD68}"/>
                  </a:ext>
                </a:extLst>
              </p:cNvPr>
              <p:cNvSpPr txBox="1"/>
              <p:nvPr/>
            </p:nvSpPr>
            <p:spPr>
              <a:xfrm>
                <a:off x="4827441" y="4160558"/>
                <a:ext cx="3214240" cy="997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32341">
                  <a:lnSpc>
                    <a:spcPct val="90000"/>
                  </a:lnSpc>
                  <a:defRPr/>
                </a:pPr>
                <a:r>
                  <a:rPr lang="en-US" sz="2000" kern="0" spc="-52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Data Channel</a:t>
                </a:r>
              </a:p>
              <a:p>
                <a:pPr algn="ctr" defTabSz="932341">
                  <a:lnSpc>
                    <a:spcPct val="90000"/>
                  </a:lnSpc>
                  <a:defRPr/>
                </a:pPr>
                <a:endParaRPr lang="en-US" sz="2000" kern="0" spc="-52" dirty="0">
                  <a:solidFill>
                    <a:srgbClr val="505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algn="ctr" defTabSz="932341">
                  <a:lnSpc>
                    <a:spcPct val="90000"/>
                  </a:lnSpc>
                  <a:defRPr/>
                </a:pPr>
                <a:r>
                  <a:rPr lang="en-US" sz="1600" kern="0" spc="-52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Public Internet or ExpressRoute with Public Peering</a:t>
                </a:r>
                <a:endParaRPr lang="en-US" sz="1600" kern="0" spc="-52" baseline="-250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FBE67D4-9B14-4289-9EA4-2E1E606B9D91}"/>
                  </a:ext>
                </a:extLst>
              </p:cNvPr>
              <p:cNvGrpSpPr/>
              <p:nvPr/>
            </p:nvGrpSpPr>
            <p:grpSpPr>
              <a:xfrm>
                <a:off x="4861364" y="3646622"/>
                <a:ext cx="2728473" cy="489391"/>
                <a:chOff x="4861364" y="3646622"/>
                <a:chExt cx="2728473" cy="489391"/>
              </a:xfrm>
            </p:grpSpPr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F2C272F-8925-42D0-A9C4-F8CAD977C224}"/>
                    </a:ext>
                  </a:extLst>
                </p:cNvPr>
                <p:cNvCxnSpPr/>
                <p:nvPr/>
              </p:nvCxnSpPr>
              <p:spPr>
                <a:xfrm>
                  <a:off x="5075237" y="4030662"/>
                  <a:ext cx="2514600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B5B7471-F763-4FDE-8AE8-ACFA0AB0C1DA}"/>
                    </a:ext>
                  </a:extLst>
                </p:cNvPr>
                <p:cNvSpPr txBox="1"/>
                <p:nvPr/>
              </p:nvSpPr>
              <p:spPr>
                <a:xfrm>
                  <a:off x="4861364" y="3646622"/>
                  <a:ext cx="2153234" cy="489391"/>
                </a:xfrm>
                <a:prstGeom prst="rect">
                  <a:avLst/>
                </a:prstGeom>
                <a:noFill/>
              </p:spPr>
              <p:txBody>
                <a:bodyPr wrap="square" lIns="182854" tIns="146283" rIns="182854" bIns="146283" rtlCol="0">
                  <a:spAutoFit/>
                </a:bodyPr>
                <a:lstStyle/>
                <a:p>
                  <a:pPr defTabSz="914340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400" kern="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443 (HTTPS)</a:t>
                  </a:r>
                </a:p>
              </p:txBody>
            </p:sp>
          </p:grpSp>
        </p:grpSp>
        <p:pic>
          <p:nvPicPr>
            <p:cNvPr id="1026" name="Picture 2" descr="Image result for azure site recovery transparent icon">
              <a:extLst>
                <a:ext uri="{FF2B5EF4-FFF2-40B4-BE49-F238E27FC236}">
                  <a16:creationId xmlns:a16="http://schemas.microsoft.com/office/drawing/2014/main" id="{3E443FC5-3EA3-48DC-926C-CBBC93B61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167" y="2139829"/>
              <a:ext cx="2402277" cy="1261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267B936-4602-4FA0-BE80-857A5988BE21}"/>
              </a:ext>
            </a:extLst>
          </p:cNvPr>
          <p:cNvGrpSpPr/>
          <p:nvPr/>
        </p:nvGrpSpPr>
        <p:grpSpPr>
          <a:xfrm>
            <a:off x="2074817" y="1424938"/>
            <a:ext cx="1708102" cy="1539999"/>
            <a:chOff x="2265016" y="1574500"/>
            <a:chExt cx="1355609" cy="123957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A2553F6-551A-420A-829A-122506C59BB8}"/>
                </a:ext>
              </a:extLst>
            </p:cNvPr>
            <p:cNvGrpSpPr/>
            <p:nvPr/>
          </p:nvGrpSpPr>
          <p:grpSpPr>
            <a:xfrm>
              <a:off x="2265016" y="1574500"/>
              <a:ext cx="386176" cy="829853"/>
              <a:chOff x="1257164" y="2491946"/>
              <a:chExt cx="386230" cy="82997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24C6FCF-C314-4440-AB17-8597D9EF6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8554" y="2910378"/>
                <a:ext cx="374840" cy="41153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DD86F55-F18E-4313-B358-C0056F2E7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7164" y="2491946"/>
                <a:ext cx="376044" cy="393596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DD524B9-17D6-46DA-8B09-5D15A8A47040}"/>
                </a:ext>
              </a:extLst>
            </p:cNvPr>
            <p:cNvGrpSpPr/>
            <p:nvPr/>
          </p:nvGrpSpPr>
          <p:grpSpPr>
            <a:xfrm>
              <a:off x="2841921" y="2375810"/>
              <a:ext cx="778704" cy="438261"/>
              <a:chOff x="2841921" y="2375810"/>
              <a:chExt cx="778704" cy="438261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811C7BE-F207-494D-9D4C-51CF9F400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41921" y="2620516"/>
                <a:ext cx="238933" cy="191313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36778881-8CA5-4F3C-A328-17B86C578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43811" y="2378051"/>
                <a:ext cx="238933" cy="19131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0E678DB-8A0E-445F-9802-B228157A6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11806" y="2622758"/>
                <a:ext cx="238933" cy="191313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9C9116-7C6D-4657-B58F-105D20686A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11806" y="2375810"/>
                <a:ext cx="238933" cy="19131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5E49456-AFBA-448A-A82A-052FF37F6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9552" y="2622758"/>
                <a:ext cx="238933" cy="19131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22543899-4C1D-4A1C-8239-8C106FC97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81692" y="2375811"/>
                <a:ext cx="238933" cy="191313"/>
              </a:xfrm>
              <a:prstGeom prst="rect">
                <a:avLst/>
              </a:prstGeom>
            </p:spPr>
          </p:pic>
        </p:grpSp>
      </p:grpSp>
      <p:sp>
        <p:nvSpPr>
          <p:cNvPr id="74" name="server" title="Icon of a server tower">
            <a:extLst>
              <a:ext uri="{FF2B5EF4-FFF2-40B4-BE49-F238E27FC236}">
                <a16:creationId xmlns:a16="http://schemas.microsoft.com/office/drawing/2014/main" id="{6B401A68-03BF-4E33-B2CA-31BBA3ECCE7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182094" y="2428742"/>
            <a:ext cx="499476" cy="948688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solidFill>
            <a:schemeClr val="bg1"/>
          </a:solidFill>
          <a:ln w="28575" cap="sq">
            <a:solidFill>
              <a:srgbClr val="00B0F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4322597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111E-6 L 0.14493 -0.11181 C 0.17513 -0.13658 0.22045 -0.15023 0.2681 -0.15023 C 0.32227 -0.15023 0.36563 -0.13658 0.39584 -0.11181 L 0.54102 1.11111E-6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44" y="-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8">
            <a:extLst>
              <a:ext uri="{FF2B5EF4-FFF2-40B4-BE49-F238E27FC236}">
                <a16:creationId xmlns:a16="http://schemas.microsoft.com/office/drawing/2014/main" id="{BC731EB7-ACA9-4339-8819-34F904B5C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98054" y="1933951"/>
            <a:ext cx="3861654" cy="2097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>
              <a:srgbClr val="D83B01">
                <a:alpha val="0"/>
              </a:srgbClr>
            </a:glo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66D2645-9720-4EE1-93A7-2B43143E5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669" y="1889183"/>
            <a:ext cx="3848391" cy="2152098"/>
          </a:xfrm>
          <a:prstGeom prst="rect">
            <a:avLst/>
          </a:prstGeom>
        </p:spPr>
      </p:pic>
      <p:sp>
        <p:nvSpPr>
          <p:cNvPr id="60" name="TextBox 179">
            <a:extLst>
              <a:ext uri="{FF2B5EF4-FFF2-40B4-BE49-F238E27FC236}">
                <a16:creationId xmlns:a16="http://schemas.microsoft.com/office/drawing/2014/main" id="{7CA89004-1978-4D0D-A5A4-C59BEF3A8785}"/>
              </a:ext>
            </a:extLst>
          </p:cNvPr>
          <p:cNvSpPr txBox="1"/>
          <p:nvPr/>
        </p:nvSpPr>
        <p:spPr>
          <a:xfrm>
            <a:off x="8588909" y="3234576"/>
            <a:ext cx="3167912" cy="738454"/>
          </a:xfrm>
          <a:prstGeom prst="rect">
            <a:avLst/>
          </a:prstGeom>
          <a:noFill/>
          <a:ln>
            <a:noFill/>
          </a:ln>
        </p:spPr>
        <p:txBody>
          <a:bodyPr wrap="none" lIns="182750" tIns="146200" rIns="182750" bIns="146200" rtlCol="0">
            <a:spAutoFit/>
          </a:bodyPr>
          <a:lstStyle/>
          <a:p>
            <a:pPr algn="ctr" defTabSz="93141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2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Azure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AD03F-6AD8-45A0-828B-A0F7ED6E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VMware Migration Works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BF28B-6989-4583-9B2C-1224792BF67A}"/>
              </a:ext>
            </a:extLst>
          </p:cNvPr>
          <p:cNvSpPr txBox="1"/>
          <p:nvPr/>
        </p:nvSpPr>
        <p:spPr>
          <a:xfrm>
            <a:off x="452714" y="4112031"/>
            <a:ext cx="372431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341">
              <a:lnSpc>
                <a:spcPct val="90000"/>
              </a:lnSpc>
              <a:defRPr/>
            </a:pPr>
            <a:r>
              <a:rPr lang="en-US" sz="2000" b="1" spc="-52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Source: VMware, AWS, Physical Servers</a:t>
            </a:r>
            <a:br>
              <a:rPr lang="en-US" sz="2000" b="1" spc="-52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US" sz="2000" b="1" spc="-52" baseline="-25000" dirty="0">
              <a:solidFill>
                <a:srgbClr val="00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B646A6-AC98-4A68-9190-2C4D1C8DBB52}"/>
              </a:ext>
            </a:extLst>
          </p:cNvPr>
          <p:cNvSpPr txBox="1"/>
          <p:nvPr/>
        </p:nvSpPr>
        <p:spPr>
          <a:xfrm>
            <a:off x="9664640" y="1930027"/>
            <a:ext cx="980306" cy="1381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341">
              <a:lnSpc>
                <a:spcPct val="90000"/>
              </a:lnSpc>
              <a:defRPr/>
            </a:pPr>
            <a:endParaRPr lang="en-US" sz="1496" b="1" spc="-52" baseline="-25000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B808DAC-EA6E-44AC-8828-495BC247A5E7}"/>
              </a:ext>
            </a:extLst>
          </p:cNvPr>
          <p:cNvGrpSpPr/>
          <p:nvPr/>
        </p:nvGrpSpPr>
        <p:grpSpPr>
          <a:xfrm>
            <a:off x="2765773" y="2232964"/>
            <a:ext cx="1285968" cy="693767"/>
            <a:chOff x="2715981" y="2610158"/>
            <a:chExt cx="1286150" cy="69386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16CE834-E7A9-40E1-9442-7AC65B48DDB9}"/>
                </a:ext>
              </a:extLst>
            </p:cNvPr>
            <p:cNvGrpSpPr/>
            <p:nvPr/>
          </p:nvGrpSpPr>
          <p:grpSpPr>
            <a:xfrm>
              <a:off x="2763472" y="2610158"/>
              <a:ext cx="1238659" cy="420132"/>
              <a:chOff x="6118236" y="4364440"/>
              <a:chExt cx="2153234" cy="42013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C28CD6A-C378-4742-A6AF-005CCCF56B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7970" y="4640483"/>
                <a:ext cx="132657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5FDF36E-EF13-4451-8569-CB05756EF685}"/>
                  </a:ext>
                </a:extLst>
              </p:cNvPr>
              <p:cNvSpPr txBox="1"/>
              <p:nvPr/>
            </p:nvSpPr>
            <p:spPr>
              <a:xfrm>
                <a:off x="6118236" y="4364440"/>
                <a:ext cx="2153234" cy="42013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defTabSz="914340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900" kern="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443 (HTTPS)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3213F64-5976-417A-9BCA-63B08A50C817}"/>
                </a:ext>
              </a:extLst>
            </p:cNvPr>
            <p:cNvGrpSpPr/>
            <p:nvPr/>
          </p:nvGrpSpPr>
          <p:grpSpPr>
            <a:xfrm>
              <a:off x="2715981" y="2883891"/>
              <a:ext cx="1272790" cy="420132"/>
              <a:chOff x="4634953" y="3726556"/>
              <a:chExt cx="3230856" cy="420132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68FD14CC-F9B9-4599-A50A-710D39FD6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5238" y="4030662"/>
                <a:ext cx="1939361" cy="4465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820EEA-FC92-421C-B900-58E0A839AD73}"/>
                  </a:ext>
                </a:extLst>
              </p:cNvPr>
              <p:cNvSpPr txBox="1"/>
              <p:nvPr/>
            </p:nvSpPr>
            <p:spPr>
              <a:xfrm>
                <a:off x="4634953" y="3726556"/>
                <a:ext cx="3230856" cy="42013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defTabSz="914340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900" kern="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9443 (HTTPS)</a:t>
                </a:r>
              </a:p>
            </p:txBody>
          </p:sp>
        </p:grp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B3BD79B-7047-4266-BB33-8837643BCB1D}"/>
              </a:ext>
            </a:extLst>
          </p:cNvPr>
          <p:cNvSpPr/>
          <p:nvPr/>
        </p:nvSpPr>
        <p:spPr>
          <a:xfrm>
            <a:off x="506425" y="6243776"/>
            <a:ext cx="11773262" cy="645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21746">
              <a:defRPr/>
            </a:pPr>
            <a:r>
              <a:rPr lang="en-US" sz="1199" b="1" dirty="0">
                <a:latin typeface="Segoe UI"/>
              </a:rPr>
              <a:t>Documentation: </a:t>
            </a:r>
            <a:r>
              <a:rPr lang="en-US" sz="1199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http://aka.ms/asr_vmware</a:t>
            </a:r>
            <a:r>
              <a:rPr lang="en-US" sz="1199" dirty="0">
                <a:solidFill>
                  <a:schemeClr val="tx2">
                    <a:lumMod val="50000"/>
                    <a:lumOff val="50000"/>
                  </a:schemeClr>
                </a:solidFill>
                <a:latin typeface="Segoe UI"/>
              </a:rPr>
              <a:t> </a:t>
            </a:r>
          </a:p>
          <a:p>
            <a:pPr defTabSz="621746">
              <a:defRPr/>
            </a:pPr>
            <a:r>
              <a:rPr lang="en-US" sz="1199" b="1" dirty="0">
                <a:latin typeface="Segoe UI"/>
              </a:rPr>
              <a:t>Videos:</a:t>
            </a:r>
            <a:r>
              <a:rPr lang="en-US" sz="1199" dirty="0">
                <a:latin typeface="Segoe UI"/>
              </a:rPr>
              <a:t> </a:t>
            </a:r>
            <a:r>
              <a:rPr lang="en-US" sz="1199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https://aka.ms/asr_videos </a:t>
            </a:r>
          </a:p>
          <a:p>
            <a:pPr defTabSz="621746">
              <a:defRPr/>
            </a:pPr>
            <a:endParaRPr lang="en-US" sz="1199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51" name="Freeform 386">
            <a:extLst>
              <a:ext uri="{FF2B5EF4-FFF2-40B4-BE49-F238E27FC236}">
                <a16:creationId xmlns:a16="http://schemas.microsoft.com/office/drawing/2014/main" id="{6DAB8D35-9007-40EA-968D-228848AB395C}"/>
              </a:ext>
            </a:extLst>
          </p:cNvPr>
          <p:cNvSpPr>
            <a:spLocks/>
          </p:cNvSpPr>
          <p:nvPr/>
        </p:nvSpPr>
        <p:spPr bwMode="auto">
          <a:xfrm>
            <a:off x="404138" y="6292982"/>
            <a:ext cx="154757" cy="336185"/>
          </a:xfrm>
          <a:custGeom>
            <a:avLst/>
            <a:gdLst>
              <a:gd name="T0" fmla="*/ 58 w 58"/>
              <a:gd name="T1" fmla="*/ 120 h 120"/>
              <a:gd name="T2" fmla="*/ 28 w 58"/>
              <a:gd name="T3" fmla="*/ 101 h 120"/>
              <a:gd name="T4" fmla="*/ 0 w 58"/>
              <a:gd name="T5" fmla="*/ 120 h 120"/>
              <a:gd name="T6" fmla="*/ 0 w 58"/>
              <a:gd name="T7" fmla="*/ 0 h 120"/>
              <a:gd name="T8" fmla="*/ 58 w 58"/>
              <a:gd name="T9" fmla="*/ 0 h 120"/>
              <a:gd name="T10" fmla="*/ 58 w 58"/>
              <a:gd name="T11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120">
                <a:moveTo>
                  <a:pt x="58" y="120"/>
                </a:moveTo>
                <a:lnTo>
                  <a:pt x="28" y="101"/>
                </a:lnTo>
                <a:lnTo>
                  <a:pt x="0" y="120"/>
                </a:lnTo>
                <a:lnTo>
                  <a:pt x="0" y="0"/>
                </a:lnTo>
                <a:lnTo>
                  <a:pt x="58" y="0"/>
                </a:lnTo>
                <a:lnTo>
                  <a:pt x="58" y="12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defTabSz="621746">
              <a:defRPr/>
            </a:pPr>
            <a:endParaRPr lang="en-US" sz="1801">
              <a:solidFill>
                <a:srgbClr val="FFFF00"/>
              </a:solidFill>
              <a:latin typeface="Segoe UI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F69E1A3-FBB7-47A8-809E-D0AB4271A838}"/>
              </a:ext>
            </a:extLst>
          </p:cNvPr>
          <p:cNvGrpSpPr/>
          <p:nvPr/>
        </p:nvGrpSpPr>
        <p:grpSpPr>
          <a:xfrm>
            <a:off x="5034884" y="2139829"/>
            <a:ext cx="3213784" cy="2716804"/>
            <a:chOff x="5034884" y="2139829"/>
            <a:chExt cx="3213784" cy="271680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4AAEB7E-6922-429C-B6B3-3294AFDC6F44}"/>
                </a:ext>
              </a:extLst>
            </p:cNvPr>
            <p:cNvGrpSpPr/>
            <p:nvPr/>
          </p:nvGrpSpPr>
          <p:grpSpPr>
            <a:xfrm>
              <a:off x="5034884" y="3345574"/>
              <a:ext cx="3213784" cy="1511059"/>
              <a:chOff x="4827441" y="3646622"/>
              <a:chExt cx="3214240" cy="1511273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1D3B03B-0FDD-457C-8E2E-120B47EB0131}"/>
                  </a:ext>
                </a:extLst>
              </p:cNvPr>
              <p:cNvSpPr txBox="1"/>
              <p:nvPr/>
            </p:nvSpPr>
            <p:spPr>
              <a:xfrm>
                <a:off x="4827441" y="4160558"/>
                <a:ext cx="3214240" cy="997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32341">
                  <a:lnSpc>
                    <a:spcPct val="90000"/>
                  </a:lnSpc>
                  <a:defRPr/>
                </a:pPr>
                <a:r>
                  <a:rPr lang="en-US" sz="2000" kern="0" spc="-52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Data Channel</a:t>
                </a:r>
              </a:p>
              <a:p>
                <a:pPr algn="ctr" defTabSz="932341">
                  <a:lnSpc>
                    <a:spcPct val="90000"/>
                  </a:lnSpc>
                  <a:defRPr/>
                </a:pPr>
                <a:endParaRPr lang="en-US" sz="2000" kern="0" spc="-52" dirty="0">
                  <a:solidFill>
                    <a:srgbClr val="505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algn="ctr" defTabSz="932341">
                  <a:lnSpc>
                    <a:spcPct val="90000"/>
                  </a:lnSpc>
                  <a:defRPr/>
                </a:pPr>
                <a:r>
                  <a:rPr lang="en-US" sz="1600" kern="0" spc="-52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Public Internet or ExpressRoute with Public Peering</a:t>
                </a:r>
                <a:endParaRPr lang="en-US" sz="1600" kern="0" spc="-52" baseline="-250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BF47769-A0F0-4FC5-84C0-3A2A3BC5CB82}"/>
                  </a:ext>
                </a:extLst>
              </p:cNvPr>
              <p:cNvGrpSpPr/>
              <p:nvPr/>
            </p:nvGrpSpPr>
            <p:grpSpPr>
              <a:xfrm>
                <a:off x="4861364" y="3646622"/>
                <a:ext cx="2728473" cy="489391"/>
                <a:chOff x="4861364" y="3646622"/>
                <a:chExt cx="2728473" cy="489391"/>
              </a:xfrm>
            </p:grpSpPr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2159208A-EFB4-4A58-9CD5-665EC8F76805}"/>
                    </a:ext>
                  </a:extLst>
                </p:cNvPr>
                <p:cNvCxnSpPr/>
                <p:nvPr/>
              </p:nvCxnSpPr>
              <p:spPr>
                <a:xfrm>
                  <a:off x="5075237" y="4030662"/>
                  <a:ext cx="2514600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7203393-B0CF-47E4-BFD4-C8905BFC38AE}"/>
                    </a:ext>
                  </a:extLst>
                </p:cNvPr>
                <p:cNvSpPr txBox="1"/>
                <p:nvPr/>
              </p:nvSpPr>
              <p:spPr>
                <a:xfrm>
                  <a:off x="4861364" y="3646622"/>
                  <a:ext cx="2153234" cy="489391"/>
                </a:xfrm>
                <a:prstGeom prst="rect">
                  <a:avLst/>
                </a:prstGeom>
                <a:noFill/>
              </p:spPr>
              <p:txBody>
                <a:bodyPr wrap="square" lIns="182854" tIns="146283" rIns="182854" bIns="146283" rtlCol="0">
                  <a:spAutoFit/>
                </a:bodyPr>
                <a:lstStyle/>
                <a:p>
                  <a:pPr defTabSz="914340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400" kern="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443 (HTTPS)</a:t>
                  </a:r>
                </a:p>
              </p:txBody>
            </p:sp>
          </p:grpSp>
        </p:grpSp>
        <p:pic>
          <p:nvPicPr>
            <p:cNvPr id="55" name="Picture 2" descr="Image result for azure site recovery transparent icon">
              <a:extLst>
                <a:ext uri="{FF2B5EF4-FFF2-40B4-BE49-F238E27FC236}">
                  <a16:creationId xmlns:a16="http://schemas.microsoft.com/office/drawing/2014/main" id="{447CF37E-33BB-4A19-9AA8-CEC280B53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167" y="2139829"/>
              <a:ext cx="2402277" cy="1261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889C733-5FC8-414F-A4C2-68BEE6FE9F2C}"/>
              </a:ext>
            </a:extLst>
          </p:cNvPr>
          <p:cNvGrpSpPr/>
          <p:nvPr/>
        </p:nvGrpSpPr>
        <p:grpSpPr>
          <a:xfrm>
            <a:off x="1011021" y="1245414"/>
            <a:ext cx="1694645" cy="1577964"/>
            <a:chOff x="2265016" y="1564128"/>
            <a:chExt cx="1344929" cy="1270132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71760C1-D6C3-4DA7-B3BD-32F5BD3E6B2F}"/>
                </a:ext>
              </a:extLst>
            </p:cNvPr>
            <p:cNvGrpSpPr/>
            <p:nvPr/>
          </p:nvGrpSpPr>
          <p:grpSpPr>
            <a:xfrm>
              <a:off x="2265016" y="1564128"/>
              <a:ext cx="386176" cy="840227"/>
              <a:chOff x="1257164" y="2481571"/>
              <a:chExt cx="386230" cy="840346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6E2C558C-D555-4861-AF9D-77FCD98B7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8554" y="2910378"/>
                <a:ext cx="374840" cy="411539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4323B58B-A769-465D-95FE-AE42341CF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7164" y="2481571"/>
                <a:ext cx="376044" cy="414346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9E1E077-F84F-459E-8B4C-AE778D9E3328}"/>
                </a:ext>
              </a:extLst>
            </p:cNvPr>
            <p:cNvGrpSpPr/>
            <p:nvPr/>
          </p:nvGrpSpPr>
          <p:grpSpPr>
            <a:xfrm>
              <a:off x="2841921" y="2406576"/>
              <a:ext cx="768024" cy="427684"/>
              <a:chOff x="2841921" y="2406576"/>
              <a:chExt cx="768024" cy="427684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F1378419-0D92-4AFA-9032-9FC418181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41921" y="2641385"/>
                <a:ext cx="238933" cy="192875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FE4250B3-D822-44A4-8473-8EDBE177A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44038" y="2409964"/>
                <a:ext cx="238933" cy="192875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93083AC-2F22-41BA-85EB-75C68C210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08254" y="2634500"/>
                <a:ext cx="238933" cy="192875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65FD2585-69A7-46A9-9B82-9FDB0379B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13695" y="2406576"/>
                <a:ext cx="238933" cy="192875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324C0704-6AC1-48A2-BDC0-257579281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66654" y="2638854"/>
                <a:ext cx="238933" cy="192875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5ACC6F8E-86AF-4B59-B806-532A18248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71012" y="2407504"/>
                <a:ext cx="238933" cy="192875"/>
              </a:xfrm>
              <a:prstGeom prst="rect">
                <a:avLst/>
              </a:prstGeom>
            </p:spPr>
          </p:pic>
        </p:grpSp>
      </p:grp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258969B0-B677-4BA8-9BA4-9424B7DD867B}"/>
              </a:ext>
            </a:extLst>
          </p:cNvPr>
          <p:cNvGrpSpPr/>
          <p:nvPr/>
        </p:nvGrpSpPr>
        <p:grpSpPr>
          <a:xfrm>
            <a:off x="2601256" y="1991552"/>
            <a:ext cx="7063383" cy="3995630"/>
            <a:chOff x="2601256" y="1991552"/>
            <a:chExt cx="7063383" cy="399563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1EBCC18-78CB-4334-85B3-93011B25FEA0}"/>
                </a:ext>
              </a:extLst>
            </p:cNvPr>
            <p:cNvGrpSpPr/>
            <p:nvPr/>
          </p:nvGrpSpPr>
          <p:grpSpPr>
            <a:xfrm>
              <a:off x="7395272" y="5417026"/>
              <a:ext cx="2269367" cy="570156"/>
              <a:chOff x="9499030" y="5941207"/>
              <a:chExt cx="2269689" cy="57023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3F97F8-8048-48B1-A626-EADC594E6244}"/>
                  </a:ext>
                </a:extLst>
              </p:cNvPr>
              <p:cNvSpPr txBox="1"/>
              <p:nvPr/>
            </p:nvSpPr>
            <p:spPr>
              <a:xfrm>
                <a:off x="9979196" y="5941207"/>
                <a:ext cx="1789523" cy="570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32341">
                  <a:lnSpc>
                    <a:spcPct val="90000"/>
                  </a:lnSpc>
                  <a:defRPr/>
                </a:pPr>
                <a:r>
                  <a:rPr lang="en-US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Mobility Service  </a:t>
                </a:r>
                <a:r>
                  <a:rPr lang="en-US" sz="1176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"/>
                  </a:rPr>
                  <a:t>Captures all data writes from memory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8CD5568-7D55-446E-93C1-26CDDBE636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99030" y="6005778"/>
                <a:ext cx="425196" cy="383097"/>
              </a:xfrm>
              <a:prstGeom prst="rect">
                <a:avLst/>
              </a:prstGeom>
            </p:spPr>
          </p:pic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33BAB41-54FC-42FE-A131-97240515A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1256" y="1991552"/>
              <a:ext cx="476392" cy="424507"/>
            </a:xfrm>
            <a:prstGeom prst="rect">
              <a:avLst/>
            </a:prstGeom>
          </p:spPr>
        </p:pic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B4B692D2-14B8-4EBB-82CA-02C21A07EBF5}"/>
              </a:ext>
            </a:extLst>
          </p:cNvPr>
          <p:cNvGrpSpPr/>
          <p:nvPr/>
        </p:nvGrpSpPr>
        <p:grpSpPr>
          <a:xfrm>
            <a:off x="553025" y="1679787"/>
            <a:ext cx="6148161" cy="4473326"/>
            <a:chOff x="553025" y="1679787"/>
            <a:chExt cx="6148161" cy="447332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EBF87A-DA5E-4C1F-B2F0-68FEB937B53B}"/>
                </a:ext>
              </a:extLst>
            </p:cNvPr>
            <p:cNvSpPr txBox="1"/>
            <p:nvPr/>
          </p:nvSpPr>
          <p:spPr>
            <a:xfrm>
              <a:off x="4167419" y="1686847"/>
              <a:ext cx="813861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341">
                <a:lnSpc>
                  <a:spcPct val="90000"/>
                </a:lnSpc>
                <a:defRPr/>
              </a:pPr>
              <a: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Process</a:t>
              </a:r>
              <a:b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DB03BC-20B3-4FFB-B7D0-354E7F41E352}"/>
                </a:ext>
              </a:extLst>
            </p:cNvPr>
            <p:cNvSpPr txBox="1"/>
            <p:nvPr/>
          </p:nvSpPr>
          <p:spPr>
            <a:xfrm>
              <a:off x="3605965" y="1679787"/>
              <a:ext cx="813861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341">
                <a:lnSpc>
                  <a:spcPct val="90000"/>
                </a:lnSpc>
                <a:defRPr/>
              </a:pPr>
              <a: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Config</a:t>
              </a:r>
              <a:b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2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Server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522F63C-1692-466F-98EB-F6A73ED54F06}"/>
                </a:ext>
              </a:extLst>
            </p:cNvPr>
            <p:cNvGrpSpPr/>
            <p:nvPr/>
          </p:nvGrpSpPr>
          <p:grpSpPr>
            <a:xfrm>
              <a:off x="553025" y="5254869"/>
              <a:ext cx="6148161" cy="898244"/>
              <a:chOff x="1570027" y="5451739"/>
              <a:chExt cx="6149033" cy="89837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C5C7A36-2112-4982-AD0C-D8FF1B2D53CB}"/>
                  </a:ext>
                </a:extLst>
              </p:cNvPr>
              <p:cNvSpPr txBox="1"/>
              <p:nvPr/>
            </p:nvSpPr>
            <p:spPr>
              <a:xfrm>
                <a:off x="1897490" y="5451739"/>
                <a:ext cx="2412194" cy="898371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/>
              <a:p>
                <a:pPr defTabSz="914307">
                  <a:lnSpc>
                    <a:spcPct val="90000"/>
                  </a:lnSpc>
                  <a:spcBef>
                    <a:spcPts val="294"/>
                  </a:spcBef>
                  <a:defRPr/>
                </a:pPr>
                <a:r>
                  <a:rPr lang="en-US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Process Server</a:t>
                </a:r>
              </a:p>
              <a:p>
                <a:pPr defTabSz="914307">
                  <a:lnSpc>
                    <a:spcPct val="90000"/>
                  </a:lnSpc>
                  <a:spcBef>
                    <a:spcPts val="294"/>
                  </a:spcBef>
                  <a:defRPr/>
                </a:pPr>
                <a:r>
                  <a:rPr lang="en-US" sz="1176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"/>
                  </a:rPr>
                  <a:t>Used for caching, compression, and encryption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635897-A1F0-4BB5-B520-16B3312F9100}"/>
                  </a:ext>
                </a:extLst>
              </p:cNvPr>
              <p:cNvSpPr txBox="1"/>
              <p:nvPr/>
            </p:nvSpPr>
            <p:spPr>
              <a:xfrm>
                <a:off x="5306866" y="5451739"/>
                <a:ext cx="2412194" cy="898371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/>
              <a:p>
                <a:pPr defTabSz="914307">
                  <a:lnSpc>
                    <a:spcPct val="90000"/>
                  </a:lnSpc>
                  <a:spcBef>
                    <a:spcPts val="294"/>
                  </a:spcBef>
                  <a:defRPr/>
                </a:pPr>
                <a:r>
                  <a:rPr lang="en-US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Configuration Server</a:t>
                </a:r>
              </a:p>
              <a:p>
                <a:pPr defTabSz="914307">
                  <a:lnSpc>
                    <a:spcPct val="90000"/>
                  </a:lnSpc>
                  <a:spcBef>
                    <a:spcPts val="294"/>
                  </a:spcBef>
                  <a:defRPr/>
                </a:pPr>
                <a:r>
                  <a:rPr lang="en-US" sz="1176" dirty="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latin typeface="Segoe UI"/>
                  </a:rPr>
                  <a:t>Used for centralized management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2B4D0E9-B17F-4822-BFC3-3244CF232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70027" y="5576911"/>
                <a:ext cx="357795" cy="643065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066C046-3348-4D72-A8CB-1F44F01E1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59820" y="5613917"/>
                <a:ext cx="355125" cy="64306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9" name="server" title="Icon of a server tower">
              <a:extLst>
                <a:ext uri="{FF2B5EF4-FFF2-40B4-BE49-F238E27FC236}">
                  <a16:creationId xmlns:a16="http://schemas.microsoft.com/office/drawing/2014/main" id="{9D985919-8AE1-4D96-AE8A-DBF9F8B0B8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22802" y="2017355"/>
              <a:ext cx="258889" cy="491727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solidFill>
              <a:srgbClr val="FFFFFF"/>
            </a:solidFill>
            <a:ln w="28575" cap="sq">
              <a:solidFill>
                <a:srgbClr val="7030A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90" name="server" title="Icon of a server tower">
              <a:extLst>
                <a:ext uri="{FF2B5EF4-FFF2-40B4-BE49-F238E27FC236}">
                  <a16:creationId xmlns:a16="http://schemas.microsoft.com/office/drawing/2014/main" id="{F6AD751E-C01F-4769-B0C5-AC8C3266E0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56839" y="2019241"/>
              <a:ext cx="257896" cy="48984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28575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pic>
        <p:nvPicPr>
          <p:cNvPr id="2052" name="Picture 4" descr="Image result for vmware icon transparent">
            <a:extLst>
              <a:ext uri="{FF2B5EF4-FFF2-40B4-BE49-F238E27FC236}">
                <a16:creationId xmlns:a16="http://schemas.microsoft.com/office/drawing/2014/main" id="{0D6DBBC9-2EFC-4369-835D-501F092C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35" y="3548092"/>
            <a:ext cx="1530735" cy="24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ws transparent icon">
            <a:extLst>
              <a:ext uri="{FF2B5EF4-FFF2-40B4-BE49-F238E27FC236}">
                <a16:creationId xmlns:a16="http://schemas.microsoft.com/office/drawing/2014/main" id="{3FE684BC-7B64-4F78-8932-60F3678E1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648" y="3499371"/>
            <a:ext cx="773863" cy="30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server" title="Icon of a server tower">
            <a:extLst>
              <a:ext uri="{FF2B5EF4-FFF2-40B4-BE49-F238E27FC236}">
                <a16:creationId xmlns:a16="http://schemas.microsoft.com/office/drawing/2014/main" id="{1DF7502B-8EDC-470E-80B0-8370EAE890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89478" y="2296249"/>
            <a:ext cx="499476" cy="948688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solidFill>
            <a:schemeClr val="bg1"/>
          </a:solidFill>
          <a:ln w="28575" cap="sq">
            <a:solidFill>
              <a:srgbClr val="00B05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6762110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0.17045 -0.11181 C 0.20586 -0.13657 0.25925 -0.15023 0.31524 -0.15023 C 0.37878 -0.15023 0.42982 -0.13657 0.4655 -0.11181 L 0.63633 7.40741E-7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10" y="-75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D03F-6AD8-45A0-828B-A0F7ED6E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Comprehensive Coverage for VMware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5F0885-4AEC-4FBB-BAB8-4167144A7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0585"/>
              </p:ext>
            </p:extLst>
          </p:nvPr>
        </p:nvGraphicFramePr>
        <p:xfrm>
          <a:off x="504049" y="1208642"/>
          <a:ext cx="8144079" cy="5387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95728">
                  <a:extLst>
                    <a:ext uri="{9D8B030D-6E8A-4147-A177-3AD203B41FA5}">
                      <a16:colId xmlns:a16="http://schemas.microsoft.com/office/drawing/2014/main" val="1740456572"/>
                    </a:ext>
                  </a:extLst>
                </a:gridCol>
                <a:gridCol w="5348351">
                  <a:extLst>
                    <a:ext uri="{9D8B030D-6E8A-4147-A177-3AD203B41FA5}">
                      <a16:colId xmlns:a16="http://schemas.microsoft.com/office/drawing/2014/main" val="3566129064"/>
                    </a:ext>
                  </a:extLst>
                </a:gridCol>
              </a:tblGrid>
              <a:tr h="72379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vCenter Server and vSphere support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6.5, 6.0, </a:t>
                      </a: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</a:t>
                      </a:r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6.7</a:t>
                      </a:r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, 5.5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5134767"/>
                  </a:ext>
                </a:extLst>
              </a:tr>
              <a:tr h="1438521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Guest OS support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2016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2012 R2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2012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2008 R2 </a:t>
                      </a:r>
                    </a:p>
                    <a:p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dirty="0">
                          <a:solidFill>
                            <a:schemeClr val="accent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Windows Server 2008 (32-bit and 64-bit)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5758580"/>
                  </a:ext>
                </a:extLst>
              </a:tr>
              <a:tr h="1737113">
                <a:tc>
                  <a:txBody>
                    <a:bodyPr/>
                    <a:lstStyle/>
                    <a:p>
                      <a:r>
                        <a:rPr lang="en-US" sz="180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Linux Guest OS support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RHEL 5.*, 6.*, </a:t>
                      </a: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</a:t>
                      </a:r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6.10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and 7.*,</a:t>
                      </a: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7</a:t>
                      </a:r>
                      <a:r>
                        <a:rPr lang="en-US" sz="1800" b="1" dirty="0">
                          <a:solidFill>
                            <a:schemeClr val="accent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.5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Cent OS 5.*, 6.*, </a:t>
                      </a: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</a:t>
                      </a:r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6.10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 and 7.*,</a:t>
                      </a: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7</a:t>
                      </a:r>
                      <a:r>
                        <a:rPr lang="en-US" sz="1800" b="1" dirty="0">
                          <a:solidFill>
                            <a:schemeClr val="accent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.5</a:t>
                      </a:r>
                    </a:p>
                    <a:p>
                      <a:pPr lvl="0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Ubuntu 14.04 and 16.04 LTS</a:t>
                      </a:r>
                      <a:endParaRPr lang="en-US" sz="1800" dirty="0">
                        <a:solidFill>
                          <a:srgbClr val="107C10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  <a:p>
                      <a:pPr marL="0" marR="0" lvl="0" indent="0" algn="l" defTabSz="1243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SUSE Enterprise Server 12 SP1, SP2, SP3</a:t>
                      </a:r>
                    </a:p>
                    <a:p>
                      <a:pPr lvl="0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SUSE Enterprise Server 11 SP3, SP4, 12 SPI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OEL 6.4 and 6.5</a:t>
                      </a:r>
                    </a:p>
                    <a:p>
                      <a:pPr lvl="0"/>
                      <a:r>
                        <a:rPr lang="en-US" sz="18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Debian 7 and 8 support</a:t>
                      </a:r>
                      <a:endParaRPr lang="en-US" sz="1800" b="1" baseline="30000" dirty="0">
                        <a:solidFill>
                          <a:srgbClr val="00B050"/>
                        </a:solidFill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2730634"/>
                  </a:ext>
                </a:extLst>
              </a:tr>
              <a:tr h="1188551">
                <a:tc>
                  <a:txBody>
                    <a:bodyPr/>
                    <a:lstStyle/>
                    <a:p>
                      <a:r>
                        <a:rPr lang="en-US" sz="180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platform support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Managed Disk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Encrypted Storage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Hybrid Benefit for Windows Server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087722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5773DFB-07D3-4BD0-9E0B-37C9B3B65A81}"/>
              </a:ext>
            </a:extLst>
          </p:cNvPr>
          <p:cNvSpPr/>
          <p:nvPr/>
        </p:nvSpPr>
        <p:spPr>
          <a:xfrm>
            <a:off x="8249302" y="2280655"/>
            <a:ext cx="3496983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21746">
              <a:defRPr/>
            </a:pPr>
            <a:r>
              <a:rPr lang="en-US" sz="1801" i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https://aka.ms/asr_supportmatrix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A31407-EF3A-4770-A1EB-09CC440B464F}"/>
              </a:ext>
            </a:extLst>
          </p:cNvPr>
          <p:cNvGrpSpPr/>
          <p:nvPr/>
        </p:nvGrpSpPr>
        <p:grpSpPr>
          <a:xfrm>
            <a:off x="8281099" y="1821100"/>
            <a:ext cx="2235531" cy="525369"/>
            <a:chOff x="7108825" y="5657850"/>
            <a:chExt cx="744538" cy="231775"/>
          </a:xfrm>
        </p:grpSpPr>
        <p:sp>
          <p:nvSpPr>
            <p:cNvPr id="6" name="Freeform 384">
              <a:extLst>
                <a:ext uri="{FF2B5EF4-FFF2-40B4-BE49-F238E27FC236}">
                  <a16:creationId xmlns:a16="http://schemas.microsoft.com/office/drawing/2014/main" id="{976229BE-CCFE-499A-8184-FAC7DF173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825" y="5657850"/>
              <a:ext cx="715963" cy="174625"/>
            </a:xfrm>
            <a:custGeom>
              <a:avLst/>
              <a:gdLst>
                <a:gd name="T0" fmla="*/ 209 w 209"/>
                <a:gd name="T1" fmla="*/ 0 h 51"/>
                <a:gd name="T2" fmla="*/ 8 w 209"/>
                <a:gd name="T3" fmla="*/ 0 h 51"/>
                <a:gd name="T4" fmla="*/ 0 w 209"/>
                <a:gd name="T5" fmla="*/ 9 h 51"/>
                <a:gd name="T6" fmla="*/ 0 w 209"/>
                <a:gd name="T7" fmla="*/ 42 h 51"/>
                <a:gd name="T8" fmla="*/ 8 w 209"/>
                <a:gd name="T9" fmla="*/ 51 h 51"/>
                <a:gd name="T10" fmla="*/ 209 w 209"/>
                <a:gd name="T11" fmla="*/ 51 h 51"/>
                <a:gd name="T12" fmla="*/ 209 w 209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51">
                  <a:moveTo>
                    <a:pt x="20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3" y="51"/>
                    <a:pt x="8" y="51"/>
                  </a:cubicBezTo>
                  <a:cubicBezTo>
                    <a:pt x="209" y="51"/>
                    <a:pt x="209" y="51"/>
                    <a:pt x="209" y="51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" name="Freeform 385">
              <a:extLst>
                <a:ext uri="{FF2B5EF4-FFF2-40B4-BE49-F238E27FC236}">
                  <a16:creationId xmlns:a16="http://schemas.microsoft.com/office/drawing/2014/main" id="{719AD2DF-0898-4173-A0DA-CF414ED1A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825" y="5657850"/>
              <a:ext cx="744538" cy="174625"/>
            </a:xfrm>
            <a:custGeom>
              <a:avLst/>
              <a:gdLst>
                <a:gd name="T0" fmla="*/ 217 w 217"/>
                <a:gd name="T1" fmla="*/ 0 h 51"/>
                <a:gd name="T2" fmla="*/ 8 w 217"/>
                <a:gd name="T3" fmla="*/ 0 h 51"/>
                <a:gd name="T4" fmla="*/ 0 w 217"/>
                <a:gd name="T5" fmla="*/ 9 h 51"/>
                <a:gd name="T6" fmla="*/ 0 w 217"/>
                <a:gd name="T7" fmla="*/ 42 h 51"/>
                <a:gd name="T8" fmla="*/ 8 w 217"/>
                <a:gd name="T9" fmla="*/ 51 h 51"/>
                <a:gd name="T10" fmla="*/ 217 w 21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7" h="51">
                  <a:moveTo>
                    <a:pt x="21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3" y="51"/>
                    <a:pt x="8" y="51"/>
                  </a:cubicBezTo>
                  <a:cubicBezTo>
                    <a:pt x="217" y="51"/>
                    <a:pt x="217" y="51"/>
                    <a:pt x="217" y="51"/>
                  </a:cubicBezTo>
                </a:path>
              </a:pathLst>
            </a:custGeom>
            <a:noFill/>
            <a:ln w="174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" name="Freeform 386">
              <a:extLst>
                <a:ext uri="{FF2B5EF4-FFF2-40B4-BE49-F238E27FC236}">
                  <a16:creationId xmlns:a16="http://schemas.microsoft.com/office/drawing/2014/main" id="{67F207D3-39ED-4980-A196-76280526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7563" y="5699125"/>
              <a:ext cx="92075" cy="190500"/>
            </a:xfrm>
            <a:custGeom>
              <a:avLst/>
              <a:gdLst>
                <a:gd name="T0" fmla="*/ 58 w 58"/>
                <a:gd name="T1" fmla="*/ 120 h 120"/>
                <a:gd name="T2" fmla="*/ 28 w 58"/>
                <a:gd name="T3" fmla="*/ 101 h 120"/>
                <a:gd name="T4" fmla="*/ 0 w 58"/>
                <a:gd name="T5" fmla="*/ 120 h 120"/>
                <a:gd name="T6" fmla="*/ 0 w 58"/>
                <a:gd name="T7" fmla="*/ 0 h 120"/>
                <a:gd name="T8" fmla="*/ 58 w 58"/>
                <a:gd name="T9" fmla="*/ 0 h 120"/>
                <a:gd name="T10" fmla="*/ 58 w 58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20">
                  <a:moveTo>
                    <a:pt x="58" y="120"/>
                  </a:moveTo>
                  <a:lnTo>
                    <a:pt x="28" y="101"/>
                  </a:lnTo>
                  <a:lnTo>
                    <a:pt x="0" y="120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120"/>
                  </a:lnTo>
                  <a:close/>
                </a:path>
              </a:pathLst>
            </a:custGeom>
            <a:solidFill>
              <a:srgbClr val="002060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 dirty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720E60C-E8AB-43D1-9999-D750D7760BA0}"/>
              </a:ext>
            </a:extLst>
          </p:cNvPr>
          <p:cNvSpPr/>
          <p:nvPr/>
        </p:nvSpPr>
        <p:spPr>
          <a:xfrm>
            <a:off x="8733926" y="1835650"/>
            <a:ext cx="1990867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21746">
              <a:defRPr/>
            </a:pPr>
            <a:r>
              <a:rPr lang="en-US" sz="1632" b="1" i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Support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B99F01-8FC4-4B96-9EC7-D712B8E0333C}"/>
              </a:ext>
            </a:extLst>
          </p:cNvPr>
          <p:cNvSpPr txBox="1"/>
          <p:nvPr/>
        </p:nvSpPr>
        <p:spPr>
          <a:xfrm>
            <a:off x="8733926" y="3902242"/>
            <a:ext cx="3224712" cy="187743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ysDot"/>
          </a:ln>
        </p:spPr>
        <p:txBody>
          <a:bodyPr wrap="square" lIns="91440" tIns="91440" rIns="91440" bIns="91440" rtlCol="0">
            <a:spAutoFit/>
          </a:bodyPr>
          <a:lstStyle/>
          <a:p>
            <a:r>
              <a:rPr lang="en-US" sz="2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NOTE: </a:t>
            </a:r>
            <a: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Hyper-V migration with Azure Site Recovery supports </a:t>
            </a:r>
            <a:r>
              <a:rPr lang="en-US" sz="1800" b="1" u="sng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every</a:t>
            </a:r>
            <a:r>
              <a:rPr lang="en-US" sz="1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Windows and Linux OS that is endorsed to run on the Azure Compute platform</a:t>
            </a:r>
            <a:endParaRPr lang="en-U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19449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17B59-DF7C-4121-A324-7D5326C50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Migration Service for Database Migration</a:t>
            </a:r>
          </a:p>
        </p:txBody>
      </p:sp>
      <p:sp>
        <p:nvSpPr>
          <p:cNvPr id="101" name="Text Placeholder 2">
            <a:extLst>
              <a:ext uri="{FF2B5EF4-FFF2-40B4-BE49-F238E27FC236}">
                <a16:creationId xmlns:a16="http://schemas.microsoft.com/office/drawing/2014/main" id="{46BD0D3F-F138-4D54-87B9-5CF3570EB561}"/>
              </a:ext>
            </a:extLst>
          </p:cNvPr>
          <p:cNvSpPr txBox="1">
            <a:spLocks/>
          </p:cNvSpPr>
          <p:nvPr/>
        </p:nvSpPr>
        <p:spPr>
          <a:xfrm>
            <a:off x="9135304" y="1629094"/>
            <a:ext cx="2938357" cy="3503978"/>
          </a:xfrm>
          <a:prstGeom prst="rect">
            <a:avLst/>
          </a:prstGeom>
        </p:spPr>
        <p:txBody>
          <a:bodyPr lIns="0" anchor="t"/>
          <a:lstStyle>
            <a:lvl1pPr marL="224097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52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4819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290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96386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2048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57" indent="-228557" defTabSz="932563">
              <a:spcAft>
                <a:spcPts val="612"/>
              </a:spcAft>
              <a:defRPr/>
            </a:pPr>
            <a:r>
              <a:rPr lang="en-US" sz="20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Seamless, </a:t>
            </a:r>
            <a:r>
              <a:rPr lang="en-US" sz="20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end-to-end solution</a:t>
            </a:r>
            <a:r>
              <a:rPr lang="en-US" sz="2000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 moving databases to the cloud</a:t>
            </a:r>
          </a:p>
          <a:p>
            <a:pPr marL="228557" indent="-228557" defTabSz="932563">
              <a:spcAft>
                <a:spcPts val="612"/>
              </a:spcAft>
              <a:defRPr/>
            </a:pPr>
            <a:endParaRPr lang="en-US" sz="20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28557" indent="-228557" defTabSz="932563">
              <a:spcAft>
                <a:spcPts val="612"/>
              </a:spcAft>
              <a:defRPr/>
            </a:pPr>
            <a:r>
              <a:rPr lang="en-US" sz="20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Near-zero downtime </a:t>
            </a:r>
            <a:r>
              <a:rPr lang="en-US" sz="20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as you migrate your business-critical apps</a:t>
            </a:r>
          </a:p>
          <a:p>
            <a:pPr marL="228557" indent="-228557" defTabSz="932563">
              <a:spcAft>
                <a:spcPts val="612"/>
              </a:spcAft>
              <a:defRPr/>
            </a:pPr>
            <a:endParaRPr lang="en-US" sz="20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28557" indent="-228557" defTabSz="932563">
              <a:spcAft>
                <a:spcPts val="612"/>
              </a:spcAft>
              <a:defRPr/>
            </a:pPr>
            <a:r>
              <a:rPr lang="en-US" sz="20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Migrate </a:t>
            </a:r>
            <a:r>
              <a:rPr lang="en-US" sz="2000" b="1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at scale from multiple sources </a:t>
            </a:r>
            <a:r>
              <a:rPr lang="en-US" sz="20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your target database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F4C8FAC-AD99-4EAD-8529-3CABB6263A0A}"/>
              </a:ext>
            </a:extLst>
          </p:cNvPr>
          <p:cNvSpPr/>
          <p:nvPr/>
        </p:nvSpPr>
        <p:spPr bwMode="auto">
          <a:xfrm>
            <a:off x="472575" y="1541237"/>
            <a:ext cx="3508832" cy="4670151"/>
          </a:xfrm>
          <a:prstGeom prst="rect">
            <a:avLst/>
          </a:prstGeom>
          <a:noFill/>
          <a:ln w="28575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tx1"/>
              </a:soli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5EDC602-4890-46E5-BBEC-A9743D021B1C}"/>
              </a:ext>
            </a:extLst>
          </p:cNvPr>
          <p:cNvSpPr txBox="1"/>
          <p:nvPr/>
        </p:nvSpPr>
        <p:spPr>
          <a:xfrm>
            <a:off x="994199" y="2672694"/>
            <a:ext cx="1100606" cy="261697"/>
          </a:xfrm>
          <a:prstGeom prst="rect">
            <a:avLst/>
          </a:prstGeom>
        </p:spPr>
        <p:txBody>
          <a:bodyPr wrap="square" lIns="91427" tIns="45713" rIns="91427" bIns="4571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defTabSz="932597"/>
            <a:r>
              <a:rPr lang="en-US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On-premises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7452F38-8DEE-4EC5-ABC1-811FD1F03146}"/>
              </a:ext>
            </a:extLst>
          </p:cNvPr>
          <p:cNvCxnSpPr>
            <a:cxnSpLocks/>
          </p:cNvCxnSpPr>
          <p:nvPr/>
        </p:nvCxnSpPr>
        <p:spPr>
          <a:xfrm>
            <a:off x="443826" y="4683237"/>
            <a:ext cx="3508832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B6F83D1-F3C0-4131-9721-5494DEF0D22A}"/>
              </a:ext>
            </a:extLst>
          </p:cNvPr>
          <p:cNvSpPr txBox="1"/>
          <p:nvPr/>
        </p:nvSpPr>
        <p:spPr>
          <a:xfrm>
            <a:off x="454156" y="4015130"/>
            <a:ext cx="1228770" cy="501662"/>
          </a:xfrm>
          <a:prstGeom prst="rect">
            <a:avLst/>
          </a:prstGeom>
        </p:spPr>
        <p:txBody>
          <a:bodyPr wrap="square" lIns="91427" tIns="45713" rIns="91427" bIns="4571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algn="l" defTabSz="932597"/>
            <a:r>
              <a:rPr lang="en-US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SQL Server</a:t>
            </a:r>
          </a:p>
          <a:p>
            <a:pPr algn="l" defTabSz="932597"/>
            <a:r>
              <a:rPr lang="en-US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2005 - 2017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B5CA06D-4490-4302-A095-04815CD255A8}"/>
              </a:ext>
            </a:extLst>
          </p:cNvPr>
          <p:cNvSpPr txBox="1"/>
          <p:nvPr/>
        </p:nvSpPr>
        <p:spPr>
          <a:xfrm>
            <a:off x="1415773" y="5490082"/>
            <a:ext cx="1564937" cy="501662"/>
          </a:xfrm>
          <a:prstGeom prst="rect">
            <a:avLst/>
          </a:prstGeom>
        </p:spPr>
        <p:txBody>
          <a:bodyPr wrap="square" lIns="91427" tIns="45713" rIns="91427" bIns="45713" rtlCol="0">
            <a:spAutoFit/>
          </a:bodyPr>
          <a:lstStyle/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Assessment tools</a:t>
            </a:r>
          </a:p>
          <a:p>
            <a:pPr algn="ctr" defTabSz="932597">
              <a:lnSpc>
                <a:spcPct val="90000"/>
              </a:lnSpc>
              <a:spcAft>
                <a:spcPts val="600"/>
              </a:spcAft>
            </a:pPr>
            <a:r>
              <a:rPr lang="en-US" sz="1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SSMA &amp; DMA</a:t>
            </a:r>
          </a:p>
        </p:txBody>
      </p:sp>
      <p:sp>
        <p:nvSpPr>
          <p:cNvPr id="112" name="building_7">
            <a:extLst>
              <a:ext uri="{FF2B5EF4-FFF2-40B4-BE49-F238E27FC236}">
                <a16:creationId xmlns:a16="http://schemas.microsoft.com/office/drawing/2014/main" id="{C1687995-1535-46C1-AF82-6B008603DD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53232" y="2019177"/>
            <a:ext cx="540779" cy="564190"/>
          </a:xfrm>
          <a:custGeom>
            <a:avLst/>
            <a:gdLst>
              <a:gd name="T0" fmla="*/ 231 w 231"/>
              <a:gd name="T1" fmla="*/ 241 h 241"/>
              <a:gd name="T2" fmla="*/ 0 w 231"/>
              <a:gd name="T3" fmla="*/ 241 h 241"/>
              <a:gd name="T4" fmla="*/ 135 w 231"/>
              <a:gd name="T5" fmla="*/ 241 h 241"/>
              <a:gd name="T6" fmla="*/ 135 w 231"/>
              <a:gd name="T7" fmla="*/ 111 h 241"/>
              <a:gd name="T8" fmla="*/ 14 w 231"/>
              <a:gd name="T9" fmla="*/ 111 h 241"/>
              <a:gd name="T10" fmla="*/ 14 w 231"/>
              <a:gd name="T11" fmla="*/ 241 h 241"/>
              <a:gd name="T12" fmla="*/ 217 w 231"/>
              <a:gd name="T13" fmla="*/ 241 h 241"/>
              <a:gd name="T14" fmla="*/ 217 w 231"/>
              <a:gd name="T15" fmla="*/ 58 h 241"/>
              <a:gd name="T16" fmla="*/ 101 w 231"/>
              <a:gd name="T17" fmla="*/ 58 h 241"/>
              <a:gd name="T18" fmla="*/ 101 w 231"/>
              <a:gd name="T19" fmla="*/ 97 h 241"/>
              <a:gd name="T20" fmla="*/ 140 w 231"/>
              <a:gd name="T21" fmla="*/ 44 h 241"/>
              <a:gd name="T22" fmla="*/ 140 w 231"/>
              <a:gd name="T23" fmla="*/ 0 h 241"/>
              <a:gd name="T24" fmla="*/ 82 w 231"/>
              <a:gd name="T25" fmla="*/ 44 h 241"/>
              <a:gd name="T26" fmla="*/ 82 w 231"/>
              <a:gd name="T27" fmla="*/ 92 h 241"/>
              <a:gd name="T28" fmla="*/ 178 w 231"/>
              <a:gd name="T29" fmla="*/ 241 h 241"/>
              <a:gd name="T30" fmla="*/ 178 w 231"/>
              <a:gd name="T31" fmla="*/ 198 h 241"/>
              <a:gd name="T32" fmla="*/ 150 w 231"/>
              <a:gd name="T33" fmla="*/ 198 h 241"/>
              <a:gd name="T34" fmla="*/ 97 w 231"/>
              <a:gd name="T35" fmla="*/ 241 h 241"/>
              <a:gd name="T36" fmla="*/ 97 w 231"/>
              <a:gd name="T37" fmla="*/ 198 h 241"/>
              <a:gd name="T38" fmla="*/ 58 w 231"/>
              <a:gd name="T39" fmla="*/ 198 h 241"/>
              <a:gd name="T40" fmla="*/ 58 w 231"/>
              <a:gd name="T41" fmla="*/ 239 h 241"/>
              <a:gd name="T42" fmla="*/ 97 w 231"/>
              <a:gd name="T43" fmla="*/ 241 h 241"/>
              <a:gd name="T44" fmla="*/ 97 w 231"/>
              <a:gd name="T45" fmla="*/ 198 h 241"/>
              <a:gd name="T46" fmla="*/ 58 w 231"/>
              <a:gd name="T47" fmla="*/ 198 h 241"/>
              <a:gd name="T48" fmla="*/ 58 w 231"/>
              <a:gd name="T49" fmla="*/ 239 h 241"/>
              <a:gd name="T50" fmla="*/ 227 w 231"/>
              <a:gd name="T51" fmla="*/ 164 h 241"/>
              <a:gd name="T52" fmla="*/ 227 w 231"/>
              <a:gd name="T53" fmla="*/ 164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31" h="241">
                <a:moveTo>
                  <a:pt x="231" y="241"/>
                </a:moveTo>
                <a:lnTo>
                  <a:pt x="0" y="241"/>
                </a:lnTo>
                <a:moveTo>
                  <a:pt x="135" y="241"/>
                </a:moveTo>
                <a:lnTo>
                  <a:pt x="135" y="111"/>
                </a:lnTo>
                <a:lnTo>
                  <a:pt x="14" y="111"/>
                </a:lnTo>
                <a:lnTo>
                  <a:pt x="14" y="241"/>
                </a:lnTo>
                <a:moveTo>
                  <a:pt x="217" y="241"/>
                </a:moveTo>
                <a:lnTo>
                  <a:pt x="217" y="58"/>
                </a:lnTo>
                <a:lnTo>
                  <a:pt x="101" y="58"/>
                </a:lnTo>
                <a:lnTo>
                  <a:pt x="101" y="97"/>
                </a:lnTo>
                <a:moveTo>
                  <a:pt x="140" y="44"/>
                </a:moveTo>
                <a:lnTo>
                  <a:pt x="140" y="0"/>
                </a:lnTo>
                <a:lnTo>
                  <a:pt x="82" y="44"/>
                </a:lnTo>
                <a:lnTo>
                  <a:pt x="82" y="92"/>
                </a:lnTo>
                <a:moveTo>
                  <a:pt x="178" y="241"/>
                </a:moveTo>
                <a:lnTo>
                  <a:pt x="178" y="198"/>
                </a:lnTo>
                <a:lnTo>
                  <a:pt x="150" y="198"/>
                </a:lnTo>
                <a:moveTo>
                  <a:pt x="97" y="241"/>
                </a:moveTo>
                <a:lnTo>
                  <a:pt x="97" y="198"/>
                </a:lnTo>
                <a:lnTo>
                  <a:pt x="58" y="198"/>
                </a:lnTo>
                <a:lnTo>
                  <a:pt x="58" y="239"/>
                </a:lnTo>
                <a:moveTo>
                  <a:pt x="97" y="241"/>
                </a:moveTo>
                <a:lnTo>
                  <a:pt x="97" y="198"/>
                </a:lnTo>
                <a:lnTo>
                  <a:pt x="58" y="198"/>
                </a:lnTo>
                <a:lnTo>
                  <a:pt x="58" y="239"/>
                </a:lnTo>
                <a:moveTo>
                  <a:pt x="227" y="164"/>
                </a:moveTo>
                <a:lnTo>
                  <a:pt x="227" y="164"/>
                </a:lnTo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AF46899-C7D3-4E9F-80E7-983498B8F0C4}"/>
              </a:ext>
            </a:extLst>
          </p:cNvPr>
          <p:cNvSpPr/>
          <p:nvPr/>
        </p:nvSpPr>
        <p:spPr bwMode="auto">
          <a:xfrm>
            <a:off x="5374075" y="1541237"/>
            <a:ext cx="3508832" cy="4660628"/>
          </a:xfrm>
          <a:prstGeom prst="rect">
            <a:avLst/>
          </a:prstGeom>
          <a:noFill/>
          <a:ln w="28575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chemeClr val="tx1"/>
              </a:soli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4" name="Cylinder 513">
            <a:extLst>
              <a:ext uri="{FF2B5EF4-FFF2-40B4-BE49-F238E27FC236}">
                <a16:creationId xmlns:a16="http://schemas.microsoft.com/office/drawing/2014/main" id="{57E1006F-3352-44C6-B42B-76AFA6CD1A2A}"/>
              </a:ext>
            </a:extLst>
          </p:cNvPr>
          <p:cNvSpPr/>
          <p:nvPr/>
        </p:nvSpPr>
        <p:spPr bwMode="auto">
          <a:xfrm>
            <a:off x="693958" y="3478013"/>
            <a:ext cx="393384" cy="516811"/>
          </a:xfrm>
          <a:prstGeom prst="can">
            <a:avLst>
              <a:gd name="adj" fmla="val 39530"/>
            </a:avLst>
          </a:prstGeom>
          <a:solidFill>
            <a:schemeClr val="bg1"/>
          </a:solidFill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3" rIns="0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49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SQL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DC64762-42C0-4EC5-8611-724EE3750A96}"/>
              </a:ext>
            </a:extLst>
          </p:cNvPr>
          <p:cNvGrpSpPr/>
          <p:nvPr/>
        </p:nvGrpSpPr>
        <p:grpSpPr>
          <a:xfrm>
            <a:off x="1255496" y="3478013"/>
            <a:ext cx="393384" cy="516811"/>
            <a:chOff x="1434003" y="2878890"/>
            <a:chExt cx="393440" cy="516884"/>
          </a:xfrm>
        </p:grpSpPr>
        <p:sp>
          <p:nvSpPr>
            <p:cNvPr id="116" name="Cylinder 513">
              <a:extLst>
                <a:ext uri="{FF2B5EF4-FFF2-40B4-BE49-F238E27FC236}">
                  <a16:creationId xmlns:a16="http://schemas.microsoft.com/office/drawing/2014/main" id="{5E0BCB89-6E21-420D-AB4B-1546DCB1D1D1}"/>
                </a:ext>
              </a:extLst>
            </p:cNvPr>
            <p:cNvSpPr/>
            <p:nvPr/>
          </p:nvSpPr>
          <p:spPr bwMode="auto">
            <a:xfrm>
              <a:off x="1434003" y="2878890"/>
              <a:ext cx="393440" cy="516884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83" rIns="0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49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117" name="Picture 2" descr="https://vignette.wikia.nocookie.net/logopedia/images/5/58/Oracle_logo.jpg/revision/latest?cb=20120801025034">
              <a:extLst>
                <a:ext uri="{FF2B5EF4-FFF2-40B4-BE49-F238E27FC236}">
                  <a16:creationId xmlns:a16="http://schemas.microsoft.com/office/drawing/2014/main" id="{5CF02A1D-3F93-4FAD-B5D4-D68C89DEDE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3" r="4843"/>
            <a:stretch/>
          </p:blipFill>
          <p:spPr bwMode="auto">
            <a:xfrm>
              <a:off x="1453057" y="3086909"/>
              <a:ext cx="355332" cy="142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8" name="Cylinder 513">
            <a:extLst>
              <a:ext uri="{FF2B5EF4-FFF2-40B4-BE49-F238E27FC236}">
                <a16:creationId xmlns:a16="http://schemas.microsoft.com/office/drawing/2014/main" id="{BBF065B1-7A17-41B9-A293-31E2584629D4}"/>
              </a:ext>
            </a:extLst>
          </p:cNvPr>
          <p:cNvSpPr/>
          <p:nvPr/>
        </p:nvSpPr>
        <p:spPr bwMode="auto">
          <a:xfrm>
            <a:off x="1817033" y="3478013"/>
            <a:ext cx="393384" cy="516811"/>
          </a:xfrm>
          <a:prstGeom prst="can">
            <a:avLst>
              <a:gd name="adj" fmla="val 39530"/>
            </a:avLst>
          </a:prstGeom>
          <a:solidFill>
            <a:schemeClr val="bg1"/>
          </a:solidFill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3" rIns="0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49">
                <a:solidFill>
                  <a:schemeClr val="tx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My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277C7B8-CEC0-4B0A-AAD9-252595DC0621}"/>
              </a:ext>
            </a:extLst>
          </p:cNvPr>
          <p:cNvGrpSpPr/>
          <p:nvPr/>
        </p:nvGrpSpPr>
        <p:grpSpPr>
          <a:xfrm>
            <a:off x="2378570" y="3478013"/>
            <a:ext cx="393384" cy="516811"/>
            <a:chOff x="2502233" y="3088825"/>
            <a:chExt cx="393440" cy="516884"/>
          </a:xfrm>
        </p:grpSpPr>
        <p:sp>
          <p:nvSpPr>
            <p:cNvPr id="120" name="Cylinder 513">
              <a:extLst>
                <a:ext uri="{FF2B5EF4-FFF2-40B4-BE49-F238E27FC236}">
                  <a16:creationId xmlns:a16="http://schemas.microsoft.com/office/drawing/2014/main" id="{7BCA8A50-8A46-4014-9461-31E066069D84}"/>
                </a:ext>
              </a:extLst>
            </p:cNvPr>
            <p:cNvSpPr/>
            <p:nvPr/>
          </p:nvSpPr>
          <p:spPr bwMode="auto">
            <a:xfrm>
              <a:off x="2502233" y="3088825"/>
              <a:ext cx="393440" cy="516884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83" rIns="0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49">
                <a:solidFill>
                  <a:schemeClr val="tx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DD27863-5523-4353-AB6A-DF4323C0C03E}"/>
                </a:ext>
              </a:extLst>
            </p:cNvPr>
            <p:cNvGrpSpPr/>
            <p:nvPr/>
          </p:nvGrpSpPr>
          <p:grpSpPr>
            <a:xfrm>
              <a:off x="2592978" y="3300408"/>
              <a:ext cx="224264" cy="232332"/>
              <a:chOff x="10970759" y="2371811"/>
              <a:chExt cx="661987" cy="685800"/>
            </a:xfrm>
            <a:solidFill>
              <a:schemeClr val="tx2"/>
            </a:solidFill>
          </p:grpSpPr>
          <p:sp>
            <p:nvSpPr>
              <p:cNvPr id="122" name="Freeform 235">
                <a:extLst>
                  <a:ext uri="{FF2B5EF4-FFF2-40B4-BE49-F238E27FC236}">
                    <a16:creationId xmlns:a16="http://schemas.microsoft.com/office/drawing/2014/main" id="{CD6F8A95-57F2-4593-B370-6D4C18BC39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70759" y="2371811"/>
                <a:ext cx="661987" cy="685800"/>
              </a:xfrm>
              <a:custGeom>
                <a:avLst/>
                <a:gdLst>
                  <a:gd name="T0" fmla="*/ 1458 w 1668"/>
                  <a:gd name="T1" fmla="*/ 1046 h 1728"/>
                  <a:gd name="T2" fmla="*/ 1588 w 1668"/>
                  <a:gd name="T3" fmla="*/ 665 h 1728"/>
                  <a:gd name="T4" fmla="*/ 1656 w 1668"/>
                  <a:gd name="T5" fmla="*/ 261 h 1728"/>
                  <a:gd name="T6" fmla="*/ 1378 w 1668"/>
                  <a:gd name="T7" fmla="*/ 19 h 1728"/>
                  <a:gd name="T8" fmla="*/ 974 w 1668"/>
                  <a:gd name="T9" fmla="*/ 30 h 1728"/>
                  <a:gd name="T10" fmla="*/ 537 w 1668"/>
                  <a:gd name="T11" fmla="*/ 45 h 1728"/>
                  <a:gd name="T12" fmla="*/ 168 w 1668"/>
                  <a:gd name="T13" fmla="*/ 66 h 1728"/>
                  <a:gd name="T14" fmla="*/ 1 w 1668"/>
                  <a:gd name="T15" fmla="*/ 390 h 1728"/>
                  <a:gd name="T16" fmla="*/ 158 w 1668"/>
                  <a:gd name="T17" fmla="*/ 1052 h 1728"/>
                  <a:gd name="T18" fmla="*/ 360 w 1668"/>
                  <a:gd name="T19" fmla="*/ 1256 h 1728"/>
                  <a:gd name="T20" fmla="*/ 639 w 1668"/>
                  <a:gd name="T21" fmla="*/ 1060 h 1728"/>
                  <a:gd name="T22" fmla="*/ 566 w 1668"/>
                  <a:gd name="T23" fmla="*/ 1146 h 1728"/>
                  <a:gd name="T24" fmla="*/ 494 w 1668"/>
                  <a:gd name="T25" fmla="*/ 1234 h 1728"/>
                  <a:gd name="T26" fmla="*/ 732 w 1668"/>
                  <a:gd name="T27" fmla="*/ 1265 h 1728"/>
                  <a:gd name="T28" fmla="*/ 838 w 1668"/>
                  <a:gd name="T29" fmla="*/ 1608 h 1728"/>
                  <a:gd name="T30" fmla="*/ 1052 w 1668"/>
                  <a:gd name="T31" fmla="*/ 1724 h 1728"/>
                  <a:gd name="T32" fmla="*/ 1269 w 1668"/>
                  <a:gd name="T33" fmla="*/ 1535 h 1728"/>
                  <a:gd name="T34" fmla="*/ 1497 w 1668"/>
                  <a:gd name="T35" fmla="*/ 1196 h 1728"/>
                  <a:gd name="T36" fmla="*/ 1667 w 1668"/>
                  <a:gd name="T37" fmla="*/ 1057 h 1728"/>
                  <a:gd name="T38" fmla="*/ 1358 w 1668"/>
                  <a:gd name="T39" fmla="*/ 804 h 1728"/>
                  <a:gd name="T40" fmla="*/ 1258 w 1668"/>
                  <a:gd name="T41" fmla="*/ 778 h 1728"/>
                  <a:gd name="T42" fmla="*/ 1204 w 1668"/>
                  <a:gd name="T43" fmla="*/ 512 h 1728"/>
                  <a:gd name="T44" fmla="*/ 1239 w 1668"/>
                  <a:gd name="T45" fmla="*/ 51 h 1728"/>
                  <a:gd name="T46" fmla="*/ 1586 w 1668"/>
                  <a:gd name="T47" fmla="*/ 215 h 1728"/>
                  <a:gd name="T48" fmla="*/ 1549 w 1668"/>
                  <a:gd name="T49" fmla="*/ 622 h 1728"/>
                  <a:gd name="T50" fmla="*/ 1378 w 1668"/>
                  <a:gd name="T51" fmla="*/ 957 h 1728"/>
                  <a:gd name="T52" fmla="*/ 1395 w 1668"/>
                  <a:gd name="T53" fmla="*/ 638 h 1728"/>
                  <a:gd name="T54" fmla="*/ 1363 w 1668"/>
                  <a:gd name="T55" fmla="*/ 320 h 1728"/>
                  <a:gd name="T56" fmla="*/ 1090 w 1668"/>
                  <a:gd name="T57" fmla="*/ 64 h 1728"/>
                  <a:gd name="T58" fmla="*/ 350 w 1668"/>
                  <a:gd name="T59" fmla="*/ 1206 h 1728"/>
                  <a:gd name="T60" fmla="*/ 175 w 1668"/>
                  <a:gd name="T61" fmla="*/ 958 h 1728"/>
                  <a:gd name="T62" fmla="*/ 55 w 1668"/>
                  <a:gd name="T63" fmla="*/ 343 h 1728"/>
                  <a:gd name="T64" fmla="*/ 219 w 1668"/>
                  <a:gd name="T65" fmla="*/ 98 h 1728"/>
                  <a:gd name="T66" fmla="*/ 610 w 1668"/>
                  <a:gd name="T67" fmla="*/ 118 h 1728"/>
                  <a:gd name="T68" fmla="*/ 467 w 1668"/>
                  <a:gd name="T69" fmla="*/ 463 h 1728"/>
                  <a:gd name="T70" fmla="*/ 458 w 1668"/>
                  <a:gd name="T71" fmla="*/ 833 h 1728"/>
                  <a:gd name="T72" fmla="*/ 492 w 1668"/>
                  <a:gd name="T73" fmla="*/ 1073 h 1728"/>
                  <a:gd name="T74" fmla="*/ 509 w 1668"/>
                  <a:gd name="T75" fmla="*/ 828 h 1728"/>
                  <a:gd name="T76" fmla="*/ 544 w 1668"/>
                  <a:gd name="T77" fmla="*/ 523 h 1728"/>
                  <a:gd name="T78" fmla="*/ 757 w 1668"/>
                  <a:gd name="T79" fmla="*/ 528 h 1728"/>
                  <a:gd name="T80" fmla="*/ 742 w 1668"/>
                  <a:gd name="T81" fmla="*/ 895 h 1728"/>
                  <a:gd name="T82" fmla="*/ 567 w 1668"/>
                  <a:gd name="T83" fmla="*/ 958 h 1728"/>
                  <a:gd name="T84" fmla="*/ 681 w 1668"/>
                  <a:gd name="T85" fmla="*/ 1159 h 1728"/>
                  <a:gd name="T86" fmla="*/ 779 w 1668"/>
                  <a:gd name="T87" fmla="*/ 1082 h 1728"/>
                  <a:gd name="T88" fmla="*/ 735 w 1668"/>
                  <a:gd name="T89" fmla="*/ 1209 h 1728"/>
                  <a:gd name="T90" fmla="*/ 1002 w 1668"/>
                  <a:gd name="T91" fmla="*/ 1677 h 1728"/>
                  <a:gd name="T92" fmla="*/ 868 w 1668"/>
                  <a:gd name="T93" fmla="*/ 1514 h 1728"/>
                  <a:gd name="T94" fmla="*/ 826 w 1668"/>
                  <a:gd name="T95" fmla="*/ 1052 h 1728"/>
                  <a:gd name="T96" fmla="*/ 780 w 1668"/>
                  <a:gd name="T97" fmla="*/ 934 h 1728"/>
                  <a:gd name="T98" fmla="*/ 816 w 1668"/>
                  <a:gd name="T99" fmla="*/ 543 h 1728"/>
                  <a:gd name="T100" fmla="*/ 655 w 1668"/>
                  <a:gd name="T101" fmla="*/ 434 h 1728"/>
                  <a:gd name="T102" fmla="*/ 555 w 1668"/>
                  <a:gd name="T103" fmla="*/ 302 h 1728"/>
                  <a:gd name="T104" fmla="*/ 760 w 1668"/>
                  <a:gd name="T105" fmla="*/ 86 h 1728"/>
                  <a:gd name="T106" fmla="*/ 1131 w 1668"/>
                  <a:gd name="T107" fmla="*/ 144 h 1728"/>
                  <a:gd name="T108" fmla="*/ 1356 w 1668"/>
                  <a:gd name="T109" fmla="*/ 427 h 1728"/>
                  <a:gd name="T110" fmla="*/ 1162 w 1668"/>
                  <a:gd name="T111" fmla="*/ 483 h 1728"/>
                  <a:gd name="T112" fmla="*/ 1207 w 1668"/>
                  <a:gd name="T113" fmla="*/ 791 h 1728"/>
                  <a:gd name="T114" fmla="*/ 1320 w 1668"/>
                  <a:gd name="T115" fmla="*/ 1035 h 1728"/>
                  <a:gd name="T116" fmla="*/ 1229 w 1668"/>
                  <a:gd name="T117" fmla="*/ 1467 h 1728"/>
                  <a:gd name="T118" fmla="*/ 1078 w 1668"/>
                  <a:gd name="T119" fmla="*/ 1667 h 1728"/>
                  <a:gd name="T120" fmla="*/ 1345 w 1668"/>
                  <a:gd name="T121" fmla="*/ 1155 h 1728"/>
                  <a:gd name="T122" fmla="*/ 1363 w 1668"/>
                  <a:gd name="T123" fmla="*/ 1074 h 1728"/>
                  <a:gd name="T124" fmla="*/ 1601 w 1668"/>
                  <a:gd name="T125" fmla="*/ 1084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68" h="1728">
                    <a:moveTo>
                      <a:pt x="1667" y="1057"/>
                    </a:moveTo>
                    <a:lnTo>
                      <a:pt x="1667" y="1057"/>
                    </a:lnTo>
                    <a:lnTo>
                      <a:pt x="1663" y="1049"/>
                    </a:lnTo>
                    <a:lnTo>
                      <a:pt x="1658" y="1042"/>
                    </a:lnTo>
                    <a:lnTo>
                      <a:pt x="1651" y="1037"/>
                    </a:lnTo>
                    <a:lnTo>
                      <a:pt x="1641" y="1034"/>
                    </a:lnTo>
                    <a:lnTo>
                      <a:pt x="1631" y="1032"/>
                    </a:lnTo>
                    <a:lnTo>
                      <a:pt x="1620" y="1031"/>
                    </a:lnTo>
                    <a:lnTo>
                      <a:pt x="1607" y="1032"/>
                    </a:lnTo>
                    <a:lnTo>
                      <a:pt x="1591" y="1034"/>
                    </a:lnTo>
                    <a:lnTo>
                      <a:pt x="1591" y="1034"/>
                    </a:lnTo>
                    <a:lnTo>
                      <a:pt x="1569" y="1039"/>
                    </a:lnTo>
                    <a:lnTo>
                      <a:pt x="1548" y="1042"/>
                    </a:lnTo>
                    <a:lnTo>
                      <a:pt x="1530" y="1044"/>
                    </a:lnTo>
                    <a:lnTo>
                      <a:pt x="1512" y="1046"/>
                    </a:lnTo>
                    <a:lnTo>
                      <a:pt x="1483" y="1047"/>
                    </a:lnTo>
                    <a:lnTo>
                      <a:pt x="1458" y="1046"/>
                    </a:lnTo>
                    <a:lnTo>
                      <a:pt x="1438" y="1044"/>
                    </a:lnTo>
                    <a:lnTo>
                      <a:pt x="1424" y="1040"/>
                    </a:lnTo>
                    <a:lnTo>
                      <a:pt x="1414" y="1036"/>
                    </a:lnTo>
                    <a:lnTo>
                      <a:pt x="1407" y="1032"/>
                    </a:lnTo>
                    <a:lnTo>
                      <a:pt x="1407" y="1032"/>
                    </a:lnTo>
                    <a:lnTo>
                      <a:pt x="1425" y="1003"/>
                    </a:lnTo>
                    <a:lnTo>
                      <a:pt x="1443" y="975"/>
                    </a:lnTo>
                    <a:lnTo>
                      <a:pt x="1460" y="946"/>
                    </a:lnTo>
                    <a:lnTo>
                      <a:pt x="1476" y="915"/>
                    </a:lnTo>
                    <a:lnTo>
                      <a:pt x="1493" y="885"/>
                    </a:lnTo>
                    <a:lnTo>
                      <a:pt x="1508" y="855"/>
                    </a:lnTo>
                    <a:lnTo>
                      <a:pt x="1523" y="824"/>
                    </a:lnTo>
                    <a:lnTo>
                      <a:pt x="1537" y="792"/>
                    </a:lnTo>
                    <a:lnTo>
                      <a:pt x="1551" y="761"/>
                    </a:lnTo>
                    <a:lnTo>
                      <a:pt x="1565" y="729"/>
                    </a:lnTo>
                    <a:lnTo>
                      <a:pt x="1577" y="697"/>
                    </a:lnTo>
                    <a:lnTo>
                      <a:pt x="1588" y="665"/>
                    </a:lnTo>
                    <a:lnTo>
                      <a:pt x="1599" y="634"/>
                    </a:lnTo>
                    <a:lnTo>
                      <a:pt x="1610" y="602"/>
                    </a:lnTo>
                    <a:lnTo>
                      <a:pt x="1619" y="570"/>
                    </a:lnTo>
                    <a:lnTo>
                      <a:pt x="1627" y="538"/>
                    </a:lnTo>
                    <a:lnTo>
                      <a:pt x="1627" y="538"/>
                    </a:lnTo>
                    <a:lnTo>
                      <a:pt x="1634" y="510"/>
                    </a:lnTo>
                    <a:lnTo>
                      <a:pt x="1640" y="481"/>
                    </a:lnTo>
                    <a:lnTo>
                      <a:pt x="1646" y="452"/>
                    </a:lnTo>
                    <a:lnTo>
                      <a:pt x="1651" y="426"/>
                    </a:lnTo>
                    <a:lnTo>
                      <a:pt x="1655" y="399"/>
                    </a:lnTo>
                    <a:lnTo>
                      <a:pt x="1657" y="375"/>
                    </a:lnTo>
                    <a:lnTo>
                      <a:pt x="1659" y="350"/>
                    </a:lnTo>
                    <a:lnTo>
                      <a:pt x="1660" y="327"/>
                    </a:lnTo>
                    <a:lnTo>
                      <a:pt x="1660" y="327"/>
                    </a:lnTo>
                    <a:lnTo>
                      <a:pt x="1660" y="303"/>
                    </a:lnTo>
                    <a:lnTo>
                      <a:pt x="1658" y="282"/>
                    </a:lnTo>
                    <a:lnTo>
                      <a:pt x="1656" y="261"/>
                    </a:lnTo>
                    <a:lnTo>
                      <a:pt x="1652" y="242"/>
                    </a:lnTo>
                    <a:lnTo>
                      <a:pt x="1648" y="225"/>
                    </a:lnTo>
                    <a:lnTo>
                      <a:pt x="1641" y="210"/>
                    </a:lnTo>
                    <a:lnTo>
                      <a:pt x="1634" y="196"/>
                    </a:lnTo>
                    <a:lnTo>
                      <a:pt x="1626" y="184"/>
                    </a:lnTo>
                    <a:lnTo>
                      <a:pt x="1626" y="184"/>
                    </a:lnTo>
                    <a:lnTo>
                      <a:pt x="1609" y="163"/>
                    </a:lnTo>
                    <a:lnTo>
                      <a:pt x="1589" y="142"/>
                    </a:lnTo>
                    <a:lnTo>
                      <a:pt x="1570" y="123"/>
                    </a:lnTo>
                    <a:lnTo>
                      <a:pt x="1549" y="105"/>
                    </a:lnTo>
                    <a:lnTo>
                      <a:pt x="1527" y="89"/>
                    </a:lnTo>
                    <a:lnTo>
                      <a:pt x="1504" y="74"/>
                    </a:lnTo>
                    <a:lnTo>
                      <a:pt x="1481" y="60"/>
                    </a:lnTo>
                    <a:lnTo>
                      <a:pt x="1456" y="48"/>
                    </a:lnTo>
                    <a:lnTo>
                      <a:pt x="1431" y="37"/>
                    </a:lnTo>
                    <a:lnTo>
                      <a:pt x="1405" y="28"/>
                    </a:lnTo>
                    <a:lnTo>
                      <a:pt x="1378" y="19"/>
                    </a:lnTo>
                    <a:lnTo>
                      <a:pt x="1350" y="12"/>
                    </a:lnTo>
                    <a:lnTo>
                      <a:pt x="1322" y="7"/>
                    </a:lnTo>
                    <a:lnTo>
                      <a:pt x="1293" y="3"/>
                    </a:lnTo>
                    <a:lnTo>
                      <a:pt x="1262" y="1"/>
                    </a:lnTo>
                    <a:lnTo>
                      <a:pt x="1233" y="0"/>
                    </a:lnTo>
                    <a:lnTo>
                      <a:pt x="1233" y="0"/>
                    </a:lnTo>
                    <a:lnTo>
                      <a:pt x="1211" y="0"/>
                    </a:lnTo>
                    <a:lnTo>
                      <a:pt x="1191" y="1"/>
                    </a:lnTo>
                    <a:lnTo>
                      <a:pt x="1152" y="4"/>
                    </a:lnTo>
                    <a:lnTo>
                      <a:pt x="1115" y="8"/>
                    </a:lnTo>
                    <a:lnTo>
                      <a:pt x="1083" y="14"/>
                    </a:lnTo>
                    <a:lnTo>
                      <a:pt x="1054" y="20"/>
                    </a:lnTo>
                    <a:lnTo>
                      <a:pt x="1032" y="27"/>
                    </a:lnTo>
                    <a:lnTo>
                      <a:pt x="1014" y="32"/>
                    </a:lnTo>
                    <a:lnTo>
                      <a:pt x="1004" y="36"/>
                    </a:lnTo>
                    <a:lnTo>
                      <a:pt x="1004" y="36"/>
                    </a:lnTo>
                    <a:lnTo>
                      <a:pt x="974" y="30"/>
                    </a:lnTo>
                    <a:lnTo>
                      <a:pt x="943" y="25"/>
                    </a:lnTo>
                    <a:lnTo>
                      <a:pt x="910" y="20"/>
                    </a:lnTo>
                    <a:lnTo>
                      <a:pt x="876" y="19"/>
                    </a:lnTo>
                    <a:lnTo>
                      <a:pt x="876" y="19"/>
                    </a:lnTo>
                    <a:lnTo>
                      <a:pt x="844" y="19"/>
                    </a:lnTo>
                    <a:lnTo>
                      <a:pt x="815" y="23"/>
                    </a:lnTo>
                    <a:lnTo>
                      <a:pt x="785" y="27"/>
                    </a:lnTo>
                    <a:lnTo>
                      <a:pt x="757" y="34"/>
                    </a:lnTo>
                    <a:lnTo>
                      <a:pt x="729" y="42"/>
                    </a:lnTo>
                    <a:lnTo>
                      <a:pt x="704" y="52"/>
                    </a:lnTo>
                    <a:lnTo>
                      <a:pt x="679" y="66"/>
                    </a:lnTo>
                    <a:lnTo>
                      <a:pt x="656" y="80"/>
                    </a:lnTo>
                    <a:lnTo>
                      <a:pt x="656" y="80"/>
                    </a:lnTo>
                    <a:lnTo>
                      <a:pt x="629" y="71"/>
                    </a:lnTo>
                    <a:lnTo>
                      <a:pt x="588" y="57"/>
                    </a:lnTo>
                    <a:lnTo>
                      <a:pt x="564" y="51"/>
                    </a:lnTo>
                    <a:lnTo>
                      <a:pt x="537" y="45"/>
                    </a:lnTo>
                    <a:lnTo>
                      <a:pt x="508" y="39"/>
                    </a:lnTo>
                    <a:lnTo>
                      <a:pt x="477" y="33"/>
                    </a:lnTo>
                    <a:lnTo>
                      <a:pt x="477" y="33"/>
                    </a:lnTo>
                    <a:lnTo>
                      <a:pt x="451" y="30"/>
                    </a:lnTo>
                    <a:lnTo>
                      <a:pt x="425" y="27"/>
                    </a:lnTo>
                    <a:lnTo>
                      <a:pt x="400" y="25"/>
                    </a:lnTo>
                    <a:lnTo>
                      <a:pt x="375" y="24"/>
                    </a:lnTo>
                    <a:lnTo>
                      <a:pt x="350" y="24"/>
                    </a:lnTo>
                    <a:lnTo>
                      <a:pt x="328" y="25"/>
                    </a:lnTo>
                    <a:lnTo>
                      <a:pt x="305" y="26"/>
                    </a:lnTo>
                    <a:lnTo>
                      <a:pt x="283" y="29"/>
                    </a:lnTo>
                    <a:lnTo>
                      <a:pt x="262" y="33"/>
                    </a:lnTo>
                    <a:lnTo>
                      <a:pt x="242" y="37"/>
                    </a:lnTo>
                    <a:lnTo>
                      <a:pt x="222" y="43"/>
                    </a:lnTo>
                    <a:lnTo>
                      <a:pt x="204" y="49"/>
                    </a:lnTo>
                    <a:lnTo>
                      <a:pt x="185" y="57"/>
                    </a:lnTo>
                    <a:lnTo>
                      <a:pt x="168" y="66"/>
                    </a:lnTo>
                    <a:lnTo>
                      <a:pt x="152" y="75"/>
                    </a:lnTo>
                    <a:lnTo>
                      <a:pt x="136" y="86"/>
                    </a:lnTo>
                    <a:lnTo>
                      <a:pt x="136" y="86"/>
                    </a:lnTo>
                    <a:lnTo>
                      <a:pt x="118" y="99"/>
                    </a:lnTo>
                    <a:lnTo>
                      <a:pt x="101" y="114"/>
                    </a:lnTo>
                    <a:lnTo>
                      <a:pt x="86" y="130"/>
                    </a:lnTo>
                    <a:lnTo>
                      <a:pt x="73" y="147"/>
                    </a:lnTo>
                    <a:lnTo>
                      <a:pt x="59" y="167"/>
                    </a:lnTo>
                    <a:lnTo>
                      <a:pt x="48" y="186"/>
                    </a:lnTo>
                    <a:lnTo>
                      <a:pt x="38" y="208"/>
                    </a:lnTo>
                    <a:lnTo>
                      <a:pt x="29" y="230"/>
                    </a:lnTo>
                    <a:lnTo>
                      <a:pt x="20" y="254"/>
                    </a:lnTo>
                    <a:lnTo>
                      <a:pt x="14" y="278"/>
                    </a:lnTo>
                    <a:lnTo>
                      <a:pt x="9" y="305"/>
                    </a:lnTo>
                    <a:lnTo>
                      <a:pt x="5" y="332"/>
                    </a:lnTo>
                    <a:lnTo>
                      <a:pt x="2" y="360"/>
                    </a:lnTo>
                    <a:lnTo>
                      <a:pt x="1" y="390"/>
                    </a:lnTo>
                    <a:lnTo>
                      <a:pt x="0" y="422"/>
                    </a:lnTo>
                    <a:lnTo>
                      <a:pt x="1" y="453"/>
                    </a:lnTo>
                    <a:lnTo>
                      <a:pt x="1" y="453"/>
                    </a:lnTo>
                    <a:lnTo>
                      <a:pt x="4" y="481"/>
                    </a:lnTo>
                    <a:lnTo>
                      <a:pt x="9" y="519"/>
                    </a:lnTo>
                    <a:lnTo>
                      <a:pt x="17" y="565"/>
                    </a:lnTo>
                    <a:lnTo>
                      <a:pt x="28" y="617"/>
                    </a:lnTo>
                    <a:lnTo>
                      <a:pt x="40" y="676"/>
                    </a:lnTo>
                    <a:lnTo>
                      <a:pt x="55" y="738"/>
                    </a:lnTo>
                    <a:lnTo>
                      <a:pt x="72" y="802"/>
                    </a:lnTo>
                    <a:lnTo>
                      <a:pt x="91" y="867"/>
                    </a:lnTo>
                    <a:lnTo>
                      <a:pt x="91" y="867"/>
                    </a:lnTo>
                    <a:lnTo>
                      <a:pt x="105" y="909"/>
                    </a:lnTo>
                    <a:lnTo>
                      <a:pt x="118" y="948"/>
                    </a:lnTo>
                    <a:lnTo>
                      <a:pt x="131" y="985"/>
                    </a:lnTo>
                    <a:lnTo>
                      <a:pt x="144" y="1020"/>
                    </a:lnTo>
                    <a:lnTo>
                      <a:pt x="158" y="1052"/>
                    </a:lnTo>
                    <a:lnTo>
                      <a:pt x="172" y="1082"/>
                    </a:lnTo>
                    <a:lnTo>
                      <a:pt x="185" y="1110"/>
                    </a:lnTo>
                    <a:lnTo>
                      <a:pt x="200" y="1135"/>
                    </a:lnTo>
                    <a:lnTo>
                      <a:pt x="214" y="1158"/>
                    </a:lnTo>
                    <a:lnTo>
                      <a:pt x="228" y="1178"/>
                    </a:lnTo>
                    <a:lnTo>
                      <a:pt x="243" y="1197"/>
                    </a:lnTo>
                    <a:lnTo>
                      <a:pt x="257" y="1212"/>
                    </a:lnTo>
                    <a:lnTo>
                      <a:pt x="272" y="1225"/>
                    </a:lnTo>
                    <a:lnTo>
                      <a:pt x="287" y="1237"/>
                    </a:lnTo>
                    <a:lnTo>
                      <a:pt x="301" y="1245"/>
                    </a:lnTo>
                    <a:lnTo>
                      <a:pt x="317" y="1251"/>
                    </a:lnTo>
                    <a:lnTo>
                      <a:pt x="317" y="1251"/>
                    </a:lnTo>
                    <a:lnTo>
                      <a:pt x="331" y="1255"/>
                    </a:lnTo>
                    <a:lnTo>
                      <a:pt x="339" y="1256"/>
                    </a:lnTo>
                    <a:lnTo>
                      <a:pt x="348" y="1256"/>
                    </a:lnTo>
                    <a:lnTo>
                      <a:pt x="348" y="1256"/>
                    </a:lnTo>
                    <a:lnTo>
                      <a:pt x="360" y="1256"/>
                    </a:lnTo>
                    <a:lnTo>
                      <a:pt x="371" y="1254"/>
                    </a:lnTo>
                    <a:lnTo>
                      <a:pt x="383" y="1250"/>
                    </a:lnTo>
                    <a:lnTo>
                      <a:pt x="397" y="1245"/>
                    </a:lnTo>
                    <a:lnTo>
                      <a:pt x="410" y="1237"/>
                    </a:lnTo>
                    <a:lnTo>
                      <a:pt x="423" y="1226"/>
                    </a:lnTo>
                    <a:lnTo>
                      <a:pt x="436" y="1214"/>
                    </a:lnTo>
                    <a:lnTo>
                      <a:pt x="450" y="1199"/>
                    </a:lnTo>
                    <a:lnTo>
                      <a:pt x="450" y="1199"/>
                    </a:lnTo>
                    <a:lnTo>
                      <a:pt x="495" y="1146"/>
                    </a:lnTo>
                    <a:lnTo>
                      <a:pt x="536" y="1100"/>
                    </a:lnTo>
                    <a:lnTo>
                      <a:pt x="569" y="1064"/>
                    </a:lnTo>
                    <a:lnTo>
                      <a:pt x="591" y="1040"/>
                    </a:lnTo>
                    <a:lnTo>
                      <a:pt x="591" y="1040"/>
                    </a:lnTo>
                    <a:lnTo>
                      <a:pt x="602" y="1046"/>
                    </a:lnTo>
                    <a:lnTo>
                      <a:pt x="615" y="1051"/>
                    </a:lnTo>
                    <a:lnTo>
                      <a:pt x="627" y="1055"/>
                    </a:lnTo>
                    <a:lnTo>
                      <a:pt x="639" y="1060"/>
                    </a:lnTo>
                    <a:lnTo>
                      <a:pt x="653" y="1063"/>
                    </a:lnTo>
                    <a:lnTo>
                      <a:pt x="666" y="1065"/>
                    </a:lnTo>
                    <a:lnTo>
                      <a:pt x="678" y="1067"/>
                    </a:lnTo>
                    <a:lnTo>
                      <a:pt x="692" y="1068"/>
                    </a:lnTo>
                    <a:lnTo>
                      <a:pt x="692" y="1068"/>
                    </a:lnTo>
                    <a:lnTo>
                      <a:pt x="692" y="1070"/>
                    </a:lnTo>
                    <a:lnTo>
                      <a:pt x="692" y="1070"/>
                    </a:lnTo>
                    <a:lnTo>
                      <a:pt x="674" y="1092"/>
                    </a:lnTo>
                    <a:lnTo>
                      <a:pt x="674" y="1092"/>
                    </a:lnTo>
                    <a:lnTo>
                      <a:pt x="666" y="1103"/>
                    </a:lnTo>
                    <a:lnTo>
                      <a:pt x="658" y="1111"/>
                    </a:lnTo>
                    <a:lnTo>
                      <a:pt x="650" y="1118"/>
                    </a:lnTo>
                    <a:lnTo>
                      <a:pt x="640" y="1124"/>
                    </a:lnTo>
                    <a:lnTo>
                      <a:pt x="628" y="1130"/>
                    </a:lnTo>
                    <a:lnTo>
                      <a:pt x="613" y="1134"/>
                    </a:lnTo>
                    <a:lnTo>
                      <a:pt x="592" y="1140"/>
                    </a:lnTo>
                    <a:lnTo>
                      <a:pt x="566" y="1146"/>
                    </a:lnTo>
                    <a:lnTo>
                      <a:pt x="566" y="1146"/>
                    </a:lnTo>
                    <a:lnTo>
                      <a:pt x="544" y="1151"/>
                    </a:lnTo>
                    <a:lnTo>
                      <a:pt x="531" y="1155"/>
                    </a:lnTo>
                    <a:lnTo>
                      <a:pt x="516" y="1161"/>
                    </a:lnTo>
                    <a:lnTo>
                      <a:pt x="510" y="1164"/>
                    </a:lnTo>
                    <a:lnTo>
                      <a:pt x="504" y="1168"/>
                    </a:lnTo>
                    <a:lnTo>
                      <a:pt x="499" y="1173"/>
                    </a:lnTo>
                    <a:lnTo>
                      <a:pt x="494" y="1178"/>
                    </a:lnTo>
                    <a:lnTo>
                      <a:pt x="490" y="1183"/>
                    </a:lnTo>
                    <a:lnTo>
                      <a:pt x="487" y="1190"/>
                    </a:lnTo>
                    <a:lnTo>
                      <a:pt x="485" y="1197"/>
                    </a:lnTo>
                    <a:lnTo>
                      <a:pt x="484" y="1204"/>
                    </a:lnTo>
                    <a:lnTo>
                      <a:pt x="484" y="1204"/>
                    </a:lnTo>
                    <a:lnTo>
                      <a:pt x="484" y="1212"/>
                    </a:lnTo>
                    <a:lnTo>
                      <a:pt x="487" y="1220"/>
                    </a:lnTo>
                    <a:lnTo>
                      <a:pt x="490" y="1226"/>
                    </a:lnTo>
                    <a:lnTo>
                      <a:pt x="494" y="1234"/>
                    </a:lnTo>
                    <a:lnTo>
                      <a:pt x="500" y="1239"/>
                    </a:lnTo>
                    <a:lnTo>
                      <a:pt x="506" y="1245"/>
                    </a:lnTo>
                    <a:lnTo>
                      <a:pt x="512" y="1249"/>
                    </a:lnTo>
                    <a:lnTo>
                      <a:pt x="519" y="1254"/>
                    </a:lnTo>
                    <a:lnTo>
                      <a:pt x="533" y="1260"/>
                    </a:lnTo>
                    <a:lnTo>
                      <a:pt x="546" y="1265"/>
                    </a:lnTo>
                    <a:lnTo>
                      <a:pt x="561" y="1270"/>
                    </a:lnTo>
                    <a:lnTo>
                      <a:pt x="561" y="1270"/>
                    </a:lnTo>
                    <a:lnTo>
                      <a:pt x="583" y="1276"/>
                    </a:lnTo>
                    <a:lnTo>
                      <a:pt x="603" y="1279"/>
                    </a:lnTo>
                    <a:lnTo>
                      <a:pt x="624" y="1281"/>
                    </a:lnTo>
                    <a:lnTo>
                      <a:pt x="643" y="1281"/>
                    </a:lnTo>
                    <a:lnTo>
                      <a:pt x="643" y="1281"/>
                    </a:lnTo>
                    <a:lnTo>
                      <a:pt x="666" y="1280"/>
                    </a:lnTo>
                    <a:lnTo>
                      <a:pt x="689" y="1278"/>
                    </a:lnTo>
                    <a:lnTo>
                      <a:pt x="711" y="1272"/>
                    </a:lnTo>
                    <a:lnTo>
                      <a:pt x="732" y="1265"/>
                    </a:lnTo>
                    <a:lnTo>
                      <a:pt x="752" y="1257"/>
                    </a:lnTo>
                    <a:lnTo>
                      <a:pt x="770" y="1247"/>
                    </a:lnTo>
                    <a:lnTo>
                      <a:pt x="789" y="1235"/>
                    </a:lnTo>
                    <a:lnTo>
                      <a:pt x="806" y="1220"/>
                    </a:lnTo>
                    <a:lnTo>
                      <a:pt x="806" y="1220"/>
                    </a:lnTo>
                    <a:lnTo>
                      <a:pt x="806" y="1281"/>
                    </a:lnTo>
                    <a:lnTo>
                      <a:pt x="806" y="1340"/>
                    </a:lnTo>
                    <a:lnTo>
                      <a:pt x="808" y="1395"/>
                    </a:lnTo>
                    <a:lnTo>
                      <a:pt x="810" y="1448"/>
                    </a:lnTo>
                    <a:lnTo>
                      <a:pt x="815" y="1495"/>
                    </a:lnTo>
                    <a:lnTo>
                      <a:pt x="819" y="1535"/>
                    </a:lnTo>
                    <a:lnTo>
                      <a:pt x="822" y="1552"/>
                    </a:lnTo>
                    <a:lnTo>
                      <a:pt x="825" y="1567"/>
                    </a:lnTo>
                    <a:lnTo>
                      <a:pt x="828" y="1580"/>
                    </a:lnTo>
                    <a:lnTo>
                      <a:pt x="831" y="1591"/>
                    </a:lnTo>
                    <a:lnTo>
                      <a:pt x="831" y="1591"/>
                    </a:lnTo>
                    <a:lnTo>
                      <a:pt x="838" y="1608"/>
                    </a:lnTo>
                    <a:lnTo>
                      <a:pt x="848" y="1629"/>
                    </a:lnTo>
                    <a:lnTo>
                      <a:pt x="854" y="1640"/>
                    </a:lnTo>
                    <a:lnTo>
                      <a:pt x="862" y="1651"/>
                    </a:lnTo>
                    <a:lnTo>
                      <a:pt x="870" y="1662"/>
                    </a:lnTo>
                    <a:lnTo>
                      <a:pt x="880" y="1674"/>
                    </a:lnTo>
                    <a:lnTo>
                      <a:pt x="890" y="1685"/>
                    </a:lnTo>
                    <a:lnTo>
                      <a:pt x="903" y="1694"/>
                    </a:lnTo>
                    <a:lnTo>
                      <a:pt x="916" y="1703"/>
                    </a:lnTo>
                    <a:lnTo>
                      <a:pt x="931" y="1712"/>
                    </a:lnTo>
                    <a:lnTo>
                      <a:pt x="948" y="1719"/>
                    </a:lnTo>
                    <a:lnTo>
                      <a:pt x="966" y="1723"/>
                    </a:lnTo>
                    <a:lnTo>
                      <a:pt x="987" y="1726"/>
                    </a:lnTo>
                    <a:lnTo>
                      <a:pt x="1009" y="1728"/>
                    </a:lnTo>
                    <a:lnTo>
                      <a:pt x="1009" y="1728"/>
                    </a:lnTo>
                    <a:lnTo>
                      <a:pt x="1023" y="1727"/>
                    </a:lnTo>
                    <a:lnTo>
                      <a:pt x="1037" y="1726"/>
                    </a:lnTo>
                    <a:lnTo>
                      <a:pt x="1052" y="1724"/>
                    </a:lnTo>
                    <a:lnTo>
                      <a:pt x="1069" y="1721"/>
                    </a:lnTo>
                    <a:lnTo>
                      <a:pt x="1069" y="1721"/>
                    </a:lnTo>
                    <a:lnTo>
                      <a:pt x="1092" y="1716"/>
                    </a:lnTo>
                    <a:lnTo>
                      <a:pt x="1114" y="1709"/>
                    </a:lnTo>
                    <a:lnTo>
                      <a:pt x="1133" y="1702"/>
                    </a:lnTo>
                    <a:lnTo>
                      <a:pt x="1152" y="1694"/>
                    </a:lnTo>
                    <a:lnTo>
                      <a:pt x="1169" y="1685"/>
                    </a:lnTo>
                    <a:lnTo>
                      <a:pt x="1184" y="1676"/>
                    </a:lnTo>
                    <a:lnTo>
                      <a:pt x="1199" y="1665"/>
                    </a:lnTo>
                    <a:lnTo>
                      <a:pt x="1212" y="1652"/>
                    </a:lnTo>
                    <a:lnTo>
                      <a:pt x="1223" y="1640"/>
                    </a:lnTo>
                    <a:lnTo>
                      <a:pt x="1234" y="1626"/>
                    </a:lnTo>
                    <a:lnTo>
                      <a:pt x="1243" y="1610"/>
                    </a:lnTo>
                    <a:lnTo>
                      <a:pt x="1251" y="1593"/>
                    </a:lnTo>
                    <a:lnTo>
                      <a:pt x="1258" y="1574"/>
                    </a:lnTo>
                    <a:lnTo>
                      <a:pt x="1264" y="1555"/>
                    </a:lnTo>
                    <a:lnTo>
                      <a:pt x="1269" y="1535"/>
                    </a:lnTo>
                    <a:lnTo>
                      <a:pt x="1275" y="1512"/>
                    </a:lnTo>
                    <a:lnTo>
                      <a:pt x="1275" y="1512"/>
                    </a:lnTo>
                    <a:lnTo>
                      <a:pt x="1285" y="1446"/>
                    </a:lnTo>
                    <a:lnTo>
                      <a:pt x="1295" y="1363"/>
                    </a:lnTo>
                    <a:lnTo>
                      <a:pt x="1306" y="1276"/>
                    </a:lnTo>
                    <a:lnTo>
                      <a:pt x="1316" y="1200"/>
                    </a:lnTo>
                    <a:lnTo>
                      <a:pt x="1316" y="1200"/>
                    </a:lnTo>
                    <a:lnTo>
                      <a:pt x="1331" y="1204"/>
                    </a:lnTo>
                    <a:lnTo>
                      <a:pt x="1348" y="1207"/>
                    </a:lnTo>
                    <a:lnTo>
                      <a:pt x="1368" y="1208"/>
                    </a:lnTo>
                    <a:lnTo>
                      <a:pt x="1387" y="1209"/>
                    </a:lnTo>
                    <a:lnTo>
                      <a:pt x="1387" y="1209"/>
                    </a:lnTo>
                    <a:lnTo>
                      <a:pt x="1409" y="1208"/>
                    </a:lnTo>
                    <a:lnTo>
                      <a:pt x="1431" y="1207"/>
                    </a:lnTo>
                    <a:lnTo>
                      <a:pt x="1454" y="1204"/>
                    </a:lnTo>
                    <a:lnTo>
                      <a:pt x="1475" y="1200"/>
                    </a:lnTo>
                    <a:lnTo>
                      <a:pt x="1497" y="1196"/>
                    </a:lnTo>
                    <a:lnTo>
                      <a:pt x="1516" y="1191"/>
                    </a:lnTo>
                    <a:lnTo>
                      <a:pt x="1535" y="1184"/>
                    </a:lnTo>
                    <a:lnTo>
                      <a:pt x="1551" y="1177"/>
                    </a:lnTo>
                    <a:lnTo>
                      <a:pt x="1551" y="1177"/>
                    </a:lnTo>
                    <a:lnTo>
                      <a:pt x="1571" y="1168"/>
                    </a:lnTo>
                    <a:lnTo>
                      <a:pt x="1591" y="1156"/>
                    </a:lnTo>
                    <a:lnTo>
                      <a:pt x="1613" y="1142"/>
                    </a:lnTo>
                    <a:lnTo>
                      <a:pt x="1623" y="1134"/>
                    </a:lnTo>
                    <a:lnTo>
                      <a:pt x="1632" y="1126"/>
                    </a:lnTo>
                    <a:lnTo>
                      <a:pt x="1641" y="1118"/>
                    </a:lnTo>
                    <a:lnTo>
                      <a:pt x="1649" y="1110"/>
                    </a:lnTo>
                    <a:lnTo>
                      <a:pt x="1656" y="1101"/>
                    </a:lnTo>
                    <a:lnTo>
                      <a:pt x="1662" y="1092"/>
                    </a:lnTo>
                    <a:lnTo>
                      <a:pt x="1666" y="1083"/>
                    </a:lnTo>
                    <a:lnTo>
                      <a:pt x="1668" y="1075"/>
                    </a:lnTo>
                    <a:lnTo>
                      <a:pt x="1668" y="1066"/>
                    </a:lnTo>
                    <a:lnTo>
                      <a:pt x="1667" y="1057"/>
                    </a:lnTo>
                    <a:lnTo>
                      <a:pt x="1667" y="1057"/>
                    </a:lnTo>
                    <a:close/>
                    <a:moveTo>
                      <a:pt x="1361" y="479"/>
                    </a:moveTo>
                    <a:lnTo>
                      <a:pt x="1361" y="479"/>
                    </a:lnTo>
                    <a:lnTo>
                      <a:pt x="1360" y="498"/>
                    </a:lnTo>
                    <a:lnTo>
                      <a:pt x="1359" y="516"/>
                    </a:lnTo>
                    <a:lnTo>
                      <a:pt x="1353" y="551"/>
                    </a:lnTo>
                    <a:lnTo>
                      <a:pt x="1353" y="551"/>
                    </a:lnTo>
                    <a:lnTo>
                      <a:pt x="1347" y="591"/>
                    </a:lnTo>
                    <a:lnTo>
                      <a:pt x="1345" y="612"/>
                    </a:lnTo>
                    <a:lnTo>
                      <a:pt x="1344" y="636"/>
                    </a:lnTo>
                    <a:lnTo>
                      <a:pt x="1344" y="636"/>
                    </a:lnTo>
                    <a:lnTo>
                      <a:pt x="1344" y="659"/>
                    </a:lnTo>
                    <a:lnTo>
                      <a:pt x="1345" y="684"/>
                    </a:lnTo>
                    <a:lnTo>
                      <a:pt x="1350" y="732"/>
                    </a:lnTo>
                    <a:lnTo>
                      <a:pt x="1350" y="732"/>
                    </a:lnTo>
                    <a:lnTo>
                      <a:pt x="1356" y="780"/>
                    </a:lnTo>
                    <a:lnTo>
                      <a:pt x="1358" y="804"/>
                    </a:lnTo>
                    <a:lnTo>
                      <a:pt x="1358" y="828"/>
                    </a:lnTo>
                    <a:lnTo>
                      <a:pt x="1356" y="853"/>
                    </a:lnTo>
                    <a:lnTo>
                      <a:pt x="1354" y="865"/>
                    </a:lnTo>
                    <a:lnTo>
                      <a:pt x="1352" y="877"/>
                    </a:lnTo>
                    <a:lnTo>
                      <a:pt x="1349" y="890"/>
                    </a:lnTo>
                    <a:lnTo>
                      <a:pt x="1345" y="902"/>
                    </a:lnTo>
                    <a:lnTo>
                      <a:pt x="1341" y="914"/>
                    </a:lnTo>
                    <a:lnTo>
                      <a:pt x="1336" y="926"/>
                    </a:lnTo>
                    <a:lnTo>
                      <a:pt x="1336" y="926"/>
                    </a:lnTo>
                    <a:lnTo>
                      <a:pt x="1329" y="913"/>
                    </a:lnTo>
                    <a:lnTo>
                      <a:pt x="1323" y="898"/>
                    </a:lnTo>
                    <a:lnTo>
                      <a:pt x="1323" y="898"/>
                    </a:lnTo>
                    <a:lnTo>
                      <a:pt x="1313" y="880"/>
                    </a:lnTo>
                    <a:lnTo>
                      <a:pt x="1299" y="854"/>
                    </a:lnTo>
                    <a:lnTo>
                      <a:pt x="1299" y="854"/>
                    </a:lnTo>
                    <a:lnTo>
                      <a:pt x="1280" y="820"/>
                    </a:lnTo>
                    <a:lnTo>
                      <a:pt x="1258" y="778"/>
                    </a:lnTo>
                    <a:lnTo>
                      <a:pt x="1247" y="754"/>
                    </a:lnTo>
                    <a:lnTo>
                      <a:pt x="1236" y="731"/>
                    </a:lnTo>
                    <a:lnTo>
                      <a:pt x="1224" y="706"/>
                    </a:lnTo>
                    <a:lnTo>
                      <a:pt x="1215" y="682"/>
                    </a:lnTo>
                    <a:lnTo>
                      <a:pt x="1206" y="657"/>
                    </a:lnTo>
                    <a:lnTo>
                      <a:pt x="1199" y="633"/>
                    </a:lnTo>
                    <a:lnTo>
                      <a:pt x="1194" y="609"/>
                    </a:lnTo>
                    <a:lnTo>
                      <a:pt x="1190" y="587"/>
                    </a:lnTo>
                    <a:lnTo>
                      <a:pt x="1190" y="575"/>
                    </a:lnTo>
                    <a:lnTo>
                      <a:pt x="1190" y="565"/>
                    </a:lnTo>
                    <a:lnTo>
                      <a:pt x="1190" y="555"/>
                    </a:lnTo>
                    <a:lnTo>
                      <a:pt x="1191" y="546"/>
                    </a:lnTo>
                    <a:lnTo>
                      <a:pt x="1193" y="536"/>
                    </a:lnTo>
                    <a:lnTo>
                      <a:pt x="1196" y="528"/>
                    </a:lnTo>
                    <a:lnTo>
                      <a:pt x="1200" y="520"/>
                    </a:lnTo>
                    <a:lnTo>
                      <a:pt x="1204" y="512"/>
                    </a:lnTo>
                    <a:lnTo>
                      <a:pt x="1204" y="512"/>
                    </a:lnTo>
                    <a:lnTo>
                      <a:pt x="1211" y="504"/>
                    </a:lnTo>
                    <a:lnTo>
                      <a:pt x="1221" y="495"/>
                    </a:lnTo>
                    <a:lnTo>
                      <a:pt x="1226" y="492"/>
                    </a:lnTo>
                    <a:lnTo>
                      <a:pt x="1234" y="488"/>
                    </a:lnTo>
                    <a:lnTo>
                      <a:pt x="1242" y="485"/>
                    </a:lnTo>
                    <a:lnTo>
                      <a:pt x="1250" y="482"/>
                    </a:lnTo>
                    <a:lnTo>
                      <a:pt x="1260" y="480"/>
                    </a:lnTo>
                    <a:lnTo>
                      <a:pt x="1270" y="478"/>
                    </a:lnTo>
                    <a:lnTo>
                      <a:pt x="1283" y="477"/>
                    </a:lnTo>
                    <a:lnTo>
                      <a:pt x="1296" y="476"/>
                    </a:lnTo>
                    <a:lnTo>
                      <a:pt x="1310" y="475"/>
                    </a:lnTo>
                    <a:lnTo>
                      <a:pt x="1326" y="476"/>
                    </a:lnTo>
                    <a:lnTo>
                      <a:pt x="1342" y="477"/>
                    </a:lnTo>
                    <a:lnTo>
                      <a:pt x="1361" y="479"/>
                    </a:lnTo>
                    <a:lnTo>
                      <a:pt x="1361" y="479"/>
                    </a:lnTo>
                    <a:close/>
                    <a:moveTo>
                      <a:pt x="1239" y="51"/>
                    </a:moveTo>
                    <a:lnTo>
                      <a:pt x="1239" y="51"/>
                    </a:lnTo>
                    <a:lnTo>
                      <a:pt x="1265" y="52"/>
                    </a:lnTo>
                    <a:lnTo>
                      <a:pt x="1292" y="54"/>
                    </a:lnTo>
                    <a:lnTo>
                      <a:pt x="1319" y="58"/>
                    </a:lnTo>
                    <a:lnTo>
                      <a:pt x="1343" y="63"/>
                    </a:lnTo>
                    <a:lnTo>
                      <a:pt x="1368" y="70"/>
                    </a:lnTo>
                    <a:lnTo>
                      <a:pt x="1391" y="77"/>
                    </a:lnTo>
                    <a:lnTo>
                      <a:pt x="1415" y="85"/>
                    </a:lnTo>
                    <a:lnTo>
                      <a:pt x="1436" y="95"/>
                    </a:lnTo>
                    <a:lnTo>
                      <a:pt x="1458" y="105"/>
                    </a:lnTo>
                    <a:lnTo>
                      <a:pt x="1478" y="118"/>
                    </a:lnTo>
                    <a:lnTo>
                      <a:pt x="1499" y="131"/>
                    </a:lnTo>
                    <a:lnTo>
                      <a:pt x="1517" y="145"/>
                    </a:lnTo>
                    <a:lnTo>
                      <a:pt x="1536" y="161"/>
                    </a:lnTo>
                    <a:lnTo>
                      <a:pt x="1553" y="178"/>
                    </a:lnTo>
                    <a:lnTo>
                      <a:pt x="1571" y="197"/>
                    </a:lnTo>
                    <a:lnTo>
                      <a:pt x="1586" y="215"/>
                    </a:lnTo>
                    <a:lnTo>
                      <a:pt x="1586" y="215"/>
                    </a:lnTo>
                    <a:lnTo>
                      <a:pt x="1592" y="224"/>
                    </a:lnTo>
                    <a:lnTo>
                      <a:pt x="1596" y="233"/>
                    </a:lnTo>
                    <a:lnTo>
                      <a:pt x="1600" y="246"/>
                    </a:lnTo>
                    <a:lnTo>
                      <a:pt x="1603" y="259"/>
                    </a:lnTo>
                    <a:lnTo>
                      <a:pt x="1607" y="273"/>
                    </a:lnTo>
                    <a:lnTo>
                      <a:pt x="1608" y="289"/>
                    </a:lnTo>
                    <a:lnTo>
                      <a:pt x="1609" y="306"/>
                    </a:lnTo>
                    <a:lnTo>
                      <a:pt x="1609" y="325"/>
                    </a:lnTo>
                    <a:lnTo>
                      <a:pt x="1609" y="345"/>
                    </a:lnTo>
                    <a:lnTo>
                      <a:pt x="1607" y="365"/>
                    </a:lnTo>
                    <a:lnTo>
                      <a:pt x="1604" y="387"/>
                    </a:lnTo>
                    <a:lnTo>
                      <a:pt x="1601" y="411"/>
                    </a:lnTo>
                    <a:lnTo>
                      <a:pt x="1597" y="434"/>
                    </a:lnTo>
                    <a:lnTo>
                      <a:pt x="1593" y="459"/>
                    </a:lnTo>
                    <a:lnTo>
                      <a:pt x="1582" y="511"/>
                    </a:lnTo>
                    <a:lnTo>
                      <a:pt x="1567" y="565"/>
                    </a:lnTo>
                    <a:lnTo>
                      <a:pt x="1549" y="622"/>
                    </a:lnTo>
                    <a:lnTo>
                      <a:pt x="1529" y="681"/>
                    </a:lnTo>
                    <a:lnTo>
                      <a:pt x="1516" y="710"/>
                    </a:lnTo>
                    <a:lnTo>
                      <a:pt x="1504" y="741"/>
                    </a:lnTo>
                    <a:lnTo>
                      <a:pt x="1491" y="771"/>
                    </a:lnTo>
                    <a:lnTo>
                      <a:pt x="1477" y="802"/>
                    </a:lnTo>
                    <a:lnTo>
                      <a:pt x="1462" y="832"/>
                    </a:lnTo>
                    <a:lnTo>
                      <a:pt x="1447" y="863"/>
                    </a:lnTo>
                    <a:lnTo>
                      <a:pt x="1430" y="894"/>
                    </a:lnTo>
                    <a:lnTo>
                      <a:pt x="1414" y="923"/>
                    </a:lnTo>
                    <a:lnTo>
                      <a:pt x="1395" y="954"/>
                    </a:lnTo>
                    <a:lnTo>
                      <a:pt x="1377" y="984"/>
                    </a:lnTo>
                    <a:lnTo>
                      <a:pt x="1377" y="984"/>
                    </a:lnTo>
                    <a:lnTo>
                      <a:pt x="1371" y="977"/>
                    </a:lnTo>
                    <a:lnTo>
                      <a:pt x="1371" y="977"/>
                    </a:lnTo>
                    <a:lnTo>
                      <a:pt x="1369" y="973"/>
                    </a:lnTo>
                    <a:lnTo>
                      <a:pt x="1369" y="973"/>
                    </a:lnTo>
                    <a:lnTo>
                      <a:pt x="1378" y="957"/>
                    </a:lnTo>
                    <a:lnTo>
                      <a:pt x="1385" y="941"/>
                    </a:lnTo>
                    <a:lnTo>
                      <a:pt x="1391" y="924"/>
                    </a:lnTo>
                    <a:lnTo>
                      <a:pt x="1398" y="908"/>
                    </a:lnTo>
                    <a:lnTo>
                      <a:pt x="1402" y="893"/>
                    </a:lnTo>
                    <a:lnTo>
                      <a:pt x="1405" y="876"/>
                    </a:lnTo>
                    <a:lnTo>
                      <a:pt x="1407" y="861"/>
                    </a:lnTo>
                    <a:lnTo>
                      <a:pt x="1408" y="846"/>
                    </a:lnTo>
                    <a:lnTo>
                      <a:pt x="1409" y="829"/>
                    </a:lnTo>
                    <a:lnTo>
                      <a:pt x="1409" y="814"/>
                    </a:lnTo>
                    <a:lnTo>
                      <a:pt x="1408" y="784"/>
                    </a:lnTo>
                    <a:lnTo>
                      <a:pt x="1405" y="754"/>
                    </a:lnTo>
                    <a:lnTo>
                      <a:pt x="1402" y="726"/>
                    </a:lnTo>
                    <a:lnTo>
                      <a:pt x="1402" y="726"/>
                    </a:lnTo>
                    <a:lnTo>
                      <a:pt x="1396" y="680"/>
                    </a:lnTo>
                    <a:lnTo>
                      <a:pt x="1395" y="658"/>
                    </a:lnTo>
                    <a:lnTo>
                      <a:pt x="1395" y="638"/>
                    </a:lnTo>
                    <a:lnTo>
                      <a:pt x="1395" y="638"/>
                    </a:lnTo>
                    <a:lnTo>
                      <a:pt x="1396" y="616"/>
                    </a:lnTo>
                    <a:lnTo>
                      <a:pt x="1399" y="596"/>
                    </a:lnTo>
                    <a:lnTo>
                      <a:pt x="1404" y="559"/>
                    </a:lnTo>
                    <a:lnTo>
                      <a:pt x="1404" y="559"/>
                    </a:lnTo>
                    <a:lnTo>
                      <a:pt x="1407" y="536"/>
                    </a:lnTo>
                    <a:lnTo>
                      <a:pt x="1410" y="513"/>
                    </a:lnTo>
                    <a:lnTo>
                      <a:pt x="1412" y="488"/>
                    </a:lnTo>
                    <a:lnTo>
                      <a:pt x="1412" y="462"/>
                    </a:lnTo>
                    <a:lnTo>
                      <a:pt x="1412" y="462"/>
                    </a:lnTo>
                    <a:lnTo>
                      <a:pt x="1413" y="456"/>
                    </a:lnTo>
                    <a:lnTo>
                      <a:pt x="1413" y="448"/>
                    </a:lnTo>
                    <a:lnTo>
                      <a:pt x="1413" y="448"/>
                    </a:lnTo>
                    <a:lnTo>
                      <a:pt x="1410" y="432"/>
                    </a:lnTo>
                    <a:lnTo>
                      <a:pt x="1403" y="409"/>
                    </a:lnTo>
                    <a:lnTo>
                      <a:pt x="1393" y="384"/>
                    </a:lnTo>
                    <a:lnTo>
                      <a:pt x="1379" y="353"/>
                    </a:lnTo>
                    <a:lnTo>
                      <a:pt x="1363" y="320"/>
                    </a:lnTo>
                    <a:lnTo>
                      <a:pt x="1352" y="303"/>
                    </a:lnTo>
                    <a:lnTo>
                      <a:pt x="1341" y="286"/>
                    </a:lnTo>
                    <a:lnTo>
                      <a:pt x="1329" y="267"/>
                    </a:lnTo>
                    <a:lnTo>
                      <a:pt x="1317" y="250"/>
                    </a:lnTo>
                    <a:lnTo>
                      <a:pt x="1302" y="231"/>
                    </a:lnTo>
                    <a:lnTo>
                      <a:pt x="1288" y="214"/>
                    </a:lnTo>
                    <a:lnTo>
                      <a:pt x="1288" y="214"/>
                    </a:lnTo>
                    <a:lnTo>
                      <a:pt x="1270" y="195"/>
                    </a:lnTo>
                    <a:lnTo>
                      <a:pt x="1251" y="174"/>
                    </a:lnTo>
                    <a:lnTo>
                      <a:pt x="1229" y="155"/>
                    </a:lnTo>
                    <a:lnTo>
                      <a:pt x="1205" y="135"/>
                    </a:lnTo>
                    <a:lnTo>
                      <a:pt x="1179" y="116"/>
                    </a:lnTo>
                    <a:lnTo>
                      <a:pt x="1152" y="97"/>
                    </a:lnTo>
                    <a:lnTo>
                      <a:pt x="1122" y="81"/>
                    </a:lnTo>
                    <a:lnTo>
                      <a:pt x="1107" y="73"/>
                    </a:lnTo>
                    <a:lnTo>
                      <a:pt x="1090" y="64"/>
                    </a:lnTo>
                    <a:lnTo>
                      <a:pt x="1090" y="64"/>
                    </a:lnTo>
                    <a:lnTo>
                      <a:pt x="1121" y="59"/>
                    </a:lnTo>
                    <a:lnTo>
                      <a:pt x="1157" y="54"/>
                    </a:lnTo>
                    <a:lnTo>
                      <a:pt x="1176" y="53"/>
                    </a:lnTo>
                    <a:lnTo>
                      <a:pt x="1196" y="51"/>
                    </a:lnTo>
                    <a:lnTo>
                      <a:pt x="1217" y="51"/>
                    </a:lnTo>
                    <a:lnTo>
                      <a:pt x="1239" y="51"/>
                    </a:lnTo>
                    <a:lnTo>
                      <a:pt x="1239" y="51"/>
                    </a:lnTo>
                    <a:close/>
                    <a:moveTo>
                      <a:pt x="411" y="1166"/>
                    </a:moveTo>
                    <a:lnTo>
                      <a:pt x="411" y="1166"/>
                    </a:lnTo>
                    <a:lnTo>
                      <a:pt x="404" y="1175"/>
                    </a:lnTo>
                    <a:lnTo>
                      <a:pt x="397" y="1182"/>
                    </a:lnTo>
                    <a:lnTo>
                      <a:pt x="389" y="1189"/>
                    </a:lnTo>
                    <a:lnTo>
                      <a:pt x="383" y="1194"/>
                    </a:lnTo>
                    <a:lnTo>
                      <a:pt x="376" y="1197"/>
                    </a:lnTo>
                    <a:lnTo>
                      <a:pt x="371" y="1200"/>
                    </a:lnTo>
                    <a:lnTo>
                      <a:pt x="360" y="1204"/>
                    </a:lnTo>
                    <a:lnTo>
                      <a:pt x="350" y="1206"/>
                    </a:lnTo>
                    <a:lnTo>
                      <a:pt x="343" y="1205"/>
                    </a:lnTo>
                    <a:lnTo>
                      <a:pt x="337" y="1204"/>
                    </a:lnTo>
                    <a:lnTo>
                      <a:pt x="333" y="1203"/>
                    </a:lnTo>
                    <a:lnTo>
                      <a:pt x="333" y="1203"/>
                    </a:lnTo>
                    <a:lnTo>
                      <a:pt x="321" y="1198"/>
                    </a:lnTo>
                    <a:lnTo>
                      <a:pt x="309" y="1191"/>
                    </a:lnTo>
                    <a:lnTo>
                      <a:pt x="297" y="1180"/>
                    </a:lnTo>
                    <a:lnTo>
                      <a:pt x="286" y="1168"/>
                    </a:lnTo>
                    <a:lnTo>
                      <a:pt x="274" y="1154"/>
                    </a:lnTo>
                    <a:lnTo>
                      <a:pt x="261" y="1136"/>
                    </a:lnTo>
                    <a:lnTo>
                      <a:pt x="249" y="1117"/>
                    </a:lnTo>
                    <a:lnTo>
                      <a:pt x="237" y="1096"/>
                    </a:lnTo>
                    <a:lnTo>
                      <a:pt x="224" y="1073"/>
                    </a:lnTo>
                    <a:lnTo>
                      <a:pt x="212" y="1047"/>
                    </a:lnTo>
                    <a:lnTo>
                      <a:pt x="200" y="1020"/>
                    </a:lnTo>
                    <a:lnTo>
                      <a:pt x="187" y="990"/>
                    </a:lnTo>
                    <a:lnTo>
                      <a:pt x="175" y="958"/>
                    </a:lnTo>
                    <a:lnTo>
                      <a:pt x="164" y="924"/>
                    </a:lnTo>
                    <a:lnTo>
                      <a:pt x="152" y="890"/>
                    </a:lnTo>
                    <a:lnTo>
                      <a:pt x="140" y="853"/>
                    </a:lnTo>
                    <a:lnTo>
                      <a:pt x="140" y="853"/>
                    </a:lnTo>
                    <a:lnTo>
                      <a:pt x="121" y="786"/>
                    </a:lnTo>
                    <a:lnTo>
                      <a:pt x="103" y="723"/>
                    </a:lnTo>
                    <a:lnTo>
                      <a:pt x="89" y="661"/>
                    </a:lnTo>
                    <a:lnTo>
                      <a:pt x="77" y="604"/>
                    </a:lnTo>
                    <a:lnTo>
                      <a:pt x="68" y="554"/>
                    </a:lnTo>
                    <a:lnTo>
                      <a:pt x="59" y="510"/>
                    </a:lnTo>
                    <a:lnTo>
                      <a:pt x="54" y="475"/>
                    </a:lnTo>
                    <a:lnTo>
                      <a:pt x="52" y="451"/>
                    </a:lnTo>
                    <a:lnTo>
                      <a:pt x="52" y="451"/>
                    </a:lnTo>
                    <a:lnTo>
                      <a:pt x="51" y="423"/>
                    </a:lnTo>
                    <a:lnTo>
                      <a:pt x="51" y="395"/>
                    </a:lnTo>
                    <a:lnTo>
                      <a:pt x="53" y="369"/>
                    </a:lnTo>
                    <a:lnTo>
                      <a:pt x="55" y="343"/>
                    </a:lnTo>
                    <a:lnTo>
                      <a:pt x="58" y="318"/>
                    </a:lnTo>
                    <a:lnTo>
                      <a:pt x="62" y="296"/>
                    </a:lnTo>
                    <a:lnTo>
                      <a:pt x="69" y="273"/>
                    </a:lnTo>
                    <a:lnTo>
                      <a:pt x="75" y="253"/>
                    </a:lnTo>
                    <a:lnTo>
                      <a:pt x="83" y="232"/>
                    </a:lnTo>
                    <a:lnTo>
                      <a:pt x="91" y="214"/>
                    </a:lnTo>
                    <a:lnTo>
                      <a:pt x="101" y="197"/>
                    </a:lnTo>
                    <a:lnTo>
                      <a:pt x="112" y="180"/>
                    </a:lnTo>
                    <a:lnTo>
                      <a:pt x="124" y="166"/>
                    </a:lnTo>
                    <a:lnTo>
                      <a:pt x="136" y="152"/>
                    </a:lnTo>
                    <a:lnTo>
                      <a:pt x="151" y="139"/>
                    </a:lnTo>
                    <a:lnTo>
                      <a:pt x="165" y="127"/>
                    </a:lnTo>
                    <a:lnTo>
                      <a:pt x="165" y="127"/>
                    </a:lnTo>
                    <a:lnTo>
                      <a:pt x="178" y="119"/>
                    </a:lnTo>
                    <a:lnTo>
                      <a:pt x="192" y="112"/>
                    </a:lnTo>
                    <a:lnTo>
                      <a:pt x="205" y="104"/>
                    </a:lnTo>
                    <a:lnTo>
                      <a:pt x="219" y="98"/>
                    </a:lnTo>
                    <a:lnTo>
                      <a:pt x="234" y="93"/>
                    </a:lnTo>
                    <a:lnTo>
                      <a:pt x="249" y="88"/>
                    </a:lnTo>
                    <a:lnTo>
                      <a:pt x="263" y="85"/>
                    </a:lnTo>
                    <a:lnTo>
                      <a:pt x="279" y="82"/>
                    </a:lnTo>
                    <a:lnTo>
                      <a:pt x="294" y="79"/>
                    </a:lnTo>
                    <a:lnTo>
                      <a:pt x="310" y="77"/>
                    </a:lnTo>
                    <a:lnTo>
                      <a:pt x="341" y="75"/>
                    </a:lnTo>
                    <a:lnTo>
                      <a:pt x="373" y="75"/>
                    </a:lnTo>
                    <a:lnTo>
                      <a:pt x="405" y="76"/>
                    </a:lnTo>
                    <a:lnTo>
                      <a:pt x="435" y="79"/>
                    </a:lnTo>
                    <a:lnTo>
                      <a:pt x="465" y="83"/>
                    </a:lnTo>
                    <a:lnTo>
                      <a:pt x="495" y="88"/>
                    </a:lnTo>
                    <a:lnTo>
                      <a:pt x="522" y="94"/>
                    </a:lnTo>
                    <a:lnTo>
                      <a:pt x="547" y="100"/>
                    </a:lnTo>
                    <a:lnTo>
                      <a:pt x="571" y="106"/>
                    </a:lnTo>
                    <a:lnTo>
                      <a:pt x="610" y="118"/>
                    </a:lnTo>
                    <a:lnTo>
                      <a:pt x="610" y="118"/>
                    </a:lnTo>
                    <a:lnTo>
                      <a:pt x="606" y="122"/>
                    </a:lnTo>
                    <a:lnTo>
                      <a:pt x="606" y="122"/>
                    </a:lnTo>
                    <a:lnTo>
                      <a:pt x="592" y="136"/>
                    </a:lnTo>
                    <a:lnTo>
                      <a:pt x="580" y="150"/>
                    </a:lnTo>
                    <a:lnTo>
                      <a:pt x="569" y="166"/>
                    </a:lnTo>
                    <a:lnTo>
                      <a:pt x="558" y="181"/>
                    </a:lnTo>
                    <a:lnTo>
                      <a:pt x="548" y="197"/>
                    </a:lnTo>
                    <a:lnTo>
                      <a:pt x="539" y="213"/>
                    </a:lnTo>
                    <a:lnTo>
                      <a:pt x="530" y="229"/>
                    </a:lnTo>
                    <a:lnTo>
                      <a:pt x="523" y="246"/>
                    </a:lnTo>
                    <a:lnTo>
                      <a:pt x="508" y="279"/>
                    </a:lnTo>
                    <a:lnTo>
                      <a:pt x="497" y="313"/>
                    </a:lnTo>
                    <a:lnTo>
                      <a:pt x="488" y="346"/>
                    </a:lnTo>
                    <a:lnTo>
                      <a:pt x="481" y="378"/>
                    </a:lnTo>
                    <a:lnTo>
                      <a:pt x="474" y="408"/>
                    </a:lnTo>
                    <a:lnTo>
                      <a:pt x="470" y="436"/>
                    </a:lnTo>
                    <a:lnTo>
                      <a:pt x="467" y="463"/>
                    </a:lnTo>
                    <a:lnTo>
                      <a:pt x="465" y="485"/>
                    </a:lnTo>
                    <a:lnTo>
                      <a:pt x="464" y="519"/>
                    </a:lnTo>
                    <a:lnTo>
                      <a:pt x="464" y="535"/>
                    </a:lnTo>
                    <a:lnTo>
                      <a:pt x="464" y="535"/>
                    </a:lnTo>
                    <a:lnTo>
                      <a:pt x="465" y="561"/>
                    </a:lnTo>
                    <a:lnTo>
                      <a:pt x="465" y="561"/>
                    </a:lnTo>
                    <a:lnTo>
                      <a:pt x="467" y="600"/>
                    </a:lnTo>
                    <a:lnTo>
                      <a:pt x="468" y="649"/>
                    </a:lnTo>
                    <a:lnTo>
                      <a:pt x="467" y="677"/>
                    </a:lnTo>
                    <a:lnTo>
                      <a:pt x="466" y="707"/>
                    </a:lnTo>
                    <a:lnTo>
                      <a:pt x="464" y="738"/>
                    </a:lnTo>
                    <a:lnTo>
                      <a:pt x="460" y="772"/>
                    </a:lnTo>
                    <a:lnTo>
                      <a:pt x="460" y="772"/>
                    </a:lnTo>
                    <a:lnTo>
                      <a:pt x="458" y="787"/>
                    </a:lnTo>
                    <a:lnTo>
                      <a:pt x="457" y="803"/>
                    </a:lnTo>
                    <a:lnTo>
                      <a:pt x="457" y="818"/>
                    </a:lnTo>
                    <a:lnTo>
                      <a:pt x="458" y="833"/>
                    </a:lnTo>
                    <a:lnTo>
                      <a:pt x="460" y="848"/>
                    </a:lnTo>
                    <a:lnTo>
                      <a:pt x="462" y="863"/>
                    </a:lnTo>
                    <a:lnTo>
                      <a:pt x="465" y="877"/>
                    </a:lnTo>
                    <a:lnTo>
                      <a:pt x="469" y="892"/>
                    </a:lnTo>
                    <a:lnTo>
                      <a:pt x="474" y="906"/>
                    </a:lnTo>
                    <a:lnTo>
                      <a:pt x="479" y="919"/>
                    </a:lnTo>
                    <a:lnTo>
                      <a:pt x="487" y="933"/>
                    </a:lnTo>
                    <a:lnTo>
                      <a:pt x="494" y="946"/>
                    </a:lnTo>
                    <a:lnTo>
                      <a:pt x="502" y="958"/>
                    </a:lnTo>
                    <a:lnTo>
                      <a:pt x="510" y="970"/>
                    </a:lnTo>
                    <a:lnTo>
                      <a:pt x="519" y="983"/>
                    </a:lnTo>
                    <a:lnTo>
                      <a:pt x="530" y="994"/>
                    </a:lnTo>
                    <a:lnTo>
                      <a:pt x="530" y="994"/>
                    </a:lnTo>
                    <a:lnTo>
                      <a:pt x="539" y="1002"/>
                    </a:lnTo>
                    <a:lnTo>
                      <a:pt x="548" y="1011"/>
                    </a:lnTo>
                    <a:lnTo>
                      <a:pt x="548" y="1011"/>
                    </a:lnTo>
                    <a:lnTo>
                      <a:pt x="492" y="1073"/>
                    </a:lnTo>
                    <a:lnTo>
                      <a:pt x="453" y="1117"/>
                    </a:lnTo>
                    <a:lnTo>
                      <a:pt x="411" y="1166"/>
                    </a:lnTo>
                    <a:lnTo>
                      <a:pt x="411" y="1166"/>
                    </a:lnTo>
                    <a:close/>
                    <a:moveTo>
                      <a:pt x="567" y="958"/>
                    </a:moveTo>
                    <a:lnTo>
                      <a:pt x="567" y="958"/>
                    </a:lnTo>
                    <a:lnTo>
                      <a:pt x="558" y="949"/>
                    </a:lnTo>
                    <a:lnTo>
                      <a:pt x="551" y="940"/>
                    </a:lnTo>
                    <a:lnTo>
                      <a:pt x="544" y="931"/>
                    </a:lnTo>
                    <a:lnTo>
                      <a:pt x="538" y="920"/>
                    </a:lnTo>
                    <a:lnTo>
                      <a:pt x="532" y="909"/>
                    </a:lnTo>
                    <a:lnTo>
                      <a:pt x="527" y="899"/>
                    </a:lnTo>
                    <a:lnTo>
                      <a:pt x="522" y="888"/>
                    </a:lnTo>
                    <a:lnTo>
                      <a:pt x="518" y="876"/>
                    </a:lnTo>
                    <a:lnTo>
                      <a:pt x="514" y="864"/>
                    </a:lnTo>
                    <a:lnTo>
                      <a:pt x="512" y="853"/>
                    </a:lnTo>
                    <a:lnTo>
                      <a:pt x="510" y="840"/>
                    </a:lnTo>
                    <a:lnTo>
                      <a:pt x="509" y="828"/>
                    </a:lnTo>
                    <a:lnTo>
                      <a:pt x="508" y="816"/>
                    </a:lnTo>
                    <a:lnTo>
                      <a:pt x="508" y="804"/>
                    </a:lnTo>
                    <a:lnTo>
                      <a:pt x="509" y="791"/>
                    </a:lnTo>
                    <a:lnTo>
                      <a:pt x="510" y="778"/>
                    </a:lnTo>
                    <a:lnTo>
                      <a:pt x="510" y="778"/>
                    </a:lnTo>
                    <a:lnTo>
                      <a:pt x="514" y="744"/>
                    </a:lnTo>
                    <a:lnTo>
                      <a:pt x="517" y="710"/>
                    </a:lnTo>
                    <a:lnTo>
                      <a:pt x="518" y="679"/>
                    </a:lnTo>
                    <a:lnTo>
                      <a:pt x="519" y="650"/>
                    </a:lnTo>
                    <a:lnTo>
                      <a:pt x="518" y="622"/>
                    </a:lnTo>
                    <a:lnTo>
                      <a:pt x="518" y="598"/>
                    </a:lnTo>
                    <a:lnTo>
                      <a:pt x="516" y="558"/>
                    </a:lnTo>
                    <a:lnTo>
                      <a:pt x="516" y="558"/>
                    </a:lnTo>
                    <a:lnTo>
                      <a:pt x="515" y="543"/>
                    </a:lnTo>
                    <a:lnTo>
                      <a:pt x="515" y="543"/>
                    </a:lnTo>
                    <a:lnTo>
                      <a:pt x="527" y="534"/>
                    </a:lnTo>
                    <a:lnTo>
                      <a:pt x="544" y="523"/>
                    </a:lnTo>
                    <a:lnTo>
                      <a:pt x="567" y="513"/>
                    </a:lnTo>
                    <a:lnTo>
                      <a:pt x="592" y="502"/>
                    </a:lnTo>
                    <a:lnTo>
                      <a:pt x="606" y="496"/>
                    </a:lnTo>
                    <a:lnTo>
                      <a:pt x="620" y="492"/>
                    </a:lnTo>
                    <a:lnTo>
                      <a:pt x="634" y="489"/>
                    </a:lnTo>
                    <a:lnTo>
                      <a:pt x="650" y="486"/>
                    </a:lnTo>
                    <a:lnTo>
                      <a:pt x="664" y="484"/>
                    </a:lnTo>
                    <a:lnTo>
                      <a:pt x="678" y="484"/>
                    </a:lnTo>
                    <a:lnTo>
                      <a:pt x="693" y="484"/>
                    </a:lnTo>
                    <a:lnTo>
                      <a:pt x="706" y="487"/>
                    </a:lnTo>
                    <a:lnTo>
                      <a:pt x="706" y="487"/>
                    </a:lnTo>
                    <a:lnTo>
                      <a:pt x="717" y="490"/>
                    </a:lnTo>
                    <a:lnTo>
                      <a:pt x="727" y="495"/>
                    </a:lnTo>
                    <a:lnTo>
                      <a:pt x="737" y="502"/>
                    </a:lnTo>
                    <a:lnTo>
                      <a:pt x="745" y="509"/>
                    </a:lnTo>
                    <a:lnTo>
                      <a:pt x="751" y="518"/>
                    </a:lnTo>
                    <a:lnTo>
                      <a:pt x="757" y="528"/>
                    </a:lnTo>
                    <a:lnTo>
                      <a:pt x="762" y="541"/>
                    </a:lnTo>
                    <a:lnTo>
                      <a:pt x="765" y="554"/>
                    </a:lnTo>
                    <a:lnTo>
                      <a:pt x="765" y="554"/>
                    </a:lnTo>
                    <a:lnTo>
                      <a:pt x="773" y="589"/>
                    </a:lnTo>
                    <a:lnTo>
                      <a:pt x="778" y="621"/>
                    </a:lnTo>
                    <a:lnTo>
                      <a:pt x="782" y="652"/>
                    </a:lnTo>
                    <a:lnTo>
                      <a:pt x="784" y="680"/>
                    </a:lnTo>
                    <a:lnTo>
                      <a:pt x="785" y="706"/>
                    </a:lnTo>
                    <a:lnTo>
                      <a:pt x="784" y="730"/>
                    </a:lnTo>
                    <a:lnTo>
                      <a:pt x="783" y="752"/>
                    </a:lnTo>
                    <a:lnTo>
                      <a:pt x="781" y="773"/>
                    </a:lnTo>
                    <a:lnTo>
                      <a:pt x="778" y="791"/>
                    </a:lnTo>
                    <a:lnTo>
                      <a:pt x="774" y="810"/>
                    </a:lnTo>
                    <a:lnTo>
                      <a:pt x="768" y="826"/>
                    </a:lnTo>
                    <a:lnTo>
                      <a:pt x="763" y="841"/>
                    </a:lnTo>
                    <a:lnTo>
                      <a:pt x="753" y="869"/>
                    </a:lnTo>
                    <a:lnTo>
                      <a:pt x="742" y="895"/>
                    </a:lnTo>
                    <a:lnTo>
                      <a:pt x="742" y="895"/>
                    </a:lnTo>
                    <a:lnTo>
                      <a:pt x="733" y="914"/>
                    </a:lnTo>
                    <a:lnTo>
                      <a:pt x="725" y="934"/>
                    </a:lnTo>
                    <a:lnTo>
                      <a:pt x="721" y="944"/>
                    </a:lnTo>
                    <a:lnTo>
                      <a:pt x="721" y="944"/>
                    </a:lnTo>
                    <a:lnTo>
                      <a:pt x="708" y="982"/>
                    </a:lnTo>
                    <a:lnTo>
                      <a:pt x="702" y="999"/>
                    </a:lnTo>
                    <a:lnTo>
                      <a:pt x="697" y="1017"/>
                    </a:lnTo>
                    <a:lnTo>
                      <a:pt x="697" y="1017"/>
                    </a:lnTo>
                    <a:lnTo>
                      <a:pt x="679" y="1016"/>
                    </a:lnTo>
                    <a:lnTo>
                      <a:pt x="662" y="1012"/>
                    </a:lnTo>
                    <a:lnTo>
                      <a:pt x="644" y="1007"/>
                    </a:lnTo>
                    <a:lnTo>
                      <a:pt x="627" y="1001"/>
                    </a:lnTo>
                    <a:lnTo>
                      <a:pt x="611" y="993"/>
                    </a:lnTo>
                    <a:lnTo>
                      <a:pt x="595" y="983"/>
                    </a:lnTo>
                    <a:lnTo>
                      <a:pt x="581" y="971"/>
                    </a:lnTo>
                    <a:lnTo>
                      <a:pt x="567" y="958"/>
                    </a:lnTo>
                    <a:lnTo>
                      <a:pt x="567" y="958"/>
                    </a:lnTo>
                    <a:close/>
                    <a:moveTo>
                      <a:pt x="574" y="1221"/>
                    </a:moveTo>
                    <a:lnTo>
                      <a:pt x="574" y="1221"/>
                    </a:lnTo>
                    <a:lnTo>
                      <a:pt x="564" y="1218"/>
                    </a:lnTo>
                    <a:lnTo>
                      <a:pt x="554" y="1214"/>
                    </a:lnTo>
                    <a:lnTo>
                      <a:pt x="546" y="1210"/>
                    </a:lnTo>
                    <a:lnTo>
                      <a:pt x="540" y="1206"/>
                    </a:lnTo>
                    <a:lnTo>
                      <a:pt x="540" y="1206"/>
                    </a:lnTo>
                    <a:lnTo>
                      <a:pt x="553" y="1202"/>
                    </a:lnTo>
                    <a:lnTo>
                      <a:pt x="564" y="1199"/>
                    </a:lnTo>
                    <a:lnTo>
                      <a:pt x="577" y="1196"/>
                    </a:lnTo>
                    <a:lnTo>
                      <a:pt x="577" y="1196"/>
                    </a:lnTo>
                    <a:lnTo>
                      <a:pt x="608" y="1189"/>
                    </a:lnTo>
                    <a:lnTo>
                      <a:pt x="632" y="1181"/>
                    </a:lnTo>
                    <a:lnTo>
                      <a:pt x="653" y="1175"/>
                    </a:lnTo>
                    <a:lnTo>
                      <a:pt x="668" y="1167"/>
                    </a:lnTo>
                    <a:lnTo>
                      <a:pt x="681" y="1159"/>
                    </a:lnTo>
                    <a:lnTo>
                      <a:pt x="693" y="1149"/>
                    </a:lnTo>
                    <a:lnTo>
                      <a:pt x="703" y="1137"/>
                    </a:lnTo>
                    <a:lnTo>
                      <a:pt x="714" y="1124"/>
                    </a:lnTo>
                    <a:lnTo>
                      <a:pt x="714" y="1124"/>
                    </a:lnTo>
                    <a:lnTo>
                      <a:pt x="726" y="1109"/>
                    </a:lnTo>
                    <a:lnTo>
                      <a:pt x="741" y="1091"/>
                    </a:lnTo>
                    <a:lnTo>
                      <a:pt x="741" y="1091"/>
                    </a:lnTo>
                    <a:lnTo>
                      <a:pt x="741" y="1091"/>
                    </a:lnTo>
                    <a:lnTo>
                      <a:pt x="741" y="1091"/>
                    </a:lnTo>
                    <a:lnTo>
                      <a:pt x="747" y="1086"/>
                    </a:lnTo>
                    <a:lnTo>
                      <a:pt x="752" y="1081"/>
                    </a:lnTo>
                    <a:lnTo>
                      <a:pt x="756" y="1079"/>
                    </a:lnTo>
                    <a:lnTo>
                      <a:pt x="761" y="1078"/>
                    </a:lnTo>
                    <a:lnTo>
                      <a:pt x="765" y="1078"/>
                    </a:lnTo>
                    <a:lnTo>
                      <a:pt x="769" y="1078"/>
                    </a:lnTo>
                    <a:lnTo>
                      <a:pt x="779" y="1082"/>
                    </a:lnTo>
                    <a:lnTo>
                      <a:pt x="779" y="1082"/>
                    </a:lnTo>
                    <a:lnTo>
                      <a:pt x="783" y="1084"/>
                    </a:lnTo>
                    <a:lnTo>
                      <a:pt x="787" y="1087"/>
                    </a:lnTo>
                    <a:lnTo>
                      <a:pt x="795" y="1095"/>
                    </a:lnTo>
                    <a:lnTo>
                      <a:pt x="801" y="1105"/>
                    </a:lnTo>
                    <a:lnTo>
                      <a:pt x="805" y="1116"/>
                    </a:lnTo>
                    <a:lnTo>
                      <a:pt x="805" y="1116"/>
                    </a:lnTo>
                    <a:lnTo>
                      <a:pt x="807" y="1123"/>
                    </a:lnTo>
                    <a:lnTo>
                      <a:pt x="807" y="1131"/>
                    </a:lnTo>
                    <a:lnTo>
                      <a:pt x="806" y="1139"/>
                    </a:lnTo>
                    <a:lnTo>
                      <a:pt x="804" y="1143"/>
                    </a:lnTo>
                    <a:lnTo>
                      <a:pt x="802" y="1149"/>
                    </a:lnTo>
                    <a:lnTo>
                      <a:pt x="802" y="1149"/>
                    </a:lnTo>
                    <a:lnTo>
                      <a:pt x="790" y="1164"/>
                    </a:lnTo>
                    <a:lnTo>
                      <a:pt x="777" y="1178"/>
                    </a:lnTo>
                    <a:lnTo>
                      <a:pt x="763" y="1191"/>
                    </a:lnTo>
                    <a:lnTo>
                      <a:pt x="749" y="1201"/>
                    </a:lnTo>
                    <a:lnTo>
                      <a:pt x="735" y="1209"/>
                    </a:lnTo>
                    <a:lnTo>
                      <a:pt x="719" y="1216"/>
                    </a:lnTo>
                    <a:lnTo>
                      <a:pt x="705" y="1221"/>
                    </a:lnTo>
                    <a:lnTo>
                      <a:pt x="690" y="1225"/>
                    </a:lnTo>
                    <a:lnTo>
                      <a:pt x="674" y="1227"/>
                    </a:lnTo>
                    <a:lnTo>
                      <a:pt x="659" y="1229"/>
                    </a:lnTo>
                    <a:lnTo>
                      <a:pt x="644" y="1230"/>
                    </a:lnTo>
                    <a:lnTo>
                      <a:pt x="629" y="1229"/>
                    </a:lnTo>
                    <a:lnTo>
                      <a:pt x="615" y="1228"/>
                    </a:lnTo>
                    <a:lnTo>
                      <a:pt x="600" y="1226"/>
                    </a:lnTo>
                    <a:lnTo>
                      <a:pt x="587" y="1224"/>
                    </a:lnTo>
                    <a:lnTo>
                      <a:pt x="574" y="1221"/>
                    </a:lnTo>
                    <a:lnTo>
                      <a:pt x="574" y="1221"/>
                    </a:lnTo>
                    <a:close/>
                    <a:moveTo>
                      <a:pt x="1058" y="1671"/>
                    </a:moveTo>
                    <a:lnTo>
                      <a:pt x="1058" y="1671"/>
                    </a:lnTo>
                    <a:lnTo>
                      <a:pt x="1038" y="1675"/>
                    </a:lnTo>
                    <a:lnTo>
                      <a:pt x="1018" y="1676"/>
                    </a:lnTo>
                    <a:lnTo>
                      <a:pt x="1002" y="1677"/>
                    </a:lnTo>
                    <a:lnTo>
                      <a:pt x="986" y="1675"/>
                    </a:lnTo>
                    <a:lnTo>
                      <a:pt x="971" y="1672"/>
                    </a:lnTo>
                    <a:lnTo>
                      <a:pt x="958" y="1668"/>
                    </a:lnTo>
                    <a:lnTo>
                      <a:pt x="947" y="1661"/>
                    </a:lnTo>
                    <a:lnTo>
                      <a:pt x="935" y="1655"/>
                    </a:lnTo>
                    <a:lnTo>
                      <a:pt x="926" y="1647"/>
                    </a:lnTo>
                    <a:lnTo>
                      <a:pt x="917" y="1638"/>
                    </a:lnTo>
                    <a:lnTo>
                      <a:pt x="909" y="1629"/>
                    </a:lnTo>
                    <a:lnTo>
                      <a:pt x="902" y="1618"/>
                    </a:lnTo>
                    <a:lnTo>
                      <a:pt x="895" y="1607"/>
                    </a:lnTo>
                    <a:lnTo>
                      <a:pt x="889" y="1596"/>
                    </a:lnTo>
                    <a:lnTo>
                      <a:pt x="878" y="1571"/>
                    </a:lnTo>
                    <a:lnTo>
                      <a:pt x="878" y="1571"/>
                    </a:lnTo>
                    <a:lnTo>
                      <a:pt x="875" y="1562"/>
                    </a:lnTo>
                    <a:lnTo>
                      <a:pt x="873" y="1549"/>
                    </a:lnTo>
                    <a:lnTo>
                      <a:pt x="870" y="1532"/>
                    </a:lnTo>
                    <a:lnTo>
                      <a:pt x="868" y="1514"/>
                    </a:lnTo>
                    <a:lnTo>
                      <a:pt x="864" y="1467"/>
                    </a:lnTo>
                    <a:lnTo>
                      <a:pt x="860" y="1412"/>
                    </a:lnTo>
                    <a:lnTo>
                      <a:pt x="858" y="1348"/>
                    </a:lnTo>
                    <a:lnTo>
                      <a:pt x="858" y="1279"/>
                    </a:lnTo>
                    <a:lnTo>
                      <a:pt x="858" y="1204"/>
                    </a:lnTo>
                    <a:lnTo>
                      <a:pt x="859" y="1125"/>
                    </a:lnTo>
                    <a:lnTo>
                      <a:pt x="859" y="1125"/>
                    </a:lnTo>
                    <a:lnTo>
                      <a:pt x="859" y="1121"/>
                    </a:lnTo>
                    <a:lnTo>
                      <a:pt x="858" y="1117"/>
                    </a:lnTo>
                    <a:lnTo>
                      <a:pt x="858" y="1117"/>
                    </a:lnTo>
                    <a:lnTo>
                      <a:pt x="854" y="1103"/>
                    </a:lnTo>
                    <a:lnTo>
                      <a:pt x="854" y="1103"/>
                    </a:lnTo>
                    <a:lnTo>
                      <a:pt x="850" y="1091"/>
                    </a:lnTo>
                    <a:lnTo>
                      <a:pt x="846" y="1080"/>
                    </a:lnTo>
                    <a:lnTo>
                      <a:pt x="840" y="1070"/>
                    </a:lnTo>
                    <a:lnTo>
                      <a:pt x="833" y="1061"/>
                    </a:lnTo>
                    <a:lnTo>
                      <a:pt x="826" y="1052"/>
                    </a:lnTo>
                    <a:lnTo>
                      <a:pt x="817" y="1045"/>
                    </a:lnTo>
                    <a:lnTo>
                      <a:pt x="808" y="1039"/>
                    </a:lnTo>
                    <a:lnTo>
                      <a:pt x="798" y="1035"/>
                    </a:lnTo>
                    <a:lnTo>
                      <a:pt x="798" y="1035"/>
                    </a:lnTo>
                    <a:lnTo>
                      <a:pt x="789" y="1031"/>
                    </a:lnTo>
                    <a:lnTo>
                      <a:pt x="778" y="1028"/>
                    </a:lnTo>
                    <a:lnTo>
                      <a:pt x="770" y="1027"/>
                    </a:lnTo>
                    <a:lnTo>
                      <a:pt x="763" y="1027"/>
                    </a:lnTo>
                    <a:lnTo>
                      <a:pt x="755" y="1027"/>
                    </a:lnTo>
                    <a:lnTo>
                      <a:pt x="747" y="1029"/>
                    </a:lnTo>
                    <a:lnTo>
                      <a:pt x="747" y="1029"/>
                    </a:lnTo>
                    <a:lnTo>
                      <a:pt x="751" y="1013"/>
                    </a:lnTo>
                    <a:lnTo>
                      <a:pt x="756" y="997"/>
                    </a:lnTo>
                    <a:lnTo>
                      <a:pt x="769" y="962"/>
                    </a:lnTo>
                    <a:lnTo>
                      <a:pt x="773" y="952"/>
                    </a:lnTo>
                    <a:lnTo>
                      <a:pt x="773" y="952"/>
                    </a:lnTo>
                    <a:lnTo>
                      <a:pt x="780" y="934"/>
                    </a:lnTo>
                    <a:lnTo>
                      <a:pt x="788" y="915"/>
                    </a:lnTo>
                    <a:lnTo>
                      <a:pt x="788" y="915"/>
                    </a:lnTo>
                    <a:lnTo>
                      <a:pt x="800" y="889"/>
                    </a:lnTo>
                    <a:lnTo>
                      <a:pt x="811" y="858"/>
                    </a:lnTo>
                    <a:lnTo>
                      <a:pt x="818" y="841"/>
                    </a:lnTo>
                    <a:lnTo>
                      <a:pt x="823" y="823"/>
                    </a:lnTo>
                    <a:lnTo>
                      <a:pt x="827" y="804"/>
                    </a:lnTo>
                    <a:lnTo>
                      <a:pt x="831" y="783"/>
                    </a:lnTo>
                    <a:lnTo>
                      <a:pt x="833" y="761"/>
                    </a:lnTo>
                    <a:lnTo>
                      <a:pt x="835" y="736"/>
                    </a:lnTo>
                    <a:lnTo>
                      <a:pt x="835" y="709"/>
                    </a:lnTo>
                    <a:lnTo>
                      <a:pt x="835" y="681"/>
                    </a:lnTo>
                    <a:lnTo>
                      <a:pt x="833" y="650"/>
                    </a:lnTo>
                    <a:lnTo>
                      <a:pt x="829" y="616"/>
                    </a:lnTo>
                    <a:lnTo>
                      <a:pt x="823" y="581"/>
                    </a:lnTo>
                    <a:lnTo>
                      <a:pt x="816" y="543"/>
                    </a:lnTo>
                    <a:lnTo>
                      <a:pt x="816" y="543"/>
                    </a:lnTo>
                    <a:lnTo>
                      <a:pt x="811" y="528"/>
                    </a:lnTo>
                    <a:lnTo>
                      <a:pt x="807" y="515"/>
                    </a:lnTo>
                    <a:lnTo>
                      <a:pt x="801" y="503"/>
                    </a:lnTo>
                    <a:lnTo>
                      <a:pt x="795" y="491"/>
                    </a:lnTo>
                    <a:lnTo>
                      <a:pt x="788" y="481"/>
                    </a:lnTo>
                    <a:lnTo>
                      <a:pt x="780" y="472"/>
                    </a:lnTo>
                    <a:lnTo>
                      <a:pt x="770" y="463"/>
                    </a:lnTo>
                    <a:lnTo>
                      <a:pt x="761" y="456"/>
                    </a:lnTo>
                    <a:lnTo>
                      <a:pt x="750" y="449"/>
                    </a:lnTo>
                    <a:lnTo>
                      <a:pt x="739" y="444"/>
                    </a:lnTo>
                    <a:lnTo>
                      <a:pt x="726" y="439"/>
                    </a:lnTo>
                    <a:lnTo>
                      <a:pt x="714" y="436"/>
                    </a:lnTo>
                    <a:lnTo>
                      <a:pt x="700" y="434"/>
                    </a:lnTo>
                    <a:lnTo>
                      <a:pt x="685" y="433"/>
                    </a:lnTo>
                    <a:lnTo>
                      <a:pt x="670" y="433"/>
                    </a:lnTo>
                    <a:lnTo>
                      <a:pt x="655" y="434"/>
                    </a:lnTo>
                    <a:lnTo>
                      <a:pt x="655" y="434"/>
                    </a:lnTo>
                    <a:lnTo>
                      <a:pt x="635" y="437"/>
                    </a:lnTo>
                    <a:lnTo>
                      <a:pt x="617" y="441"/>
                    </a:lnTo>
                    <a:lnTo>
                      <a:pt x="599" y="445"/>
                    </a:lnTo>
                    <a:lnTo>
                      <a:pt x="582" y="450"/>
                    </a:lnTo>
                    <a:lnTo>
                      <a:pt x="568" y="457"/>
                    </a:lnTo>
                    <a:lnTo>
                      <a:pt x="553" y="463"/>
                    </a:lnTo>
                    <a:lnTo>
                      <a:pt x="532" y="473"/>
                    </a:lnTo>
                    <a:lnTo>
                      <a:pt x="532" y="473"/>
                    </a:lnTo>
                    <a:lnTo>
                      <a:pt x="517" y="480"/>
                    </a:lnTo>
                    <a:lnTo>
                      <a:pt x="517" y="480"/>
                    </a:lnTo>
                    <a:lnTo>
                      <a:pt x="520" y="447"/>
                    </a:lnTo>
                    <a:lnTo>
                      <a:pt x="527" y="409"/>
                    </a:lnTo>
                    <a:lnTo>
                      <a:pt x="531" y="389"/>
                    </a:lnTo>
                    <a:lnTo>
                      <a:pt x="535" y="368"/>
                    </a:lnTo>
                    <a:lnTo>
                      <a:pt x="541" y="346"/>
                    </a:lnTo>
                    <a:lnTo>
                      <a:pt x="547" y="325"/>
                    </a:lnTo>
                    <a:lnTo>
                      <a:pt x="555" y="302"/>
                    </a:lnTo>
                    <a:lnTo>
                      <a:pt x="564" y="279"/>
                    </a:lnTo>
                    <a:lnTo>
                      <a:pt x="574" y="258"/>
                    </a:lnTo>
                    <a:lnTo>
                      <a:pt x="584" y="236"/>
                    </a:lnTo>
                    <a:lnTo>
                      <a:pt x="596" y="215"/>
                    </a:lnTo>
                    <a:lnTo>
                      <a:pt x="611" y="195"/>
                    </a:lnTo>
                    <a:lnTo>
                      <a:pt x="626" y="176"/>
                    </a:lnTo>
                    <a:lnTo>
                      <a:pt x="642" y="158"/>
                    </a:lnTo>
                    <a:lnTo>
                      <a:pt x="642" y="158"/>
                    </a:lnTo>
                    <a:lnTo>
                      <a:pt x="654" y="146"/>
                    </a:lnTo>
                    <a:lnTo>
                      <a:pt x="665" y="136"/>
                    </a:lnTo>
                    <a:lnTo>
                      <a:pt x="677" y="127"/>
                    </a:lnTo>
                    <a:lnTo>
                      <a:pt x="691" y="119"/>
                    </a:lnTo>
                    <a:lnTo>
                      <a:pt x="703" y="111"/>
                    </a:lnTo>
                    <a:lnTo>
                      <a:pt x="716" y="103"/>
                    </a:lnTo>
                    <a:lnTo>
                      <a:pt x="731" y="97"/>
                    </a:lnTo>
                    <a:lnTo>
                      <a:pt x="745" y="91"/>
                    </a:lnTo>
                    <a:lnTo>
                      <a:pt x="760" y="86"/>
                    </a:lnTo>
                    <a:lnTo>
                      <a:pt x="775" y="82"/>
                    </a:lnTo>
                    <a:lnTo>
                      <a:pt x="791" y="78"/>
                    </a:lnTo>
                    <a:lnTo>
                      <a:pt x="806" y="75"/>
                    </a:lnTo>
                    <a:lnTo>
                      <a:pt x="823" y="73"/>
                    </a:lnTo>
                    <a:lnTo>
                      <a:pt x="840" y="72"/>
                    </a:lnTo>
                    <a:lnTo>
                      <a:pt x="858" y="71"/>
                    </a:lnTo>
                    <a:lnTo>
                      <a:pt x="875" y="71"/>
                    </a:lnTo>
                    <a:lnTo>
                      <a:pt x="875" y="71"/>
                    </a:lnTo>
                    <a:lnTo>
                      <a:pt x="910" y="72"/>
                    </a:lnTo>
                    <a:lnTo>
                      <a:pt x="943" y="76"/>
                    </a:lnTo>
                    <a:lnTo>
                      <a:pt x="974" y="81"/>
                    </a:lnTo>
                    <a:lnTo>
                      <a:pt x="1004" y="88"/>
                    </a:lnTo>
                    <a:lnTo>
                      <a:pt x="1032" y="97"/>
                    </a:lnTo>
                    <a:lnTo>
                      <a:pt x="1059" y="107"/>
                    </a:lnTo>
                    <a:lnTo>
                      <a:pt x="1084" y="119"/>
                    </a:lnTo>
                    <a:lnTo>
                      <a:pt x="1109" y="131"/>
                    </a:lnTo>
                    <a:lnTo>
                      <a:pt x="1131" y="144"/>
                    </a:lnTo>
                    <a:lnTo>
                      <a:pt x="1153" y="159"/>
                    </a:lnTo>
                    <a:lnTo>
                      <a:pt x="1172" y="174"/>
                    </a:lnTo>
                    <a:lnTo>
                      <a:pt x="1191" y="188"/>
                    </a:lnTo>
                    <a:lnTo>
                      <a:pt x="1208" y="204"/>
                    </a:lnTo>
                    <a:lnTo>
                      <a:pt x="1224" y="220"/>
                    </a:lnTo>
                    <a:lnTo>
                      <a:pt x="1239" y="235"/>
                    </a:lnTo>
                    <a:lnTo>
                      <a:pt x="1252" y="250"/>
                    </a:lnTo>
                    <a:lnTo>
                      <a:pt x="1252" y="250"/>
                    </a:lnTo>
                    <a:lnTo>
                      <a:pt x="1273" y="276"/>
                    </a:lnTo>
                    <a:lnTo>
                      <a:pt x="1291" y="302"/>
                    </a:lnTo>
                    <a:lnTo>
                      <a:pt x="1307" y="327"/>
                    </a:lnTo>
                    <a:lnTo>
                      <a:pt x="1321" y="350"/>
                    </a:lnTo>
                    <a:lnTo>
                      <a:pt x="1332" y="373"/>
                    </a:lnTo>
                    <a:lnTo>
                      <a:pt x="1342" y="393"/>
                    </a:lnTo>
                    <a:lnTo>
                      <a:pt x="1349" y="412"/>
                    </a:lnTo>
                    <a:lnTo>
                      <a:pt x="1356" y="427"/>
                    </a:lnTo>
                    <a:lnTo>
                      <a:pt x="1356" y="427"/>
                    </a:lnTo>
                    <a:lnTo>
                      <a:pt x="1337" y="426"/>
                    </a:lnTo>
                    <a:lnTo>
                      <a:pt x="1321" y="425"/>
                    </a:lnTo>
                    <a:lnTo>
                      <a:pt x="1304" y="425"/>
                    </a:lnTo>
                    <a:lnTo>
                      <a:pt x="1289" y="425"/>
                    </a:lnTo>
                    <a:lnTo>
                      <a:pt x="1275" y="426"/>
                    </a:lnTo>
                    <a:lnTo>
                      <a:pt x="1260" y="428"/>
                    </a:lnTo>
                    <a:lnTo>
                      <a:pt x="1248" y="431"/>
                    </a:lnTo>
                    <a:lnTo>
                      <a:pt x="1235" y="434"/>
                    </a:lnTo>
                    <a:lnTo>
                      <a:pt x="1223" y="437"/>
                    </a:lnTo>
                    <a:lnTo>
                      <a:pt x="1212" y="442"/>
                    </a:lnTo>
                    <a:lnTo>
                      <a:pt x="1202" y="447"/>
                    </a:lnTo>
                    <a:lnTo>
                      <a:pt x="1193" y="453"/>
                    </a:lnTo>
                    <a:lnTo>
                      <a:pt x="1183" y="460"/>
                    </a:lnTo>
                    <a:lnTo>
                      <a:pt x="1176" y="467"/>
                    </a:lnTo>
                    <a:lnTo>
                      <a:pt x="1168" y="475"/>
                    </a:lnTo>
                    <a:lnTo>
                      <a:pt x="1162" y="483"/>
                    </a:lnTo>
                    <a:lnTo>
                      <a:pt x="1162" y="483"/>
                    </a:lnTo>
                    <a:lnTo>
                      <a:pt x="1156" y="492"/>
                    </a:lnTo>
                    <a:lnTo>
                      <a:pt x="1151" y="504"/>
                    </a:lnTo>
                    <a:lnTo>
                      <a:pt x="1146" y="514"/>
                    </a:lnTo>
                    <a:lnTo>
                      <a:pt x="1143" y="525"/>
                    </a:lnTo>
                    <a:lnTo>
                      <a:pt x="1141" y="537"/>
                    </a:lnTo>
                    <a:lnTo>
                      <a:pt x="1139" y="550"/>
                    </a:lnTo>
                    <a:lnTo>
                      <a:pt x="1138" y="562"/>
                    </a:lnTo>
                    <a:lnTo>
                      <a:pt x="1138" y="574"/>
                    </a:lnTo>
                    <a:lnTo>
                      <a:pt x="1139" y="588"/>
                    </a:lnTo>
                    <a:lnTo>
                      <a:pt x="1141" y="601"/>
                    </a:lnTo>
                    <a:lnTo>
                      <a:pt x="1145" y="628"/>
                    </a:lnTo>
                    <a:lnTo>
                      <a:pt x="1153" y="655"/>
                    </a:lnTo>
                    <a:lnTo>
                      <a:pt x="1162" y="684"/>
                    </a:lnTo>
                    <a:lnTo>
                      <a:pt x="1171" y="711"/>
                    </a:lnTo>
                    <a:lnTo>
                      <a:pt x="1182" y="738"/>
                    </a:lnTo>
                    <a:lnTo>
                      <a:pt x="1195" y="766"/>
                    </a:lnTo>
                    <a:lnTo>
                      <a:pt x="1207" y="791"/>
                    </a:lnTo>
                    <a:lnTo>
                      <a:pt x="1233" y="838"/>
                    </a:lnTo>
                    <a:lnTo>
                      <a:pt x="1254" y="878"/>
                    </a:lnTo>
                    <a:lnTo>
                      <a:pt x="1254" y="878"/>
                    </a:lnTo>
                    <a:lnTo>
                      <a:pt x="1267" y="902"/>
                    </a:lnTo>
                    <a:lnTo>
                      <a:pt x="1276" y="917"/>
                    </a:lnTo>
                    <a:lnTo>
                      <a:pt x="1276" y="917"/>
                    </a:lnTo>
                    <a:lnTo>
                      <a:pt x="1282" y="933"/>
                    </a:lnTo>
                    <a:lnTo>
                      <a:pt x="1289" y="947"/>
                    </a:lnTo>
                    <a:lnTo>
                      <a:pt x="1296" y="959"/>
                    </a:lnTo>
                    <a:lnTo>
                      <a:pt x="1303" y="970"/>
                    </a:lnTo>
                    <a:lnTo>
                      <a:pt x="1318" y="991"/>
                    </a:lnTo>
                    <a:lnTo>
                      <a:pt x="1331" y="1008"/>
                    </a:lnTo>
                    <a:lnTo>
                      <a:pt x="1331" y="1008"/>
                    </a:lnTo>
                    <a:lnTo>
                      <a:pt x="1345" y="1026"/>
                    </a:lnTo>
                    <a:lnTo>
                      <a:pt x="1345" y="1026"/>
                    </a:lnTo>
                    <a:lnTo>
                      <a:pt x="1333" y="1030"/>
                    </a:lnTo>
                    <a:lnTo>
                      <a:pt x="1320" y="1035"/>
                    </a:lnTo>
                    <a:lnTo>
                      <a:pt x="1313" y="1039"/>
                    </a:lnTo>
                    <a:lnTo>
                      <a:pt x="1306" y="1043"/>
                    </a:lnTo>
                    <a:lnTo>
                      <a:pt x="1300" y="1048"/>
                    </a:lnTo>
                    <a:lnTo>
                      <a:pt x="1294" y="1054"/>
                    </a:lnTo>
                    <a:lnTo>
                      <a:pt x="1288" y="1062"/>
                    </a:lnTo>
                    <a:lnTo>
                      <a:pt x="1283" y="1070"/>
                    </a:lnTo>
                    <a:lnTo>
                      <a:pt x="1279" y="1080"/>
                    </a:lnTo>
                    <a:lnTo>
                      <a:pt x="1275" y="1090"/>
                    </a:lnTo>
                    <a:lnTo>
                      <a:pt x="1271" y="1103"/>
                    </a:lnTo>
                    <a:lnTo>
                      <a:pt x="1269" y="1117"/>
                    </a:lnTo>
                    <a:lnTo>
                      <a:pt x="1268" y="1132"/>
                    </a:lnTo>
                    <a:lnTo>
                      <a:pt x="1268" y="1150"/>
                    </a:lnTo>
                    <a:lnTo>
                      <a:pt x="1268" y="1150"/>
                    </a:lnTo>
                    <a:lnTo>
                      <a:pt x="1262" y="1214"/>
                    </a:lnTo>
                    <a:lnTo>
                      <a:pt x="1250" y="1314"/>
                    </a:lnTo>
                    <a:lnTo>
                      <a:pt x="1237" y="1421"/>
                    </a:lnTo>
                    <a:lnTo>
                      <a:pt x="1229" y="1467"/>
                    </a:lnTo>
                    <a:lnTo>
                      <a:pt x="1224" y="1503"/>
                    </a:lnTo>
                    <a:lnTo>
                      <a:pt x="1224" y="1503"/>
                    </a:lnTo>
                    <a:lnTo>
                      <a:pt x="1220" y="1522"/>
                    </a:lnTo>
                    <a:lnTo>
                      <a:pt x="1216" y="1540"/>
                    </a:lnTo>
                    <a:lnTo>
                      <a:pt x="1211" y="1556"/>
                    </a:lnTo>
                    <a:lnTo>
                      <a:pt x="1206" y="1570"/>
                    </a:lnTo>
                    <a:lnTo>
                      <a:pt x="1200" y="1584"/>
                    </a:lnTo>
                    <a:lnTo>
                      <a:pt x="1193" y="1596"/>
                    </a:lnTo>
                    <a:lnTo>
                      <a:pt x="1184" y="1607"/>
                    </a:lnTo>
                    <a:lnTo>
                      <a:pt x="1175" y="1617"/>
                    </a:lnTo>
                    <a:lnTo>
                      <a:pt x="1165" y="1627"/>
                    </a:lnTo>
                    <a:lnTo>
                      <a:pt x="1154" y="1635"/>
                    </a:lnTo>
                    <a:lnTo>
                      <a:pt x="1141" y="1643"/>
                    </a:lnTo>
                    <a:lnTo>
                      <a:pt x="1127" y="1649"/>
                    </a:lnTo>
                    <a:lnTo>
                      <a:pt x="1113" y="1655"/>
                    </a:lnTo>
                    <a:lnTo>
                      <a:pt x="1095" y="1661"/>
                    </a:lnTo>
                    <a:lnTo>
                      <a:pt x="1078" y="1667"/>
                    </a:lnTo>
                    <a:lnTo>
                      <a:pt x="1058" y="1671"/>
                    </a:lnTo>
                    <a:lnTo>
                      <a:pt x="1058" y="1671"/>
                    </a:lnTo>
                    <a:close/>
                    <a:moveTo>
                      <a:pt x="1530" y="1131"/>
                    </a:moveTo>
                    <a:lnTo>
                      <a:pt x="1530" y="1131"/>
                    </a:lnTo>
                    <a:lnTo>
                      <a:pt x="1518" y="1136"/>
                    </a:lnTo>
                    <a:lnTo>
                      <a:pt x="1504" y="1140"/>
                    </a:lnTo>
                    <a:lnTo>
                      <a:pt x="1490" y="1144"/>
                    </a:lnTo>
                    <a:lnTo>
                      <a:pt x="1473" y="1149"/>
                    </a:lnTo>
                    <a:lnTo>
                      <a:pt x="1457" y="1152"/>
                    </a:lnTo>
                    <a:lnTo>
                      <a:pt x="1440" y="1154"/>
                    </a:lnTo>
                    <a:lnTo>
                      <a:pt x="1422" y="1156"/>
                    </a:lnTo>
                    <a:lnTo>
                      <a:pt x="1405" y="1157"/>
                    </a:lnTo>
                    <a:lnTo>
                      <a:pt x="1405" y="1157"/>
                    </a:lnTo>
                    <a:lnTo>
                      <a:pt x="1386" y="1158"/>
                    </a:lnTo>
                    <a:lnTo>
                      <a:pt x="1370" y="1158"/>
                    </a:lnTo>
                    <a:lnTo>
                      <a:pt x="1357" y="1156"/>
                    </a:lnTo>
                    <a:lnTo>
                      <a:pt x="1345" y="1155"/>
                    </a:lnTo>
                    <a:lnTo>
                      <a:pt x="1335" y="1153"/>
                    </a:lnTo>
                    <a:lnTo>
                      <a:pt x="1328" y="1151"/>
                    </a:lnTo>
                    <a:lnTo>
                      <a:pt x="1323" y="1149"/>
                    </a:lnTo>
                    <a:lnTo>
                      <a:pt x="1320" y="1147"/>
                    </a:lnTo>
                    <a:lnTo>
                      <a:pt x="1320" y="1147"/>
                    </a:lnTo>
                    <a:lnTo>
                      <a:pt x="1320" y="1126"/>
                    </a:lnTo>
                    <a:lnTo>
                      <a:pt x="1321" y="1118"/>
                    </a:lnTo>
                    <a:lnTo>
                      <a:pt x="1322" y="1111"/>
                    </a:lnTo>
                    <a:lnTo>
                      <a:pt x="1324" y="1105"/>
                    </a:lnTo>
                    <a:lnTo>
                      <a:pt x="1326" y="1098"/>
                    </a:lnTo>
                    <a:lnTo>
                      <a:pt x="1329" y="1094"/>
                    </a:lnTo>
                    <a:lnTo>
                      <a:pt x="1331" y="1090"/>
                    </a:lnTo>
                    <a:lnTo>
                      <a:pt x="1338" y="1084"/>
                    </a:lnTo>
                    <a:lnTo>
                      <a:pt x="1345" y="1079"/>
                    </a:lnTo>
                    <a:lnTo>
                      <a:pt x="1354" y="1076"/>
                    </a:lnTo>
                    <a:lnTo>
                      <a:pt x="1363" y="1074"/>
                    </a:lnTo>
                    <a:lnTo>
                      <a:pt x="1363" y="1074"/>
                    </a:lnTo>
                    <a:lnTo>
                      <a:pt x="1374" y="1071"/>
                    </a:lnTo>
                    <a:lnTo>
                      <a:pt x="1374" y="1071"/>
                    </a:lnTo>
                    <a:lnTo>
                      <a:pt x="1381" y="1076"/>
                    </a:lnTo>
                    <a:lnTo>
                      <a:pt x="1381" y="1076"/>
                    </a:lnTo>
                    <a:lnTo>
                      <a:pt x="1389" y="1080"/>
                    </a:lnTo>
                    <a:lnTo>
                      <a:pt x="1398" y="1085"/>
                    </a:lnTo>
                    <a:lnTo>
                      <a:pt x="1408" y="1088"/>
                    </a:lnTo>
                    <a:lnTo>
                      <a:pt x="1418" y="1091"/>
                    </a:lnTo>
                    <a:lnTo>
                      <a:pt x="1429" y="1094"/>
                    </a:lnTo>
                    <a:lnTo>
                      <a:pt x="1442" y="1096"/>
                    </a:lnTo>
                    <a:lnTo>
                      <a:pt x="1454" y="1097"/>
                    </a:lnTo>
                    <a:lnTo>
                      <a:pt x="1467" y="1098"/>
                    </a:lnTo>
                    <a:lnTo>
                      <a:pt x="1497" y="1098"/>
                    </a:lnTo>
                    <a:lnTo>
                      <a:pt x="1529" y="1096"/>
                    </a:lnTo>
                    <a:lnTo>
                      <a:pt x="1563" y="1091"/>
                    </a:lnTo>
                    <a:lnTo>
                      <a:pt x="1601" y="1084"/>
                    </a:lnTo>
                    <a:lnTo>
                      <a:pt x="1601" y="1084"/>
                    </a:lnTo>
                    <a:lnTo>
                      <a:pt x="1602" y="1084"/>
                    </a:lnTo>
                    <a:lnTo>
                      <a:pt x="1602" y="1084"/>
                    </a:lnTo>
                    <a:lnTo>
                      <a:pt x="1590" y="1094"/>
                    </a:lnTo>
                    <a:lnTo>
                      <a:pt x="1574" y="1107"/>
                    </a:lnTo>
                    <a:lnTo>
                      <a:pt x="1554" y="1119"/>
                    </a:lnTo>
                    <a:lnTo>
                      <a:pt x="1530" y="1131"/>
                    </a:lnTo>
                    <a:lnTo>
                      <a:pt x="1530" y="1131"/>
                    </a:lnTo>
                    <a:close/>
                  </a:path>
                </a:pathLst>
              </a:custGeom>
              <a:grpFill/>
              <a:ln w="3175">
                <a:solidFill>
                  <a:schemeClr val="tx2"/>
                </a:solidFill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23" name="Freeform 236">
                <a:extLst>
                  <a:ext uri="{FF2B5EF4-FFF2-40B4-BE49-F238E27FC236}">
                    <a16:creationId xmlns:a16="http://schemas.microsoft.com/office/drawing/2014/main" id="{B0AEDF7A-40CE-4198-B486-651C41BA4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31109" y="2571836"/>
                <a:ext cx="258762" cy="23813"/>
              </a:xfrm>
              <a:custGeom>
                <a:avLst/>
                <a:gdLst>
                  <a:gd name="connsiteX0" fmla="*/ 6960 w 258762"/>
                  <a:gd name="connsiteY0" fmla="*/ 6350 h 23813"/>
                  <a:gd name="connsiteX1" fmla="*/ 9667 w 258762"/>
                  <a:gd name="connsiteY1" fmla="*/ 6350 h 23813"/>
                  <a:gd name="connsiteX2" fmla="*/ 12761 w 258762"/>
                  <a:gd name="connsiteY2" fmla="*/ 6350 h 23813"/>
                  <a:gd name="connsiteX3" fmla="*/ 15854 w 258762"/>
                  <a:gd name="connsiteY3" fmla="*/ 6747 h 23813"/>
                  <a:gd name="connsiteX4" fmla="*/ 18948 w 258762"/>
                  <a:gd name="connsiteY4" fmla="*/ 7144 h 23813"/>
                  <a:gd name="connsiteX5" fmla="*/ 21655 w 258762"/>
                  <a:gd name="connsiteY5" fmla="*/ 7938 h 23813"/>
                  <a:gd name="connsiteX6" fmla="*/ 23975 w 258762"/>
                  <a:gd name="connsiteY6" fmla="*/ 8731 h 23813"/>
                  <a:gd name="connsiteX7" fmla="*/ 25908 w 258762"/>
                  <a:gd name="connsiteY7" fmla="*/ 9922 h 23813"/>
                  <a:gd name="connsiteX8" fmla="*/ 27842 w 258762"/>
                  <a:gd name="connsiteY8" fmla="*/ 11113 h 23813"/>
                  <a:gd name="connsiteX9" fmla="*/ 29389 w 258762"/>
                  <a:gd name="connsiteY9" fmla="*/ 12303 h 23813"/>
                  <a:gd name="connsiteX10" fmla="*/ 30162 w 258762"/>
                  <a:gd name="connsiteY10" fmla="*/ 13494 h 23813"/>
                  <a:gd name="connsiteX11" fmla="*/ 30162 w 258762"/>
                  <a:gd name="connsiteY11" fmla="*/ 15082 h 23813"/>
                  <a:gd name="connsiteX12" fmla="*/ 29775 w 258762"/>
                  <a:gd name="connsiteY12" fmla="*/ 16272 h 23813"/>
                  <a:gd name="connsiteX13" fmla="*/ 28229 w 258762"/>
                  <a:gd name="connsiteY13" fmla="*/ 17860 h 23813"/>
                  <a:gd name="connsiteX14" fmla="*/ 26682 w 258762"/>
                  <a:gd name="connsiteY14" fmla="*/ 19447 h 23813"/>
                  <a:gd name="connsiteX15" fmla="*/ 24748 w 258762"/>
                  <a:gd name="connsiteY15" fmla="*/ 21035 h 23813"/>
                  <a:gd name="connsiteX16" fmla="*/ 22815 w 258762"/>
                  <a:gd name="connsiteY16" fmla="*/ 22226 h 23813"/>
                  <a:gd name="connsiteX17" fmla="*/ 20108 w 258762"/>
                  <a:gd name="connsiteY17" fmla="*/ 23416 h 23813"/>
                  <a:gd name="connsiteX18" fmla="*/ 17401 w 258762"/>
                  <a:gd name="connsiteY18" fmla="*/ 23813 h 23813"/>
                  <a:gd name="connsiteX19" fmla="*/ 14308 w 258762"/>
                  <a:gd name="connsiteY19" fmla="*/ 23813 h 23813"/>
                  <a:gd name="connsiteX20" fmla="*/ 10827 w 258762"/>
                  <a:gd name="connsiteY20" fmla="*/ 23019 h 23813"/>
                  <a:gd name="connsiteX21" fmla="*/ 8121 w 258762"/>
                  <a:gd name="connsiteY21" fmla="*/ 21829 h 23813"/>
                  <a:gd name="connsiteX22" fmla="*/ 5800 w 258762"/>
                  <a:gd name="connsiteY22" fmla="*/ 20241 h 23813"/>
                  <a:gd name="connsiteX23" fmla="*/ 3867 w 258762"/>
                  <a:gd name="connsiteY23" fmla="*/ 18257 h 23813"/>
                  <a:gd name="connsiteX24" fmla="*/ 1933 w 258762"/>
                  <a:gd name="connsiteY24" fmla="*/ 15875 h 23813"/>
                  <a:gd name="connsiteX25" fmla="*/ 773 w 258762"/>
                  <a:gd name="connsiteY25" fmla="*/ 13494 h 23813"/>
                  <a:gd name="connsiteX26" fmla="*/ 0 w 258762"/>
                  <a:gd name="connsiteY26" fmla="*/ 11907 h 23813"/>
                  <a:gd name="connsiteX27" fmla="*/ 0 w 258762"/>
                  <a:gd name="connsiteY27" fmla="*/ 10319 h 23813"/>
                  <a:gd name="connsiteX28" fmla="*/ 387 w 258762"/>
                  <a:gd name="connsiteY28" fmla="*/ 9128 h 23813"/>
                  <a:gd name="connsiteX29" fmla="*/ 1547 w 258762"/>
                  <a:gd name="connsiteY29" fmla="*/ 8335 h 23813"/>
                  <a:gd name="connsiteX30" fmla="*/ 3094 w 258762"/>
                  <a:gd name="connsiteY30" fmla="*/ 7541 h 23813"/>
                  <a:gd name="connsiteX31" fmla="*/ 5027 w 258762"/>
                  <a:gd name="connsiteY31" fmla="*/ 6747 h 23813"/>
                  <a:gd name="connsiteX32" fmla="*/ 245835 w 258762"/>
                  <a:gd name="connsiteY32" fmla="*/ 0 h 23813"/>
                  <a:gd name="connsiteX33" fmla="*/ 248969 w 258762"/>
                  <a:gd name="connsiteY33" fmla="*/ 0 h 23813"/>
                  <a:gd name="connsiteX34" fmla="*/ 251319 w 258762"/>
                  <a:gd name="connsiteY34" fmla="*/ 388 h 23813"/>
                  <a:gd name="connsiteX35" fmla="*/ 253670 w 258762"/>
                  <a:gd name="connsiteY35" fmla="*/ 776 h 23813"/>
                  <a:gd name="connsiteX36" fmla="*/ 255628 w 258762"/>
                  <a:gd name="connsiteY36" fmla="*/ 1164 h 23813"/>
                  <a:gd name="connsiteX37" fmla="*/ 257195 w 258762"/>
                  <a:gd name="connsiteY37" fmla="*/ 1940 h 23813"/>
                  <a:gd name="connsiteX38" fmla="*/ 258370 w 258762"/>
                  <a:gd name="connsiteY38" fmla="*/ 3104 h 23813"/>
                  <a:gd name="connsiteX39" fmla="*/ 258762 w 258762"/>
                  <a:gd name="connsiteY39" fmla="*/ 4269 h 23813"/>
                  <a:gd name="connsiteX40" fmla="*/ 258370 w 258762"/>
                  <a:gd name="connsiteY40" fmla="*/ 5433 h 23813"/>
                  <a:gd name="connsiteX41" fmla="*/ 257979 w 258762"/>
                  <a:gd name="connsiteY41" fmla="*/ 7373 h 23813"/>
                  <a:gd name="connsiteX42" fmla="*/ 256412 w 258762"/>
                  <a:gd name="connsiteY42" fmla="*/ 9314 h 23813"/>
                  <a:gd name="connsiteX43" fmla="*/ 254845 w 258762"/>
                  <a:gd name="connsiteY43" fmla="*/ 11254 h 23813"/>
                  <a:gd name="connsiteX44" fmla="*/ 252886 w 258762"/>
                  <a:gd name="connsiteY44" fmla="*/ 13194 h 23813"/>
                  <a:gd name="connsiteX45" fmla="*/ 250144 w 258762"/>
                  <a:gd name="connsiteY45" fmla="*/ 15135 h 23813"/>
                  <a:gd name="connsiteX46" fmla="*/ 247402 w 258762"/>
                  <a:gd name="connsiteY46" fmla="*/ 16687 h 23813"/>
                  <a:gd name="connsiteX47" fmla="*/ 244660 w 258762"/>
                  <a:gd name="connsiteY47" fmla="*/ 17075 h 23813"/>
                  <a:gd name="connsiteX48" fmla="*/ 241135 w 258762"/>
                  <a:gd name="connsiteY48" fmla="*/ 17463 h 23813"/>
                  <a:gd name="connsiteX49" fmla="*/ 238393 w 258762"/>
                  <a:gd name="connsiteY49" fmla="*/ 16687 h 23813"/>
                  <a:gd name="connsiteX50" fmla="*/ 235651 w 258762"/>
                  <a:gd name="connsiteY50" fmla="*/ 15911 h 23813"/>
                  <a:gd name="connsiteX51" fmla="*/ 233301 w 258762"/>
                  <a:gd name="connsiteY51" fmla="*/ 14747 h 23813"/>
                  <a:gd name="connsiteX52" fmla="*/ 231342 w 258762"/>
                  <a:gd name="connsiteY52" fmla="*/ 12806 h 23813"/>
                  <a:gd name="connsiteX53" fmla="*/ 230167 w 258762"/>
                  <a:gd name="connsiteY53" fmla="*/ 11254 h 23813"/>
                  <a:gd name="connsiteX54" fmla="*/ 228992 w 258762"/>
                  <a:gd name="connsiteY54" fmla="*/ 9702 h 23813"/>
                  <a:gd name="connsiteX55" fmla="*/ 228600 w 258762"/>
                  <a:gd name="connsiteY55" fmla="*/ 8150 h 23813"/>
                  <a:gd name="connsiteX56" fmla="*/ 228600 w 258762"/>
                  <a:gd name="connsiteY56" fmla="*/ 6985 h 23813"/>
                  <a:gd name="connsiteX57" fmla="*/ 229383 w 258762"/>
                  <a:gd name="connsiteY57" fmla="*/ 5821 h 23813"/>
                  <a:gd name="connsiteX58" fmla="*/ 230559 w 258762"/>
                  <a:gd name="connsiteY58" fmla="*/ 4657 h 23813"/>
                  <a:gd name="connsiteX59" fmla="*/ 232517 w 258762"/>
                  <a:gd name="connsiteY59" fmla="*/ 3492 h 23813"/>
                  <a:gd name="connsiteX60" fmla="*/ 234476 w 258762"/>
                  <a:gd name="connsiteY60" fmla="*/ 2716 h 23813"/>
                  <a:gd name="connsiteX61" fmla="*/ 236826 w 258762"/>
                  <a:gd name="connsiteY61" fmla="*/ 1552 h 23813"/>
                  <a:gd name="connsiteX62" fmla="*/ 239568 w 258762"/>
                  <a:gd name="connsiteY62" fmla="*/ 1164 h 23813"/>
                  <a:gd name="connsiteX63" fmla="*/ 242702 w 258762"/>
                  <a:gd name="connsiteY63" fmla="*/ 388 h 23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58762" h="23813">
                    <a:moveTo>
                      <a:pt x="6960" y="6350"/>
                    </a:moveTo>
                    <a:lnTo>
                      <a:pt x="9667" y="6350"/>
                    </a:lnTo>
                    <a:lnTo>
                      <a:pt x="12761" y="6350"/>
                    </a:lnTo>
                    <a:lnTo>
                      <a:pt x="15854" y="6747"/>
                    </a:lnTo>
                    <a:lnTo>
                      <a:pt x="18948" y="7144"/>
                    </a:lnTo>
                    <a:lnTo>
                      <a:pt x="21655" y="7938"/>
                    </a:lnTo>
                    <a:lnTo>
                      <a:pt x="23975" y="8731"/>
                    </a:lnTo>
                    <a:lnTo>
                      <a:pt x="25908" y="9922"/>
                    </a:lnTo>
                    <a:lnTo>
                      <a:pt x="27842" y="11113"/>
                    </a:lnTo>
                    <a:lnTo>
                      <a:pt x="29389" y="12303"/>
                    </a:lnTo>
                    <a:lnTo>
                      <a:pt x="30162" y="13494"/>
                    </a:lnTo>
                    <a:lnTo>
                      <a:pt x="30162" y="15082"/>
                    </a:lnTo>
                    <a:lnTo>
                      <a:pt x="29775" y="16272"/>
                    </a:lnTo>
                    <a:lnTo>
                      <a:pt x="28229" y="17860"/>
                    </a:lnTo>
                    <a:lnTo>
                      <a:pt x="26682" y="19447"/>
                    </a:lnTo>
                    <a:lnTo>
                      <a:pt x="24748" y="21035"/>
                    </a:lnTo>
                    <a:lnTo>
                      <a:pt x="22815" y="22226"/>
                    </a:lnTo>
                    <a:lnTo>
                      <a:pt x="20108" y="23416"/>
                    </a:lnTo>
                    <a:lnTo>
                      <a:pt x="17401" y="23813"/>
                    </a:lnTo>
                    <a:lnTo>
                      <a:pt x="14308" y="23813"/>
                    </a:lnTo>
                    <a:lnTo>
                      <a:pt x="10827" y="23019"/>
                    </a:lnTo>
                    <a:lnTo>
                      <a:pt x="8121" y="21829"/>
                    </a:lnTo>
                    <a:lnTo>
                      <a:pt x="5800" y="20241"/>
                    </a:lnTo>
                    <a:lnTo>
                      <a:pt x="3867" y="18257"/>
                    </a:lnTo>
                    <a:lnTo>
                      <a:pt x="1933" y="15875"/>
                    </a:lnTo>
                    <a:lnTo>
                      <a:pt x="773" y="13494"/>
                    </a:lnTo>
                    <a:lnTo>
                      <a:pt x="0" y="11907"/>
                    </a:lnTo>
                    <a:lnTo>
                      <a:pt x="0" y="10319"/>
                    </a:lnTo>
                    <a:lnTo>
                      <a:pt x="387" y="9128"/>
                    </a:lnTo>
                    <a:lnTo>
                      <a:pt x="1547" y="8335"/>
                    </a:lnTo>
                    <a:lnTo>
                      <a:pt x="3094" y="7541"/>
                    </a:lnTo>
                    <a:lnTo>
                      <a:pt x="5027" y="6747"/>
                    </a:lnTo>
                    <a:close/>
                    <a:moveTo>
                      <a:pt x="245835" y="0"/>
                    </a:moveTo>
                    <a:lnTo>
                      <a:pt x="248969" y="0"/>
                    </a:lnTo>
                    <a:lnTo>
                      <a:pt x="251319" y="388"/>
                    </a:lnTo>
                    <a:lnTo>
                      <a:pt x="253670" y="776"/>
                    </a:lnTo>
                    <a:lnTo>
                      <a:pt x="255628" y="1164"/>
                    </a:lnTo>
                    <a:lnTo>
                      <a:pt x="257195" y="1940"/>
                    </a:lnTo>
                    <a:lnTo>
                      <a:pt x="258370" y="3104"/>
                    </a:lnTo>
                    <a:lnTo>
                      <a:pt x="258762" y="4269"/>
                    </a:lnTo>
                    <a:lnTo>
                      <a:pt x="258370" y="5433"/>
                    </a:lnTo>
                    <a:lnTo>
                      <a:pt x="257979" y="7373"/>
                    </a:lnTo>
                    <a:lnTo>
                      <a:pt x="256412" y="9314"/>
                    </a:lnTo>
                    <a:lnTo>
                      <a:pt x="254845" y="11254"/>
                    </a:lnTo>
                    <a:lnTo>
                      <a:pt x="252886" y="13194"/>
                    </a:lnTo>
                    <a:lnTo>
                      <a:pt x="250144" y="15135"/>
                    </a:lnTo>
                    <a:lnTo>
                      <a:pt x="247402" y="16687"/>
                    </a:lnTo>
                    <a:lnTo>
                      <a:pt x="244660" y="17075"/>
                    </a:lnTo>
                    <a:lnTo>
                      <a:pt x="241135" y="17463"/>
                    </a:lnTo>
                    <a:lnTo>
                      <a:pt x="238393" y="16687"/>
                    </a:lnTo>
                    <a:lnTo>
                      <a:pt x="235651" y="15911"/>
                    </a:lnTo>
                    <a:lnTo>
                      <a:pt x="233301" y="14747"/>
                    </a:lnTo>
                    <a:lnTo>
                      <a:pt x="231342" y="12806"/>
                    </a:lnTo>
                    <a:lnTo>
                      <a:pt x="230167" y="11254"/>
                    </a:lnTo>
                    <a:lnTo>
                      <a:pt x="228992" y="9702"/>
                    </a:lnTo>
                    <a:lnTo>
                      <a:pt x="228600" y="8150"/>
                    </a:lnTo>
                    <a:lnTo>
                      <a:pt x="228600" y="6985"/>
                    </a:lnTo>
                    <a:lnTo>
                      <a:pt x="229383" y="5821"/>
                    </a:lnTo>
                    <a:lnTo>
                      <a:pt x="230559" y="4657"/>
                    </a:lnTo>
                    <a:lnTo>
                      <a:pt x="232517" y="3492"/>
                    </a:lnTo>
                    <a:lnTo>
                      <a:pt x="234476" y="2716"/>
                    </a:lnTo>
                    <a:lnTo>
                      <a:pt x="236826" y="1552"/>
                    </a:lnTo>
                    <a:lnTo>
                      <a:pt x="239568" y="1164"/>
                    </a:lnTo>
                    <a:lnTo>
                      <a:pt x="242702" y="388"/>
                    </a:lnTo>
                    <a:close/>
                  </a:path>
                </a:pathLst>
              </a:custGeom>
              <a:grpFill/>
              <a:ln w="3175">
                <a:solidFill>
                  <a:schemeClr val="tx2"/>
                </a:solidFill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32597"/>
                <a:endParaRPr lang="en-US" sz="1836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CBE0EF1-BCCA-4DB2-9A3D-52B5407898A3}"/>
              </a:ext>
            </a:extLst>
          </p:cNvPr>
          <p:cNvGrpSpPr/>
          <p:nvPr/>
        </p:nvGrpSpPr>
        <p:grpSpPr>
          <a:xfrm>
            <a:off x="2940108" y="3478013"/>
            <a:ext cx="393384" cy="516811"/>
            <a:chOff x="3082603" y="2878890"/>
            <a:chExt cx="393440" cy="516884"/>
          </a:xfrm>
        </p:grpSpPr>
        <p:sp>
          <p:nvSpPr>
            <p:cNvPr id="125" name="Cylinder 513">
              <a:extLst>
                <a:ext uri="{FF2B5EF4-FFF2-40B4-BE49-F238E27FC236}">
                  <a16:creationId xmlns:a16="http://schemas.microsoft.com/office/drawing/2014/main" id="{F6F148C8-68A6-4D84-A517-0846D410B46B}"/>
                </a:ext>
              </a:extLst>
            </p:cNvPr>
            <p:cNvSpPr/>
            <p:nvPr/>
          </p:nvSpPr>
          <p:spPr bwMode="auto">
            <a:xfrm>
              <a:off x="3082603" y="2878890"/>
              <a:ext cx="393440" cy="516884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83" rIns="0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49">
                <a:solidFill>
                  <a:schemeClr val="tx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2FEF91DF-17C4-4EA0-BFD0-CFAFEE21A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26" r="10426" b="27579"/>
            <a:stretch/>
          </p:blipFill>
          <p:spPr>
            <a:xfrm>
              <a:off x="3140275" y="3086909"/>
              <a:ext cx="287728" cy="186300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3C8638C-DB12-4200-82B5-AA145F686B04}"/>
              </a:ext>
            </a:extLst>
          </p:cNvPr>
          <p:cNvGrpSpPr/>
          <p:nvPr/>
        </p:nvGrpSpPr>
        <p:grpSpPr>
          <a:xfrm>
            <a:off x="5675801" y="4245452"/>
            <a:ext cx="687081" cy="640190"/>
            <a:chOff x="4718213" y="4746025"/>
            <a:chExt cx="427172" cy="398021"/>
          </a:xfrm>
        </p:grpSpPr>
        <p:sp>
          <p:nvSpPr>
            <p:cNvPr id="128" name="Freeform 128">
              <a:extLst>
                <a:ext uri="{FF2B5EF4-FFF2-40B4-BE49-F238E27FC236}">
                  <a16:creationId xmlns:a16="http://schemas.microsoft.com/office/drawing/2014/main" id="{3480FEFA-C889-4E99-B612-AF1C4F12F1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718213" y="4746025"/>
              <a:ext cx="427172" cy="235974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97"/>
              <a:endParaRPr lang="en-US" sz="1836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9" name="Cylinder 513">
              <a:extLst>
                <a:ext uri="{FF2B5EF4-FFF2-40B4-BE49-F238E27FC236}">
                  <a16:creationId xmlns:a16="http://schemas.microsoft.com/office/drawing/2014/main" id="{216DCE3B-CCEA-4595-B07A-D47AA6F579BE}"/>
                </a:ext>
              </a:extLst>
            </p:cNvPr>
            <p:cNvSpPr/>
            <p:nvPr/>
          </p:nvSpPr>
          <p:spPr bwMode="auto">
            <a:xfrm>
              <a:off x="4828660" y="4897487"/>
              <a:ext cx="187675" cy="246559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83" rIns="0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836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3C0C5A8B-C0B6-4231-936C-48D21E00A2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497" y="4797211"/>
              <a:ext cx="0" cy="140145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Cylinder 513">
            <a:extLst>
              <a:ext uri="{FF2B5EF4-FFF2-40B4-BE49-F238E27FC236}">
                <a16:creationId xmlns:a16="http://schemas.microsoft.com/office/drawing/2014/main" id="{03BBE32D-4C89-4DC3-9A0D-5ED96EB1B49D}"/>
              </a:ext>
            </a:extLst>
          </p:cNvPr>
          <p:cNvSpPr/>
          <p:nvPr/>
        </p:nvSpPr>
        <p:spPr bwMode="auto">
          <a:xfrm>
            <a:off x="8060572" y="4095051"/>
            <a:ext cx="393384" cy="516811"/>
          </a:xfrm>
          <a:prstGeom prst="can">
            <a:avLst>
              <a:gd name="adj" fmla="val 39530"/>
            </a:avLst>
          </a:prstGeom>
          <a:solidFill>
            <a:schemeClr val="bg1"/>
          </a:solidFill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3" rIns="0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49">
                <a:solidFill>
                  <a:schemeClr val="tx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My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F630C60-2BCF-4BD4-A12D-409F061E6360}"/>
              </a:ext>
            </a:extLst>
          </p:cNvPr>
          <p:cNvGrpSpPr/>
          <p:nvPr/>
        </p:nvGrpSpPr>
        <p:grpSpPr>
          <a:xfrm>
            <a:off x="7386887" y="4487287"/>
            <a:ext cx="393384" cy="516811"/>
            <a:chOff x="10665603" y="3901919"/>
            <a:chExt cx="393440" cy="516884"/>
          </a:xfrm>
        </p:grpSpPr>
        <p:sp>
          <p:nvSpPr>
            <p:cNvPr id="133" name="Cylinder 513">
              <a:extLst>
                <a:ext uri="{FF2B5EF4-FFF2-40B4-BE49-F238E27FC236}">
                  <a16:creationId xmlns:a16="http://schemas.microsoft.com/office/drawing/2014/main" id="{9E07F72C-488F-44DC-A142-DAA412BB7C03}"/>
                </a:ext>
              </a:extLst>
            </p:cNvPr>
            <p:cNvSpPr/>
            <p:nvPr/>
          </p:nvSpPr>
          <p:spPr bwMode="auto">
            <a:xfrm>
              <a:off x="10665603" y="3901919"/>
              <a:ext cx="393440" cy="516884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83" rIns="0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49">
                <a:solidFill>
                  <a:schemeClr val="tx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EA280B5-7A39-431D-A6F1-92CC8C7622D8}"/>
                </a:ext>
              </a:extLst>
            </p:cNvPr>
            <p:cNvGrpSpPr/>
            <p:nvPr/>
          </p:nvGrpSpPr>
          <p:grpSpPr>
            <a:xfrm>
              <a:off x="10756348" y="4118035"/>
              <a:ext cx="224264" cy="232332"/>
              <a:chOff x="10970759" y="2371811"/>
              <a:chExt cx="661987" cy="685800"/>
            </a:xfrm>
            <a:solidFill>
              <a:schemeClr val="tx2"/>
            </a:solidFill>
          </p:grpSpPr>
          <p:sp>
            <p:nvSpPr>
              <p:cNvPr id="135" name="Freeform 235">
                <a:extLst>
                  <a:ext uri="{FF2B5EF4-FFF2-40B4-BE49-F238E27FC236}">
                    <a16:creationId xmlns:a16="http://schemas.microsoft.com/office/drawing/2014/main" id="{4ED5ED10-FDCE-4604-805B-6F17ED7A14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70759" y="2371811"/>
                <a:ext cx="661987" cy="685800"/>
              </a:xfrm>
              <a:custGeom>
                <a:avLst/>
                <a:gdLst>
                  <a:gd name="T0" fmla="*/ 1458 w 1668"/>
                  <a:gd name="T1" fmla="*/ 1046 h 1728"/>
                  <a:gd name="T2" fmla="*/ 1588 w 1668"/>
                  <a:gd name="T3" fmla="*/ 665 h 1728"/>
                  <a:gd name="T4" fmla="*/ 1656 w 1668"/>
                  <a:gd name="T5" fmla="*/ 261 h 1728"/>
                  <a:gd name="T6" fmla="*/ 1378 w 1668"/>
                  <a:gd name="T7" fmla="*/ 19 h 1728"/>
                  <a:gd name="T8" fmla="*/ 974 w 1668"/>
                  <a:gd name="T9" fmla="*/ 30 h 1728"/>
                  <a:gd name="T10" fmla="*/ 537 w 1668"/>
                  <a:gd name="T11" fmla="*/ 45 h 1728"/>
                  <a:gd name="T12" fmla="*/ 168 w 1668"/>
                  <a:gd name="T13" fmla="*/ 66 h 1728"/>
                  <a:gd name="T14" fmla="*/ 1 w 1668"/>
                  <a:gd name="T15" fmla="*/ 390 h 1728"/>
                  <a:gd name="T16" fmla="*/ 158 w 1668"/>
                  <a:gd name="T17" fmla="*/ 1052 h 1728"/>
                  <a:gd name="T18" fmla="*/ 360 w 1668"/>
                  <a:gd name="T19" fmla="*/ 1256 h 1728"/>
                  <a:gd name="T20" fmla="*/ 639 w 1668"/>
                  <a:gd name="T21" fmla="*/ 1060 h 1728"/>
                  <a:gd name="T22" fmla="*/ 566 w 1668"/>
                  <a:gd name="T23" fmla="*/ 1146 h 1728"/>
                  <a:gd name="T24" fmla="*/ 494 w 1668"/>
                  <a:gd name="T25" fmla="*/ 1234 h 1728"/>
                  <a:gd name="T26" fmla="*/ 732 w 1668"/>
                  <a:gd name="T27" fmla="*/ 1265 h 1728"/>
                  <a:gd name="T28" fmla="*/ 838 w 1668"/>
                  <a:gd name="T29" fmla="*/ 1608 h 1728"/>
                  <a:gd name="T30" fmla="*/ 1052 w 1668"/>
                  <a:gd name="T31" fmla="*/ 1724 h 1728"/>
                  <a:gd name="T32" fmla="*/ 1269 w 1668"/>
                  <a:gd name="T33" fmla="*/ 1535 h 1728"/>
                  <a:gd name="T34" fmla="*/ 1497 w 1668"/>
                  <a:gd name="T35" fmla="*/ 1196 h 1728"/>
                  <a:gd name="T36" fmla="*/ 1667 w 1668"/>
                  <a:gd name="T37" fmla="*/ 1057 h 1728"/>
                  <a:gd name="T38" fmla="*/ 1358 w 1668"/>
                  <a:gd name="T39" fmla="*/ 804 h 1728"/>
                  <a:gd name="T40" fmla="*/ 1258 w 1668"/>
                  <a:gd name="T41" fmla="*/ 778 h 1728"/>
                  <a:gd name="T42" fmla="*/ 1204 w 1668"/>
                  <a:gd name="T43" fmla="*/ 512 h 1728"/>
                  <a:gd name="T44" fmla="*/ 1239 w 1668"/>
                  <a:gd name="T45" fmla="*/ 51 h 1728"/>
                  <a:gd name="T46" fmla="*/ 1586 w 1668"/>
                  <a:gd name="T47" fmla="*/ 215 h 1728"/>
                  <a:gd name="T48" fmla="*/ 1549 w 1668"/>
                  <a:gd name="T49" fmla="*/ 622 h 1728"/>
                  <a:gd name="T50" fmla="*/ 1378 w 1668"/>
                  <a:gd name="T51" fmla="*/ 957 h 1728"/>
                  <a:gd name="T52" fmla="*/ 1395 w 1668"/>
                  <a:gd name="T53" fmla="*/ 638 h 1728"/>
                  <a:gd name="T54" fmla="*/ 1363 w 1668"/>
                  <a:gd name="T55" fmla="*/ 320 h 1728"/>
                  <a:gd name="T56" fmla="*/ 1090 w 1668"/>
                  <a:gd name="T57" fmla="*/ 64 h 1728"/>
                  <a:gd name="T58" fmla="*/ 350 w 1668"/>
                  <a:gd name="T59" fmla="*/ 1206 h 1728"/>
                  <a:gd name="T60" fmla="*/ 175 w 1668"/>
                  <a:gd name="T61" fmla="*/ 958 h 1728"/>
                  <a:gd name="T62" fmla="*/ 55 w 1668"/>
                  <a:gd name="T63" fmla="*/ 343 h 1728"/>
                  <a:gd name="T64" fmla="*/ 219 w 1668"/>
                  <a:gd name="T65" fmla="*/ 98 h 1728"/>
                  <a:gd name="T66" fmla="*/ 610 w 1668"/>
                  <a:gd name="T67" fmla="*/ 118 h 1728"/>
                  <a:gd name="T68" fmla="*/ 467 w 1668"/>
                  <a:gd name="T69" fmla="*/ 463 h 1728"/>
                  <a:gd name="T70" fmla="*/ 458 w 1668"/>
                  <a:gd name="T71" fmla="*/ 833 h 1728"/>
                  <a:gd name="T72" fmla="*/ 492 w 1668"/>
                  <a:gd name="T73" fmla="*/ 1073 h 1728"/>
                  <a:gd name="T74" fmla="*/ 509 w 1668"/>
                  <a:gd name="T75" fmla="*/ 828 h 1728"/>
                  <a:gd name="T76" fmla="*/ 544 w 1668"/>
                  <a:gd name="T77" fmla="*/ 523 h 1728"/>
                  <a:gd name="T78" fmla="*/ 757 w 1668"/>
                  <a:gd name="T79" fmla="*/ 528 h 1728"/>
                  <a:gd name="T80" fmla="*/ 742 w 1668"/>
                  <a:gd name="T81" fmla="*/ 895 h 1728"/>
                  <a:gd name="T82" fmla="*/ 567 w 1668"/>
                  <a:gd name="T83" fmla="*/ 958 h 1728"/>
                  <a:gd name="T84" fmla="*/ 681 w 1668"/>
                  <a:gd name="T85" fmla="*/ 1159 h 1728"/>
                  <a:gd name="T86" fmla="*/ 779 w 1668"/>
                  <a:gd name="T87" fmla="*/ 1082 h 1728"/>
                  <a:gd name="T88" fmla="*/ 735 w 1668"/>
                  <a:gd name="T89" fmla="*/ 1209 h 1728"/>
                  <a:gd name="T90" fmla="*/ 1002 w 1668"/>
                  <a:gd name="T91" fmla="*/ 1677 h 1728"/>
                  <a:gd name="T92" fmla="*/ 868 w 1668"/>
                  <a:gd name="T93" fmla="*/ 1514 h 1728"/>
                  <a:gd name="T94" fmla="*/ 826 w 1668"/>
                  <a:gd name="T95" fmla="*/ 1052 h 1728"/>
                  <a:gd name="T96" fmla="*/ 780 w 1668"/>
                  <a:gd name="T97" fmla="*/ 934 h 1728"/>
                  <a:gd name="T98" fmla="*/ 816 w 1668"/>
                  <a:gd name="T99" fmla="*/ 543 h 1728"/>
                  <a:gd name="T100" fmla="*/ 655 w 1668"/>
                  <a:gd name="T101" fmla="*/ 434 h 1728"/>
                  <a:gd name="T102" fmla="*/ 555 w 1668"/>
                  <a:gd name="T103" fmla="*/ 302 h 1728"/>
                  <a:gd name="T104" fmla="*/ 760 w 1668"/>
                  <a:gd name="T105" fmla="*/ 86 h 1728"/>
                  <a:gd name="T106" fmla="*/ 1131 w 1668"/>
                  <a:gd name="T107" fmla="*/ 144 h 1728"/>
                  <a:gd name="T108" fmla="*/ 1356 w 1668"/>
                  <a:gd name="T109" fmla="*/ 427 h 1728"/>
                  <a:gd name="T110" fmla="*/ 1162 w 1668"/>
                  <a:gd name="T111" fmla="*/ 483 h 1728"/>
                  <a:gd name="T112" fmla="*/ 1207 w 1668"/>
                  <a:gd name="T113" fmla="*/ 791 h 1728"/>
                  <a:gd name="T114" fmla="*/ 1320 w 1668"/>
                  <a:gd name="T115" fmla="*/ 1035 h 1728"/>
                  <a:gd name="T116" fmla="*/ 1229 w 1668"/>
                  <a:gd name="T117" fmla="*/ 1467 h 1728"/>
                  <a:gd name="T118" fmla="*/ 1078 w 1668"/>
                  <a:gd name="T119" fmla="*/ 1667 h 1728"/>
                  <a:gd name="T120" fmla="*/ 1345 w 1668"/>
                  <a:gd name="T121" fmla="*/ 1155 h 1728"/>
                  <a:gd name="T122" fmla="*/ 1363 w 1668"/>
                  <a:gd name="T123" fmla="*/ 1074 h 1728"/>
                  <a:gd name="T124" fmla="*/ 1601 w 1668"/>
                  <a:gd name="T125" fmla="*/ 1084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68" h="1728">
                    <a:moveTo>
                      <a:pt x="1667" y="1057"/>
                    </a:moveTo>
                    <a:lnTo>
                      <a:pt x="1667" y="1057"/>
                    </a:lnTo>
                    <a:lnTo>
                      <a:pt x="1663" y="1049"/>
                    </a:lnTo>
                    <a:lnTo>
                      <a:pt x="1658" y="1042"/>
                    </a:lnTo>
                    <a:lnTo>
                      <a:pt x="1651" y="1037"/>
                    </a:lnTo>
                    <a:lnTo>
                      <a:pt x="1641" y="1034"/>
                    </a:lnTo>
                    <a:lnTo>
                      <a:pt x="1631" y="1032"/>
                    </a:lnTo>
                    <a:lnTo>
                      <a:pt x="1620" y="1031"/>
                    </a:lnTo>
                    <a:lnTo>
                      <a:pt x="1607" y="1032"/>
                    </a:lnTo>
                    <a:lnTo>
                      <a:pt x="1591" y="1034"/>
                    </a:lnTo>
                    <a:lnTo>
                      <a:pt x="1591" y="1034"/>
                    </a:lnTo>
                    <a:lnTo>
                      <a:pt x="1569" y="1039"/>
                    </a:lnTo>
                    <a:lnTo>
                      <a:pt x="1548" y="1042"/>
                    </a:lnTo>
                    <a:lnTo>
                      <a:pt x="1530" y="1044"/>
                    </a:lnTo>
                    <a:lnTo>
                      <a:pt x="1512" y="1046"/>
                    </a:lnTo>
                    <a:lnTo>
                      <a:pt x="1483" y="1047"/>
                    </a:lnTo>
                    <a:lnTo>
                      <a:pt x="1458" y="1046"/>
                    </a:lnTo>
                    <a:lnTo>
                      <a:pt x="1438" y="1044"/>
                    </a:lnTo>
                    <a:lnTo>
                      <a:pt x="1424" y="1040"/>
                    </a:lnTo>
                    <a:lnTo>
                      <a:pt x="1414" y="1036"/>
                    </a:lnTo>
                    <a:lnTo>
                      <a:pt x="1407" y="1032"/>
                    </a:lnTo>
                    <a:lnTo>
                      <a:pt x="1407" y="1032"/>
                    </a:lnTo>
                    <a:lnTo>
                      <a:pt x="1425" y="1003"/>
                    </a:lnTo>
                    <a:lnTo>
                      <a:pt x="1443" y="975"/>
                    </a:lnTo>
                    <a:lnTo>
                      <a:pt x="1460" y="946"/>
                    </a:lnTo>
                    <a:lnTo>
                      <a:pt x="1476" y="915"/>
                    </a:lnTo>
                    <a:lnTo>
                      <a:pt x="1493" y="885"/>
                    </a:lnTo>
                    <a:lnTo>
                      <a:pt x="1508" y="855"/>
                    </a:lnTo>
                    <a:lnTo>
                      <a:pt x="1523" y="824"/>
                    </a:lnTo>
                    <a:lnTo>
                      <a:pt x="1537" y="792"/>
                    </a:lnTo>
                    <a:lnTo>
                      <a:pt x="1551" y="761"/>
                    </a:lnTo>
                    <a:lnTo>
                      <a:pt x="1565" y="729"/>
                    </a:lnTo>
                    <a:lnTo>
                      <a:pt x="1577" y="697"/>
                    </a:lnTo>
                    <a:lnTo>
                      <a:pt x="1588" y="665"/>
                    </a:lnTo>
                    <a:lnTo>
                      <a:pt x="1599" y="634"/>
                    </a:lnTo>
                    <a:lnTo>
                      <a:pt x="1610" y="602"/>
                    </a:lnTo>
                    <a:lnTo>
                      <a:pt x="1619" y="570"/>
                    </a:lnTo>
                    <a:lnTo>
                      <a:pt x="1627" y="538"/>
                    </a:lnTo>
                    <a:lnTo>
                      <a:pt x="1627" y="538"/>
                    </a:lnTo>
                    <a:lnTo>
                      <a:pt x="1634" y="510"/>
                    </a:lnTo>
                    <a:lnTo>
                      <a:pt x="1640" y="481"/>
                    </a:lnTo>
                    <a:lnTo>
                      <a:pt x="1646" y="452"/>
                    </a:lnTo>
                    <a:lnTo>
                      <a:pt x="1651" y="426"/>
                    </a:lnTo>
                    <a:lnTo>
                      <a:pt x="1655" y="399"/>
                    </a:lnTo>
                    <a:lnTo>
                      <a:pt x="1657" y="375"/>
                    </a:lnTo>
                    <a:lnTo>
                      <a:pt x="1659" y="350"/>
                    </a:lnTo>
                    <a:lnTo>
                      <a:pt x="1660" y="327"/>
                    </a:lnTo>
                    <a:lnTo>
                      <a:pt x="1660" y="327"/>
                    </a:lnTo>
                    <a:lnTo>
                      <a:pt x="1660" y="303"/>
                    </a:lnTo>
                    <a:lnTo>
                      <a:pt x="1658" y="282"/>
                    </a:lnTo>
                    <a:lnTo>
                      <a:pt x="1656" y="261"/>
                    </a:lnTo>
                    <a:lnTo>
                      <a:pt x="1652" y="242"/>
                    </a:lnTo>
                    <a:lnTo>
                      <a:pt x="1648" y="225"/>
                    </a:lnTo>
                    <a:lnTo>
                      <a:pt x="1641" y="210"/>
                    </a:lnTo>
                    <a:lnTo>
                      <a:pt x="1634" y="196"/>
                    </a:lnTo>
                    <a:lnTo>
                      <a:pt x="1626" y="184"/>
                    </a:lnTo>
                    <a:lnTo>
                      <a:pt x="1626" y="184"/>
                    </a:lnTo>
                    <a:lnTo>
                      <a:pt x="1609" y="163"/>
                    </a:lnTo>
                    <a:lnTo>
                      <a:pt x="1589" y="142"/>
                    </a:lnTo>
                    <a:lnTo>
                      <a:pt x="1570" y="123"/>
                    </a:lnTo>
                    <a:lnTo>
                      <a:pt x="1549" y="105"/>
                    </a:lnTo>
                    <a:lnTo>
                      <a:pt x="1527" y="89"/>
                    </a:lnTo>
                    <a:lnTo>
                      <a:pt x="1504" y="74"/>
                    </a:lnTo>
                    <a:lnTo>
                      <a:pt x="1481" y="60"/>
                    </a:lnTo>
                    <a:lnTo>
                      <a:pt x="1456" y="48"/>
                    </a:lnTo>
                    <a:lnTo>
                      <a:pt x="1431" y="37"/>
                    </a:lnTo>
                    <a:lnTo>
                      <a:pt x="1405" y="28"/>
                    </a:lnTo>
                    <a:lnTo>
                      <a:pt x="1378" y="19"/>
                    </a:lnTo>
                    <a:lnTo>
                      <a:pt x="1350" y="12"/>
                    </a:lnTo>
                    <a:lnTo>
                      <a:pt x="1322" y="7"/>
                    </a:lnTo>
                    <a:lnTo>
                      <a:pt x="1293" y="3"/>
                    </a:lnTo>
                    <a:lnTo>
                      <a:pt x="1262" y="1"/>
                    </a:lnTo>
                    <a:lnTo>
                      <a:pt x="1233" y="0"/>
                    </a:lnTo>
                    <a:lnTo>
                      <a:pt x="1233" y="0"/>
                    </a:lnTo>
                    <a:lnTo>
                      <a:pt x="1211" y="0"/>
                    </a:lnTo>
                    <a:lnTo>
                      <a:pt x="1191" y="1"/>
                    </a:lnTo>
                    <a:lnTo>
                      <a:pt x="1152" y="4"/>
                    </a:lnTo>
                    <a:lnTo>
                      <a:pt x="1115" y="8"/>
                    </a:lnTo>
                    <a:lnTo>
                      <a:pt x="1083" y="14"/>
                    </a:lnTo>
                    <a:lnTo>
                      <a:pt x="1054" y="20"/>
                    </a:lnTo>
                    <a:lnTo>
                      <a:pt x="1032" y="27"/>
                    </a:lnTo>
                    <a:lnTo>
                      <a:pt x="1014" y="32"/>
                    </a:lnTo>
                    <a:lnTo>
                      <a:pt x="1004" y="36"/>
                    </a:lnTo>
                    <a:lnTo>
                      <a:pt x="1004" y="36"/>
                    </a:lnTo>
                    <a:lnTo>
                      <a:pt x="974" y="30"/>
                    </a:lnTo>
                    <a:lnTo>
                      <a:pt x="943" y="25"/>
                    </a:lnTo>
                    <a:lnTo>
                      <a:pt x="910" y="20"/>
                    </a:lnTo>
                    <a:lnTo>
                      <a:pt x="876" y="19"/>
                    </a:lnTo>
                    <a:lnTo>
                      <a:pt x="876" y="19"/>
                    </a:lnTo>
                    <a:lnTo>
                      <a:pt x="844" y="19"/>
                    </a:lnTo>
                    <a:lnTo>
                      <a:pt x="815" y="23"/>
                    </a:lnTo>
                    <a:lnTo>
                      <a:pt x="785" y="27"/>
                    </a:lnTo>
                    <a:lnTo>
                      <a:pt x="757" y="34"/>
                    </a:lnTo>
                    <a:lnTo>
                      <a:pt x="729" y="42"/>
                    </a:lnTo>
                    <a:lnTo>
                      <a:pt x="704" y="52"/>
                    </a:lnTo>
                    <a:lnTo>
                      <a:pt x="679" y="66"/>
                    </a:lnTo>
                    <a:lnTo>
                      <a:pt x="656" y="80"/>
                    </a:lnTo>
                    <a:lnTo>
                      <a:pt x="656" y="80"/>
                    </a:lnTo>
                    <a:lnTo>
                      <a:pt x="629" y="71"/>
                    </a:lnTo>
                    <a:lnTo>
                      <a:pt x="588" y="57"/>
                    </a:lnTo>
                    <a:lnTo>
                      <a:pt x="564" y="51"/>
                    </a:lnTo>
                    <a:lnTo>
                      <a:pt x="537" y="45"/>
                    </a:lnTo>
                    <a:lnTo>
                      <a:pt x="508" y="39"/>
                    </a:lnTo>
                    <a:lnTo>
                      <a:pt x="477" y="33"/>
                    </a:lnTo>
                    <a:lnTo>
                      <a:pt x="477" y="33"/>
                    </a:lnTo>
                    <a:lnTo>
                      <a:pt x="451" y="30"/>
                    </a:lnTo>
                    <a:lnTo>
                      <a:pt x="425" y="27"/>
                    </a:lnTo>
                    <a:lnTo>
                      <a:pt x="400" y="25"/>
                    </a:lnTo>
                    <a:lnTo>
                      <a:pt x="375" y="24"/>
                    </a:lnTo>
                    <a:lnTo>
                      <a:pt x="350" y="24"/>
                    </a:lnTo>
                    <a:lnTo>
                      <a:pt x="328" y="25"/>
                    </a:lnTo>
                    <a:lnTo>
                      <a:pt x="305" y="26"/>
                    </a:lnTo>
                    <a:lnTo>
                      <a:pt x="283" y="29"/>
                    </a:lnTo>
                    <a:lnTo>
                      <a:pt x="262" y="33"/>
                    </a:lnTo>
                    <a:lnTo>
                      <a:pt x="242" y="37"/>
                    </a:lnTo>
                    <a:lnTo>
                      <a:pt x="222" y="43"/>
                    </a:lnTo>
                    <a:lnTo>
                      <a:pt x="204" y="49"/>
                    </a:lnTo>
                    <a:lnTo>
                      <a:pt x="185" y="57"/>
                    </a:lnTo>
                    <a:lnTo>
                      <a:pt x="168" y="66"/>
                    </a:lnTo>
                    <a:lnTo>
                      <a:pt x="152" y="75"/>
                    </a:lnTo>
                    <a:lnTo>
                      <a:pt x="136" y="86"/>
                    </a:lnTo>
                    <a:lnTo>
                      <a:pt x="136" y="86"/>
                    </a:lnTo>
                    <a:lnTo>
                      <a:pt x="118" y="99"/>
                    </a:lnTo>
                    <a:lnTo>
                      <a:pt x="101" y="114"/>
                    </a:lnTo>
                    <a:lnTo>
                      <a:pt x="86" y="130"/>
                    </a:lnTo>
                    <a:lnTo>
                      <a:pt x="73" y="147"/>
                    </a:lnTo>
                    <a:lnTo>
                      <a:pt x="59" y="167"/>
                    </a:lnTo>
                    <a:lnTo>
                      <a:pt x="48" y="186"/>
                    </a:lnTo>
                    <a:lnTo>
                      <a:pt x="38" y="208"/>
                    </a:lnTo>
                    <a:lnTo>
                      <a:pt x="29" y="230"/>
                    </a:lnTo>
                    <a:lnTo>
                      <a:pt x="20" y="254"/>
                    </a:lnTo>
                    <a:lnTo>
                      <a:pt x="14" y="278"/>
                    </a:lnTo>
                    <a:lnTo>
                      <a:pt x="9" y="305"/>
                    </a:lnTo>
                    <a:lnTo>
                      <a:pt x="5" y="332"/>
                    </a:lnTo>
                    <a:lnTo>
                      <a:pt x="2" y="360"/>
                    </a:lnTo>
                    <a:lnTo>
                      <a:pt x="1" y="390"/>
                    </a:lnTo>
                    <a:lnTo>
                      <a:pt x="0" y="422"/>
                    </a:lnTo>
                    <a:lnTo>
                      <a:pt x="1" y="453"/>
                    </a:lnTo>
                    <a:lnTo>
                      <a:pt x="1" y="453"/>
                    </a:lnTo>
                    <a:lnTo>
                      <a:pt x="4" y="481"/>
                    </a:lnTo>
                    <a:lnTo>
                      <a:pt x="9" y="519"/>
                    </a:lnTo>
                    <a:lnTo>
                      <a:pt x="17" y="565"/>
                    </a:lnTo>
                    <a:lnTo>
                      <a:pt x="28" y="617"/>
                    </a:lnTo>
                    <a:lnTo>
                      <a:pt x="40" y="676"/>
                    </a:lnTo>
                    <a:lnTo>
                      <a:pt x="55" y="738"/>
                    </a:lnTo>
                    <a:lnTo>
                      <a:pt x="72" y="802"/>
                    </a:lnTo>
                    <a:lnTo>
                      <a:pt x="91" y="867"/>
                    </a:lnTo>
                    <a:lnTo>
                      <a:pt x="91" y="867"/>
                    </a:lnTo>
                    <a:lnTo>
                      <a:pt x="105" y="909"/>
                    </a:lnTo>
                    <a:lnTo>
                      <a:pt x="118" y="948"/>
                    </a:lnTo>
                    <a:lnTo>
                      <a:pt x="131" y="985"/>
                    </a:lnTo>
                    <a:lnTo>
                      <a:pt x="144" y="1020"/>
                    </a:lnTo>
                    <a:lnTo>
                      <a:pt x="158" y="1052"/>
                    </a:lnTo>
                    <a:lnTo>
                      <a:pt x="172" y="1082"/>
                    </a:lnTo>
                    <a:lnTo>
                      <a:pt x="185" y="1110"/>
                    </a:lnTo>
                    <a:lnTo>
                      <a:pt x="200" y="1135"/>
                    </a:lnTo>
                    <a:lnTo>
                      <a:pt x="214" y="1158"/>
                    </a:lnTo>
                    <a:lnTo>
                      <a:pt x="228" y="1178"/>
                    </a:lnTo>
                    <a:lnTo>
                      <a:pt x="243" y="1197"/>
                    </a:lnTo>
                    <a:lnTo>
                      <a:pt x="257" y="1212"/>
                    </a:lnTo>
                    <a:lnTo>
                      <a:pt x="272" y="1225"/>
                    </a:lnTo>
                    <a:lnTo>
                      <a:pt x="287" y="1237"/>
                    </a:lnTo>
                    <a:lnTo>
                      <a:pt x="301" y="1245"/>
                    </a:lnTo>
                    <a:lnTo>
                      <a:pt x="317" y="1251"/>
                    </a:lnTo>
                    <a:lnTo>
                      <a:pt x="317" y="1251"/>
                    </a:lnTo>
                    <a:lnTo>
                      <a:pt x="331" y="1255"/>
                    </a:lnTo>
                    <a:lnTo>
                      <a:pt x="339" y="1256"/>
                    </a:lnTo>
                    <a:lnTo>
                      <a:pt x="348" y="1256"/>
                    </a:lnTo>
                    <a:lnTo>
                      <a:pt x="348" y="1256"/>
                    </a:lnTo>
                    <a:lnTo>
                      <a:pt x="360" y="1256"/>
                    </a:lnTo>
                    <a:lnTo>
                      <a:pt x="371" y="1254"/>
                    </a:lnTo>
                    <a:lnTo>
                      <a:pt x="383" y="1250"/>
                    </a:lnTo>
                    <a:lnTo>
                      <a:pt x="397" y="1245"/>
                    </a:lnTo>
                    <a:lnTo>
                      <a:pt x="410" y="1237"/>
                    </a:lnTo>
                    <a:lnTo>
                      <a:pt x="423" y="1226"/>
                    </a:lnTo>
                    <a:lnTo>
                      <a:pt x="436" y="1214"/>
                    </a:lnTo>
                    <a:lnTo>
                      <a:pt x="450" y="1199"/>
                    </a:lnTo>
                    <a:lnTo>
                      <a:pt x="450" y="1199"/>
                    </a:lnTo>
                    <a:lnTo>
                      <a:pt x="495" y="1146"/>
                    </a:lnTo>
                    <a:lnTo>
                      <a:pt x="536" y="1100"/>
                    </a:lnTo>
                    <a:lnTo>
                      <a:pt x="569" y="1064"/>
                    </a:lnTo>
                    <a:lnTo>
                      <a:pt x="591" y="1040"/>
                    </a:lnTo>
                    <a:lnTo>
                      <a:pt x="591" y="1040"/>
                    </a:lnTo>
                    <a:lnTo>
                      <a:pt x="602" y="1046"/>
                    </a:lnTo>
                    <a:lnTo>
                      <a:pt x="615" y="1051"/>
                    </a:lnTo>
                    <a:lnTo>
                      <a:pt x="627" y="1055"/>
                    </a:lnTo>
                    <a:lnTo>
                      <a:pt x="639" y="1060"/>
                    </a:lnTo>
                    <a:lnTo>
                      <a:pt x="653" y="1063"/>
                    </a:lnTo>
                    <a:lnTo>
                      <a:pt x="666" y="1065"/>
                    </a:lnTo>
                    <a:lnTo>
                      <a:pt x="678" y="1067"/>
                    </a:lnTo>
                    <a:lnTo>
                      <a:pt x="692" y="1068"/>
                    </a:lnTo>
                    <a:lnTo>
                      <a:pt x="692" y="1068"/>
                    </a:lnTo>
                    <a:lnTo>
                      <a:pt x="692" y="1070"/>
                    </a:lnTo>
                    <a:lnTo>
                      <a:pt x="692" y="1070"/>
                    </a:lnTo>
                    <a:lnTo>
                      <a:pt x="674" y="1092"/>
                    </a:lnTo>
                    <a:lnTo>
                      <a:pt x="674" y="1092"/>
                    </a:lnTo>
                    <a:lnTo>
                      <a:pt x="666" y="1103"/>
                    </a:lnTo>
                    <a:lnTo>
                      <a:pt x="658" y="1111"/>
                    </a:lnTo>
                    <a:lnTo>
                      <a:pt x="650" y="1118"/>
                    </a:lnTo>
                    <a:lnTo>
                      <a:pt x="640" y="1124"/>
                    </a:lnTo>
                    <a:lnTo>
                      <a:pt x="628" y="1130"/>
                    </a:lnTo>
                    <a:lnTo>
                      <a:pt x="613" y="1134"/>
                    </a:lnTo>
                    <a:lnTo>
                      <a:pt x="592" y="1140"/>
                    </a:lnTo>
                    <a:lnTo>
                      <a:pt x="566" y="1146"/>
                    </a:lnTo>
                    <a:lnTo>
                      <a:pt x="566" y="1146"/>
                    </a:lnTo>
                    <a:lnTo>
                      <a:pt x="544" y="1151"/>
                    </a:lnTo>
                    <a:lnTo>
                      <a:pt x="531" y="1155"/>
                    </a:lnTo>
                    <a:lnTo>
                      <a:pt x="516" y="1161"/>
                    </a:lnTo>
                    <a:lnTo>
                      <a:pt x="510" y="1164"/>
                    </a:lnTo>
                    <a:lnTo>
                      <a:pt x="504" y="1168"/>
                    </a:lnTo>
                    <a:lnTo>
                      <a:pt x="499" y="1173"/>
                    </a:lnTo>
                    <a:lnTo>
                      <a:pt x="494" y="1178"/>
                    </a:lnTo>
                    <a:lnTo>
                      <a:pt x="490" y="1183"/>
                    </a:lnTo>
                    <a:lnTo>
                      <a:pt x="487" y="1190"/>
                    </a:lnTo>
                    <a:lnTo>
                      <a:pt x="485" y="1197"/>
                    </a:lnTo>
                    <a:lnTo>
                      <a:pt x="484" y="1204"/>
                    </a:lnTo>
                    <a:lnTo>
                      <a:pt x="484" y="1204"/>
                    </a:lnTo>
                    <a:lnTo>
                      <a:pt x="484" y="1212"/>
                    </a:lnTo>
                    <a:lnTo>
                      <a:pt x="487" y="1220"/>
                    </a:lnTo>
                    <a:lnTo>
                      <a:pt x="490" y="1226"/>
                    </a:lnTo>
                    <a:lnTo>
                      <a:pt x="494" y="1234"/>
                    </a:lnTo>
                    <a:lnTo>
                      <a:pt x="500" y="1239"/>
                    </a:lnTo>
                    <a:lnTo>
                      <a:pt x="506" y="1245"/>
                    </a:lnTo>
                    <a:lnTo>
                      <a:pt x="512" y="1249"/>
                    </a:lnTo>
                    <a:lnTo>
                      <a:pt x="519" y="1254"/>
                    </a:lnTo>
                    <a:lnTo>
                      <a:pt x="533" y="1260"/>
                    </a:lnTo>
                    <a:lnTo>
                      <a:pt x="546" y="1265"/>
                    </a:lnTo>
                    <a:lnTo>
                      <a:pt x="561" y="1270"/>
                    </a:lnTo>
                    <a:lnTo>
                      <a:pt x="561" y="1270"/>
                    </a:lnTo>
                    <a:lnTo>
                      <a:pt x="583" y="1276"/>
                    </a:lnTo>
                    <a:lnTo>
                      <a:pt x="603" y="1279"/>
                    </a:lnTo>
                    <a:lnTo>
                      <a:pt x="624" y="1281"/>
                    </a:lnTo>
                    <a:lnTo>
                      <a:pt x="643" y="1281"/>
                    </a:lnTo>
                    <a:lnTo>
                      <a:pt x="643" y="1281"/>
                    </a:lnTo>
                    <a:lnTo>
                      <a:pt x="666" y="1280"/>
                    </a:lnTo>
                    <a:lnTo>
                      <a:pt x="689" y="1278"/>
                    </a:lnTo>
                    <a:lnTo>
                      <a:pt x="711" y="1272"/>
                    </a:lnTo>
                    <a:lnTo>
                      <a:pt x="732" y="1265"/>
                    </a:lnTo>
                    <a:lnTo>
                      <a:pt x="752" y="1257"/>
                    </a:lnTo>
                    <a:lnTo>
                      <a:pt x="770" y="1247"/>
                    </a:lnTo>
                    <a:lnTo>
                      <a:pt x="789" y="1235"/>
                    </a:lnTo>
                    <a:lnTo>
                      <a:pt x="806" y="1220"/>
                    </a:lnTo>
                    <a:lnTo>
                      <a:pt x="806" y="1220"/>
                    </a:lnTo>
                    <a:lnTo>
                      <a:pt x="806" y="1281"/>
                    </a:lnTo>
                    <a:lnTo>
                      <a:pt x="806" y="1340"/>
                    </a:lnTo>
                    <a:lnTo>
                      <a:pt x="808" y="1395"/>
                    </a:lnTo>
                    <a:lnTo>
                      <a:pt x="810" y="1448"/>
                    </a:lnTo>
                    <a:lnTo>
                      <a:pt x="815" y="1495"/>
                    </a:lnTo>
                    <a:lnTo>
                      <a:pt x="819" y="1535"/>
                    </a:lnTo>
                    <a:lnTo>
                      <a:pt x="822" y="1552"/>
                    </a:lnTo>
                    <a:lnTo>
                      <a:pt x="825" y="1567"/>
                    </a:lnTo>
                    <a:lnTo>
                      <a:pt x="828" y="1580"/>
                    </a:lnTo>
                    <a:lnTo>
                      <a:pt x="831" y="1591"/>
                    </a:lnTo>
                    <a:lnTo>
                      <a:pt x="831" y="1591"/>
                    </a:lnTo>
                    <a:lnTo>
                      <a:pt x="838" y="1608"/>
                    </a:lnTo>
                    <a:lnTo>
                      <a:pt x="848" y="1629"/>
                    </a:lnTo>
                    <a:lnTo>
                      <a:pt x="854" y="1640"/>
                    </a:lnTo>
                    <a:lnTo>
                      <a:pt x="862" y="1651"/>
                    </a:lnTo>
                    <a:lnTo>
                      <a:pt x="870" y="1662"/>
                    </a:lnTo>
                    <a:lnTo>
                      <a:pt x="880" y="1674"/>
                    </a:lnTo>
                    <a:lnTo>
                      <a:pt x="890" y="1685"/>
                    </a:lnTo>
                    <a:lnTo>
                      <a:pt x="903" y="1694"/>
                    </a:lnTo>
                    <a:lnTo>
                      <a:pt x="916" y="1703"/>
                    </a:lnTo>
                    <a:lnTo>
                      <a:pt x="931" y="1712"/>
                    </a:lnTo>
                    <a:lnTo>
                      <a:pt x="948" y="1719"/>
                    </a:lnTo>
                    <a:lnTo>
                      <a:pt x="966" y="1723"/>
                    </a:lnTo>
                    <a:lnTo>
                      <a:pt x="987" y="1726"/>
                    </a:lnTo>
                    <a:lnTo>
                      <a:pt x="1009" y="1728"/>
                    </a:lnTo>
                    <a:lnTo>
                      <a:pt x="1009" y="1728"/>
                    </a:lnTo>
                    <a:lnTo>
                      <a:pt x="1023" y="1727"/>
                    </a:lnTo>
                    <a:lnTo>
                      <a:pt x="1037" y="1726"/>
                    </a:lnTo>
                    <a:lnTo>
                      <a:pt x="1052" y="1724"/>
                    </a:lnTo>
                    <a:lnTo>
                      <a:pt x="1069" y="1721"/>
                    </a:lnTo>
                    <a:lnTo>
                      <a:pt x="1069" y="1721"/>
                    </a:lnTo>
                    <a:lnTo>
                      <a:pt x="1092" y="1716"/>
                    </a:lnTo>
                    <a:lnTo>
                      <a:pt x="1114" y="1709"/>
                    </a:lnTo>
                    <a:lnTo>
                      <a:pt x="1133" y="1702"/>
                    </a:lnTo>
                    <a:lnTo>
                      <a:pt x="1152" y="1694"/>
                    </a:lnTo>
                    <a:lnTo>
                      <a:pt x="1169" y="1685"/>
                    </a:lnTo>
                    <a:lnTo>
                      <a:pt x="1184" y="1676"/>
                    </a:lnTo>
                    <a:lnTo>
                      <a:pt x="1199" y="1665"/>
                    </a:lnTo>
                    <a:lnTo>
                      <a:pt x="1212" y="1652"/>
                    </a:lnTo>
                    <a:lnTo>
                      <a:pt x="1223" y="1640"/>
                    </a:lnTo>
                    <a:lnTo>
                      <a:pt x="1234" y="1626"/>
                    </a:lnTo>
                    <a:lnTo>
                      <a:pt x="1243" y="1610"/>
                    </a:lnTo>
                    <a:lnTo>
                      <a:pt x="1251" y="1593"/>
                    </a:lnTo>
                    <a:lnTo>
                      <a:pt x="1258" y="1574"/>
                    </a:lnTo>
                    <a:lnTo>
                      <a:pt x="1264" y="1555"/>
                    </a:lnTo>
                    <a:lnTo>
                      <a:pt x="1269" y="1535"/>
                    </a:lnTo>
                    <a:lnTo>
                      <a:pt x="1275" y="1512"/>
                    </a:lnTo>
                    <a:lnTo>
                      <a:pt x="1275" y="1512"/>
                    </a:lnTo>
                    <a:lnTo>
                      <a:pt x="1285" y="1446"/>
                    </a:lnTo>
                    <a:lnTo>
                      <a:pt x="1295" y="1363"/>
                    </a:lnTo>
                    <a:lnTo>
                      <a:pt x="1306" y="1276"/>
                    </a:lnTo>
                    <a:lnTo>
                      <a:pt x="1316" y="1200"/>
                    </a:lnTo>
                    <a:lnTo>
                      <a:pt x="1316" y="1200"/>
                    </a:lnTo>
                    <a:lnTo>
                      <a:pt x="1331" y="1204"/>
                    </a:lnTo>
                    <a:lnTo>
                      <a:pt x="1348" y="1207"/>
                    </a:lnTo>
                    <a:lnTo>
                      <a:pt x="1368" y="1208"/>
                    </a:lnTo>
                    <a:lnTo>
                      <a:pt x="1387" y="1209"/>
                    </a:lnTo>
                    <a:lnTo>
                      <a:pt x="1387" y="1209"/>
                    </a:lnTo>
                    <a:lnTo>
                      <a:pt x="1409" y="1208"/>
                    </a:lnTo>
                    <a:lnTo>
                      <a:pt x="1431" y="1207"/>
                    </a:lnTo>
                    <a:lnTo>
                      <a:pt x="1454" y="1204"/>
                    </a:lnTo>
                    <a:lnTo>
                      <a:pt x="1475" y="1200"/>
                    </a:lnTo>
                    <a:lnTo>
                      <a:pt x="1497" y="1196"/>
                    </a:lnTo>
                    <a:lnTo>
                      <a:pt x="1516" y="1191"/>
                    </a:lnTo>
                    <a:lnTo>
                      <a:pt x="1535" y="1184"/>
                    </a:lnTo>
                    <a:lnTo>
                      <a:pt x="1551" y="1177"/>
                    </a:lnTo>
                    <a:lnTo>
                      <a:pt x="1551" y="1177"/>
                    </a:lnTo>
                    <a:lnTo>
                      <a:pt x="1571" y="1168"/>
                    </a:lnTo>
                    <a:lnTo>
                      <a:pt x="1591" y="1156"/>
                    </a:lnTo>
                    <a:lnTo>
                      <a:pt x="1613" y="1142"/>
                    </a:lnTo>
                    <a:lnTo>
                      <a:pt x="1623" y="1134"/>
                    </a:lnTo>
                    <a:lnTo>
                      <a:pt x="1632" y="1126"/>
                    </a:lnTo>
                    <a:lnTo>
                      <a:pt x="1641" y="1118"/>
                    </a:lnTo>
                    <a:lnTo>
                      <a:pt x="1649" y="1110"/>
                    </a:lnTo>
                    <a:lnTo>
                      <a:pt x="1656" y="1101"/>
                    </a:lnTo>
                    <a:lnTo>
                      <a:pt x="1662" y="1092"/>
                    </a:lnTo>
                    <a:lnTo>
                      <a:pt x="1666" y="1083"/>
                    </a:lnTo>
                    <a:lnTo>
                      <a:pt x="1668" y="1075"/>
                    </a:lnTo>
                    <a:lnTo>
                      <a:pt x="1668" y="1066"/>
                    </a:lnTo>
                    <a:lnTo>
                      <a:pt x="1667" y="1057"/>
                    </a:lnTo>
                    <a:lnTo>
                      <a:pt x="1667" y="1057"/>
                    </a:lnTo>
                    <a:close/>
                    <a:moveTo>
                      <a:pt x="1361" y="479"/>
                    </a:moveTo>
                    <a:lnTo>
                      <a:pt x="1361" y="479"/>
                    </a:lnTo>
                    <a:lnTo>
                      <a:pt x="1360" y="498"/>
                    </a:lnTo>
                    <a:lnTo>
                      <a:pt x="1359" y="516"/>
                    </a:lnTo>
                    <a:lnTo>
                      <a:pt x="1353" y="551"/>
                    </a:lnTo>
                    <a:lnTo>
                      <a:pt x="1353" y="551"/>
                    </a:lnTo>
                    <a:lnTo>
                      <a:pt x="1347" y="591"/>
                    </a:lnTo>
                    <a:lnTo>
                      <a:pt x="1345" y="612"/>
                    </a:lnTo>
                    <a:lnTo>
                      <a:pt x="1344" y="636"/>
                    </a:lnTo>
                    <a:lnTo>
                      <a:pt x="1344" y="636"/>
                    </a:lnTo>
                    <a:lnTo>
                      <a:pt x="1344" y="659"/>
                    </a:lnTo>
                    <a:lnTo>
                      <a:pt x="1345" y="684"/>
                    </a:lnTo>
                    <a:lnTo>
                      <a:pt x="1350" y="732"/>
                    </a:lnTo>
                    <a:lnTo>
                      <a:pt x="1350" y="732"/>
                    </a:lnTo>
                    <a:lnTo>
                      <a:pt x="1356" y="780"/>
                    </a:lnTo>
                    <a:lnTo>
                      <a:pt x="1358" y="804"/>
                    </a:lnTo>
                    <a:lnTo>
                      <a:pt x="1358" y="828"/>
                    </a:lnTo>
                    <a:lnTo>
                      <a:pt x="1356" y="853"/>
                    </a:lnTo>
                    <a:lnTo>
                      <a:pt x="1354" y="865"/>
                    </a:lnTo>
                    <a:lnTo>
                      <a:pt x="1352" y="877"/>
                    </a:lnTo>
                    <a:lnTo>
                      <a:pt x="1349" y="890"/>
                    </a:lnTo>
                    <a:lnTo>
                      <a:pt x="1345" y="902"/>
                    </a:lnTo>
                    <a:lnTo>
                      <a:pt x="1341" y="914"/>
                    </a:lnTo>
                    <a:lnTo>
                      <a:pt x="1336" y="926"/>
                    </a:lnTo>
                    <a:lnTo>
                      <a:pt x="1336" y="926"/>
                    </a:lnTo>
                    <a:lnTo>
                      <a:pt x="1329" y="913"/>
                    </a:lnTo>
                    <a:lnTo>
                      <a:pt x="1323" y="898"/>
                    </a:lnTo>
                    <a:lnTo>
                      <a:pt x="1323" y="898"/>
                    </a:lnTo>
                    <a:lnTo>
                      <a:pt x="1313" y="880"/>
                    </a:lnTo>
                    <a:lnTo>
                      <a:pt x="1299" y="854"/>
                    </a:lnTo>
                    <a:lnTo>
                      <a:pt x="1299" y="854"/>
                    </a:lnTo>
                    <a:lnTo>
                      <a:pt x="1280" y="820"/>
                    </a:lnTo>
                    <a:lnTo>
                      <a:pt x="1258" y="778"/>
                    </a:lnTo>
                    <a:lnTo>
                      <a:pt x="1247" y="754"/>
                    </a:lnTo>
                    <a:lnTo>
                      <a:pt x="1236" y="731"/>
                    </a:lnTo>
                    <a:lnTo>
                      <a:pt x="1224" y="706"/>
                    </a:lnTo>
                    <a:lnTo>
                      <a:pt x="1215" y="682"/>
                    </a:lnTo>
                    <a:lnTo>
                      <a:pt x="1206" y="657"/>
                    </a:lnTo>
                    <a:lnTo>
                      <a:pt x="1199" y="633"/>
                    </a:lnTo>
                    <a:lnTo>
                      <a:pt x="1194" y="609"/>
                    </a:lnTo>
                    <a:lnTo>
                      <a:pt x="1190" y="587"/>
                    </a:lnTo>
                    <a:lnTo>
                      <a:pt x="1190" y="575"/>
                    </a:lnTo>
                    <a:lnTo>
                      <a:pt x="1190" y="565"/>
                    </a:lnTo>
                    <a:lnTo>
                      <a:pt x="1190" y="555"/>
                    </a:lnTo>
                    <a:lnTo>
                      <a:pt x="1191" y="546"/>
                    </a:lnTo>
                    <a:lnTo>
                      <a:pt x="1193" y="536"/>
                    </a:lnTo>
                    <a:lnTo>
                      <a:pt x="1196" y="528"/>
                    </a:lnTo>
                    <a:lnTo>
                      <a:pt x="1200" y="520"/>
                    </a:lnTo>
                    <a:lnTo>
                      <a:pt x="1204" y="512"/>
                    </a:lnTo>
                    <a:lnTo>
                      <a:pt x="1204" y="512"/>
                    </a:lnTo>
                    <a:lnTo>
                      <a:pt x="1211" y="504"/>
                    </a:lnTo>
                    <a:lnTo>
                      <a:pt x="1221" y="495"/>
                    </a:lnTo>
                    <a:lnTo>
                      <a:pt x="1226" y="492"/>
                    </a:lnTo>
                    <a:lnTo>
                      <a:pt x="1234" y="488"/>
                    </a:lnTo>
                    <a:lnTo>
                      <a:pt x="1242" y="485"/>
                    </a:lnTo>
                    <a:lnTo>
                      <a:pt x="1250" y="482"/>
                    </a:lnTo>
                    <a:lnTo>
                      <a:pt x="1260" y="480"/>
                    </a:lnTo>
                    <a:lnTo>
                      <a:pt x="1270" y="478"/>
                    </a:lnTo>
                    <a:lnTo>
                      <a:pt x="1283" y="477"/>
                    </a:lnTo>
                    <a:lnTo>
                      <a:pt x="1296" y="476"/>
                    </a:lnTo>
                    <a:lnTo>
                      <a:pt x="1310" y="475"/>
                    </a:lnTo>
                    <a:lnTo>
                      <a:pt x="1326" y="476"/>
                    </a:lnTo>
                    <a:lnTo>
                      <a:pt x="1342" y="477"/>
                    </a:lnTo>
                    <a:lnTo>
                      <a:pt x="1361" y="479"/>
                    </a:lnTo>
                    <a:lnTo>
                      <a:pt x="1361" y="479"/>
                    </a:lnTo>
                    <a:close/>
                    <a:moveTo>
                      <a:pt x="1239" y="51"/>
                    </a:moveTo>
                    <a:lnTo>
                      <a:pt x="1239" y="51"/>
                    </a:lnTo>
                    <a:lnTo>
                      <a:pt x="1265" y="52"/>
                    </a:lnTo>
                    <a:lnTo>
                      <a:pt x="1292" y="54"/>
                    </a:lnTo>
                    <a:lnTo>
                      <a:pt x="1319" y="58"/>
                    </a:lnTo>
                    <a:lnTo>
                      <a:pt x="1343" y="63"/>
                    </a:lnTo>
                    <a:lnTo>
                      <a:pt x="1368" y="70"/>
                    </a:lnTo>
                    <a:lnTo>
                      <a:pt x="1391" y="77"/>
                    </a:lnTo>
                    <a:lnTo>
                      <a:pt x="1415" y="85"/>
                    </a:lnTo>
                    <a:lnTo>
                      <a:pt x="1436" y="95"/>
                    </a:lnTo>
                    <a:lnTo>
                      <a:pt x="1458" y="105"/>
                    </a:lnTo>
                    <a:lnTo>
                      <a:pt x="1478" y="118"/>
                    </a:lnTo>
                    <a:lnTo>
                      <a:pt x="1499" y="131"/>
                    </a:lnTo>
                    <a:lnTo>
                      <a:pt x="1517" y="145"/>
                    </a:lnTo>
                    <a:lnTo>
                      <a:pt x="1536" y="161"/>
                    </a:lnTo>
                    <a:lnTo>
                      <a:pt x="1553" y="178"/>
                    </a:lnTo>
                    <a:lnTo>
                      <a:pt x="1571" y="197"/>
                    </a:lnTo>
                    <a:lnTo>
                      <a:pt x="1586" y="215"/>
                    </a:lnTo>
                    <a:lnTo>
                      <a:pt x="1586" y="215"/>
                    </a:lnTo>
                    <a:lnTo>
                      <a:pt x="1592" y="224"/>
                    </a:lnTo>
                    <a:lnTo>
                      <a:pt x="1596" y="233"/>
                    </a:lnTo>
                    <a:lnTo>
                      <a:pt x="1600" y="246"/>
                    </a:lnTo>
                    <a:lnTo>
                      <a:pt x="1603" y="259"/>
                    </a:lnTo>
                    <a:lnTo>
                      <a:pt x="1607" y="273"/>
                    </a:lnTo>
                    <a:lnTo>
                      <a:pt x="1608" y="289"/>
                    </a:lnTo>
                    <a:lnTo>
                      <a:pt x="1609" y="306"/>
                    </a:lnTo>
                    <a:lnTo>
                      <a:pt x="1609" y="325"/>
                    </a:lnTo>
                    <a:lnTo>
                      <a:pt x="1609" y="345"/>
                    </a:lnTo>
                    <a:lnTo>
                      <a:pt x="1607" y="365"/>
                    </a:lnTo>
                    <a:lnTo>
                      <a:pt x="1604" y="387"/>
                    </a:lnTo>
                    <a:lnTo>
                      <a:pt x="1601" y="411"/>
                    </a:lnTo>
                    <a:lnTo>
                      <a:pt x="1597" y="434"/>
                    </a:lnTo>
                    <a:lnTo>
                      <a:pt x="1593" y="459"/>
                    </a:lnTo>
                    <a:lnTo>
                      <a:pt x="1582" y="511"/>
                    </a:lnTo>
                    <a:lnTo>
                      <a:pt x="1567" y="565"/>
                    </a:lnTo>
                    <a:lnTo>
                      <a:pt x="1549" y="622"/>
                    </a:lnTo>
                    <a:lnTo>
                      <a:pt x="1529" y="681"/>
                    </a:lnTo>
                    <a:lnTo>
                      <a:pt x="1516" y="710"/>
                    </a:lnTo>
                    <a:lnTo>
                      <a:pt x="1504" y="741"/>
                    </a:lnTo>
                    <a:lnTo>
                      <a:pt x="1491" y="771"/>
                    </a:lnTo>
                    <a:lnTo>
                      <a:pt x="1477" y="802"/>
                    </a:lnTo>
                    <a:lnTo>
                      <a:pt x="1462" y="832"/>
                    </a:lnTo>
                    <a:lnTo>
                      <a:pt x="1447" y="863"/>
                    </a:lnTo>
                    <a:lnTo>
                      <a:pt x="1430" y="894"/>
                    </a:lnTo>
                    <a:lnTo>
                      <a:pt x="1414" y="923"/>
                    </a:lnTo>
                    <a:lnTo>
                      <a:pt x="1395" y="954"/>
                    </a:lnTo>
                    <a:lnTo>
                      <a:pt x="1377" y="984"/>
                    </a:lnTo>
                    <a:lnTo>
                      <a:pt x="1377" y="984"/>
                    </a:lnTo>
                    <a:lnTo>
                      <a:pt x="1371" y="977"/>
                    </a:lnTo>
                    <a:lnTo>
                      <a:pt x="1371" y="977"/>
                    </a:lnTo>
                    <a:lnTo>
                      <a:pt x="1369" y="973"/>
                    </a:lnTo>
                    <a:lnTo>
                      <a:pt x="1369" y="973"/>
                    </a:lnTo>
                    <a:lnTo>
                      <a:pt x="1378" y="957"/>
                    </a:lnTo>
                    <a:lnTo>
                      <a:pt x="1385" y="941"/>
                    </a:lnTo>
                    <a:lnTo>
                      <a:pt x="1391" y="924"/>
                    </a:lnTo>
                    <a:lnTo>
                      <a:pt x="1398" y="908"/>
                    </a:lnTo>
                    <a:lnTo>
                      <a:pt x="1402" y="893"/>
                    </a:lnTo>
                    <a:lnTo>
                      <a:pt x="1405" y="876"/>
                    </a:lnTo>
                    <a:lnTo>
                      <a:pt x="1407" y="861"/>
                    </a:lnTo>
                    <a:lnTo>
                      <a:pt x="1408" y="846"/>
                    </a:lnTo>
                    <a:lnTo>
                      <a:pt x="1409" y="829"/>
                    </a:lnTo>
                    <a:lnTo>
                      <a:pt x="1409" y="814"/>
                    </a:lnTo>
                    <a:lnTo>
                      <a:pt x="1408" y="784"/>
                    </a:lnTo>
                    <a:lnTo>
                      <a:pt x="1405" y="754"/>
                    </a:lnTo>
                    <a:lnTo>
                      <a:pt x="1402" y="726"/>
                    </a:lnTo>
                    <a:lnTo>
                      <a:pt x="1402" y="726"/>
                    </a:lnTo>
                    <a:lnTo>
                      <a:pt x="1396" y="680"/>
                    </a:lnTo>
                    <a:lnTo>
                      <a:pt x="1395" y="658"/>
                    </a:lnTo>
                    <a:lnTo>
                      <a:pt x="1395" y="638"/>
                    </a:lnTo>
                    <a:lnTo>
                      <a:pt x="1395" y="638"/>
                    </a:lnTo>
                    <a:lnTo>
                      <a:pt x="1396" y="616"/>
                    </a:lnTo>
                    <a:lnTo>
                      <a:pt x="1399" y="596"/>
                    </a:lnTo>
                    <a:lnTo>
                      <a:pt x="1404" y="559"/>
                    </a:lnTo>
                    <a:lnTo>
                      <a:pt x="1404" y="559"/>
                    </a:lnTo>
                    <a:lnTo>
                      <a:pt x="1407" y="536"/>
                    </a:lnTo>
                    <a:lnTo>
                      <a:pt x="1410" y="513"/>
                    </a:lnTo>
                    <a:lnTo>
                      <a:pt x="1412" y="488"/>
                    </a:lnTo>
                    <a:lnTo>
                      <a:pt x="1412" y="462"/>
                    </a:lnTo>
                    <a:lnTo>
                      <a:pt x="1412" y="462"/>
                    </a:lnTo>
                    <a:lnTo>
                      <a:pt x="1413" y="456"/>
                    </a:lnTo>
                    <a:lnTo>
                      <a:pt x="1413" y="448"/>
                    </a:lnTo>
                    <a:lnTo>
                      <a:pt x="1413" y="448"/>
                    </a:lnTo>
                    <a:lnTo>
                      <a:pt x="1410" y="432"/>
                    </a:lnTo>
                    <a:lnTo>
                      <a:pt x="1403" y="409"/>
                    </a:lnTo>
                    <a:lnTo>
                      <a:pt x="1393" y="384"/>
                    </a:lnTo>
                    <a:lnTo>
                      <a:pt x="1379" y="353"/>
                    </a:lnTo>
                    <a:lnTo>
                      <a:pt x="1363" y="320"/>
                    </a:lnTo>
                    <a:lnTo>
                      <a:pt x="1352" y="303"/>
                    </a:lnTo>
                    <a:lnTo>
                      <a:pt x="1341" y="286"/>
                    </a:lnTo>
                    <a:lnTo>
                      <a:pt x="1329" y="267"/>
                    </a:lnTo>
                    <a:lnTo>
                      <a:pt x="1317" y="250"/>
                    </a:lnTo>
                    <a:lnTo>
                      <a:pt x="1302" y="231"/>
                    </a:lnTo>
                    <a:lnTo>
                      <a:pt x="1288" y="214"/>
                    </a:lnTo>
                    <a:lnTo>
                      <a:pt x="1288" y="214"/>
                    </a:lnTo>
                    <a:lnTo>
                      <a:pt x="1270" y="195"/>
                    </a:lnTo>
                    <a:lnTo>
                      <a:pt x="1251" y="174"/>
                    </a:lnTo>
                    <a:lnTo>
                      <a:pt x="1229" y="155"/>
                    </a:lnTo>
                    <a:lnTo>
                      <a:pt x="1205" y="135"/>
                    </a:lnTo>
                    <a:lnTo>
                      <a:pt x="1179" y="116"/>
                    </a:lnTo>
                    <a:lnTo>
                      <a:pt x="1152" y="97"/>
                    </a:lnTo>
                    <a:lnTo>
                      <a:pt x="1122" y="81"/>
                    </a:lnTo>
                    <a:lnTo>
                      <a:pt x="1107" y="73"/>
                    </a:lnTo>
                    <a:lnTo>
                      <a:pt x="1090" y="64"/>
                    </a:lnTo>
                    <a:lnTo>
                      <a:pt x="1090" y="64"/>
                    </a:lnTo>
                    <a:lnTo>
                      <a:pt x="1121" y="59"/>
                    </a:lnTo>
                    <a:lnTo>
                      <a:pt x="1157" y="54"/>
                    </a:lnTo>
                    <a:lnTo>
                      <a:pt x="1176" y="53"/>
                    </a:lnTo>
                    <a:lnTo>
                      <a:pt x="1196" y="51"/>
                    </a:lnTo>
                    <a:lnTo>
                      <a:pt x="1217" y="51"/>
                    </a:lnTo>
                    <a:lnTo>
                      <a:pt x="1239" y="51"/>
                    </a:lnTo>
                    <a:lnTo>
                      <a:pt x="1239" y="51"/>
                    </a:lnTo>
                    <a:close/>
                    <a:moveTo>
                      <a:pt x="411" y="1166"/>
                    </a:moveTo>
                    <a:lnTo>
                      <a:pt x="411" y="1166"/>
                    </a:lnTo>
                    <a:lnTo>
                      <a:pt x="404" y="1175"/>
                    </a:lnTo>
                    <a:lnTo>
                      <a:pt x="397" y="1182"/>
                    </a:lnTo>
                    <a:lnTo>
                      <a:pt x="389" y="1189"/>
                    </a:lnTo>
                    <a:lnTo>
                      <a:pt x="383" y="1194"/>
                    </a:lnTo>
                    <a:lnTo>
                      <a:pt x="376" y="1197"/>
                    </a:lnTo>
                    <a:lnTo>
                      <a:pt x="371" y="1200"/>
                    </a:lnTo>
                    <a:lnTo>
                      <a:pt x="360" y="1204"/>
                    </a:lnTo>
                    <a:lnTo>
                      <a:pt x="350" y="1206"/>
                    </a:lnTo>
                    <a:lnTo>
                      <a:pt x="343" y="1205"/>
                    </a:lnTo>
                    <a:lnTo>
                      <a:pt x="337" y="1204"/>
                    </a:lnTo>
                    <a:lnTo>
                      <a:pt x="333" y="1203"/>
                    </a:lnTo>
                    <a:lnTo>
                      <a:pt x="333" y="1203"/>
                    </a:lnTo>
                    <a:lnTo>
                      <a:pt x="321" y="1198"/>
                    </a:lnTo>
                    <a:lnTo>
                      <a:pt x="309" y="1191"/>
                    </a:lnTo>
                    <a:lnTo>
                      <a:pt x="297" y="1180"/>
                    </a:lnTo>
                    <a:lnTo>
                      <a:pt x="286" y="1168"/>
                    </a:lnTo>
                    <a:lnTo>
                      <a:pt x="274" y="1154"/>
                    </a:lnTo>
                    <a:lnTo>
                      <a:pt x="261" y="1136"/>
                    </a:lnTo>
                    <a:lnTo>
                      <a:pt x="249" y="1117"/>
                    </a:lnTo>
                    <a:lnTo>
                      <a:pt x="237" y="1096"/>
                    </a:lnTo>
                    <a:lnTo>
                      <a:pt x="224" y="1073"/>
                    </a:lnTo>
                    <a:lnTo>
                      <a:pt x="212" y="1047"/>
                    </a:lnTo>
                    <a:lnTo>
                      <a:pt x="200" y="1020"/>
                    </a:lnTo>
                    <a:lnTo>
                      <a:pt x="187" y="990"/>
                    </a:lnTo>
                    <a:lnTo>
                      <a:pt x="175" y="958"/>
                    </a:lnTo>
                    <a:lnTo>
                      <a:pt x="164" y="924"/>
                    </a:lnTo>
                    <a:lnTo>
                      <a:pt x="152" y="890"/>
                    </a:lnTo>
                    <a:lnTo>
                      <a:pt x="140" y="853"/>
                    </a:lnTo>
                    <a:lnTo>
                      <a:pt x="140" y="853"/>
                    </a:lnTo>
                    <a:lnTo>
                      <a:pt x="121" y="786"/>
                    </a:lnTo>
                    <a:lnTo>
                      <a:pt x="103" y="723"/>
                    </a:lnTo>
                    <a:lnTo>
                      <a:pt x="89" y="661"/>
                    </a:lnTo>
                    <a:lnTo>
                      <a:pt x="77" y="604"/>
                    </a:lnTo>
                    <a:lnTo>
                      <a:pt x="68" y="554"/>
                    </a:lnTo>
                    <a:lnTo>
                      <a:pt x="59" y="510"/>
                    </a:lnTo>
                    <a:lnTo>
                      <a:pt x="54" y="475"/>
                    </a:lnTo>
                    <a:lnTo>
                      <a:pt x="52" y="451"/>
                    </a:lnTo>
                    <a:lnTo>
                      <a:pt x="52" y="451"/>
                    </a:lnTo>
                    <a:lnTo>
                      <a:pt x="51" y="423"/>
                    </a:lnTo>
                    <a:lnTo>
                      <a:pt x="51" y="395"/>
                    </a:lnTo>
                    <a:lnTo>
                      <a:pt x="53" y="369"/>
                    </a:lnTo>
                    <a:lnTo>
                      <a:pt x="55" y="343"/>
                    </a:lnTo>
                    <a:lnTo>
                      <a:pt x="58" y="318"/>
                    </a:lnTo>
                    <a:lnTo>
                      <a:pt x="62" y="296"/>
                    </a:lnTo>
                    <a:lnTo>
                      <a:pt x="69" y="273"/>
                    </a:lnTo>
                    <a:lnTo>
                      <a:pt x="75" y="253"/>
                    </a:lnTo>
                    <a:lnTo>
                      <a:pt x="83" y="232"/>
                    </a:lnTo>
                    <a:lnTo>
                      <a:pt x="91" y="214"/>
                    </a:lnTo>
                    <a:lnTo>
                      <a:pt x="101" y="197"/>
                    </a:lnTo>
                    <a:lnTo>
                      <a:pt x="112" y="180"/>
                    </a:lnTo>
                    <a:lnTo>
                      <a:pt x="124" y="166"/>
                    </a:lnTo>
                    <a:lnTo>
                      <a:pt x="136" y="152"/>
                    </a:lnTo>
                    <a:lnTo>
                      <a:pt x="151" y="139"/>
                    </a:lnTo>
                    <a:lnTo>
                      <a:pt x="165" y="127"/>
                    </a:lnTo>
                    <a:lnTo>
                      <a:pt x="165" y="127"/>
                    </a:lnTo>
                    <a:lnTo>
                      <a:pt x="178" y="119"/>
                    </a:lnTo>
                    <a:lnTo>
                      <a:pt x="192" y="112"/>
                    </a:lnTo>
                    <a:lnTo>
                      <a:pt x="205" y="104"/>
                    </a:lnTo>
                    <a:lnTo>
                      <a:pt x="219" y="98"/>
                    </a:lnTo>
                    <a:lnTo>
                      <a:pt x="234" y="93"/>
                    </a:lnTo>
                    <a:lnTo>
                      <a:pt x="249" y="88"/>
                    </a:lnTo>
                    <a:lnTo>
                      <a:pt x="263" y="85"/>
                    </a:lnTo>
                    <a:lnTo>
                      <a:pt x="279" y="82"/>
                    </a:lnTo>
                    <a:lnTo>
                      <a:pt x="294" y="79"/>
                    </a:lnTo>
                    <a:lnTo>
                      <a:pt x="310" y="77"/>
                    </a:lnTo>
                    <a:lnTo>
                      <a:pt x="341" y="75"/>
                    </a:lnTo>
                    <a:lnTo>
                      <a:pt x="373" y="75"/>
                    </a:lnTo>
                    <a:lnTo>
                      <a:pt x="405" y="76"/>
                    </a:lnTo>
                    <a:lnTo>
                      <a:pt x="435" y="79"/>
                    </a:lnTo>
                    <a:lnTo>
                      <a:pt x="465" y="83"/>
                    </a:lnTo>
                    <a:lnTo>
                      <a:pt x="495" y="88"/>
                    </a:lnTo>
                    <a:lnTo>
                      <a:pt x="522" y="94"/>
                    </a:lnTo>
                    <a:lnTo>
                      <a:pt x="547" y="100"/>
                    </a:lnTo>
                    <a:lnTo>
                      <a:pt x="571" y="106"/>
                    </a:lnTo>
                    <a:lnTo>
                      <a:pt x="610" y="118"/>
                    </a:lnTo>
                    <a:lnTo>
                      <a:pt x="610" y="118"/>
                    </a:lnTo>
                    <a:lnTo>
                      <a:pt x="606" y="122"/>
                    </a:lnTo>
                    <a:lnTo>
                      <a:pt x="606" y="122"/>
                    </a:lnTo>
                    <a:lnTo>
                      <a:pt x="592" y="136"/>
                    </a:lnTo>
                    <a:lnTo>
                      <a:pt x="580" y="150"/>
                    </a:lnTo>
                    <a:lnTo>
                      <a:pt x="569" y="166"/>
                    </a:lnTo>
                    <a:lnTo>
                      <a:pt x="558" y="181"/>
                    </a:lnTo>
                    <a:lnTo>
                      <a:pt x="548" y="197"/>
                    </a:lnTo>
                    <a:lnTo>
                      <a:pt x="539" y="213"/>
                    </a:lnTo>
                    <a:lnTo>
                      <a:pt x="530" y="229"/>
                    </a:lnTo>
                    <a:lnTo>
                      <a:pt x="523" y="246"/>
                    </a:lnTo>
                    <a:lnTo>
                      <a:pt x="508" y="279"/>
                    </a:lnTo>
                    <a:lnTo>
                      <a:pt x="497" y="313"/>
                    </a:lnTo>
                    <a:lnTo>
                      <a:pt x="488" y="346"/>
                    </a:lnTo>
                    <a:lnTo>
                      <a:pt x="481" y="378"/>
                    </a:lnTo>
                    <a:lnTo>
                      <a:pt x="474" y="408"/>
                    </a:lnTo>
                    <a:lnTo>
                      <a:pt x="470" y="436"/>
                    </a:lnTo>
                    <a:lnTo>
                      <a:pt x="467" y="463"/>
                    </a:lnTo>
                    <a:lnTo>
                      <a:pt x="465" y="485"/>
                    </a:lnTo>
                    <a:lnTo>
                      <a:pt x="464" y="519"/>
                    </a:lnTo>
                    <a:lnTo>
                      <a:pt x="464" y="535"/>
                    </a:lnTo>
                    <a:lnTo>
                      <a:pt x="464" y="535"/>
                    </a:lnTo>
                    <a:lnTo>
                      <a:pt x="465" y="561"/>
                    </a:lnTo>
                    <a:lnTo>
                      <a:pt x="465" y="561"/>
                    </a:lnTo>
                    <a:lnTo>
                      <a:pt x="467" y="600"/>
                    </a:lnTo>
                    <a:lnTo>
                      <a:pt x="468" y="649"/>
                    </a:lnTo>
                    <a:lnTo>
                      <a:pt x="467" y="677"/>
                    </a:lnTo>
                    <a:lnTo>
                      <a:pt x="466" y="707"/>
                    </a:lnTo>
                    <a:lnTo>
                      <a:pt x="464" y="738"/>
                    </a:lnTo>
                    <a:lnTo>
                      <a:pt x="460" y="772"/>
                    </a:lnTo>
                    <a:lnTo>
                      <a:pt x="460" y="772"/>
                    </a:lnTo>
                    <a:lnTo>
                      <a:pt x="458" y="787"/>
                    </a:lnTo>
                    <a:lnTo>
                      <a:pt x="457" y="803"/>
                    </a:lnTo>
                    <a:lnTo>
                      <a:pt x="457" y="818"/>
                    </a:lnTo>
                    <a:lnTo>
                      <a:pt x="458" y="833"/>
                    </a:lnTo>
                    <a:lnTo>
                      <a:pt x="460" y="848"/>
                    </a:lnTo>
                    <a:lnTo>
                      <a:pt x="462" y="863"/>
                    </a:lnTo>
                    <a:lnTo>
                      <a:pt x="465" y="877"/>
                    </a:lnTo>
                    <a:lnTo>
                      <a:pt x="469" y="892"/>
                    </a:lnTo>
                    <a:lnTo>
                      <a:pt x="474" y="906"/>
                    </a:lnTo>
                    <a:lnTo>
                      <a:pt x="479" y="919"/>
                    </a:lnTo>
                    <a:lnTo>
                      <a:pt x="487" y="933"/>
                    </a:lnTo>
                    <a:lnTo>
                      <a:pt x="494" y="946"/>
                    </a:lnTo>
                    <a:lnTo>
                      <a:pt x="502" y="958"/>
                    </a:lnTo>
                    <a:lnTo>
                      <a:pt x="510" y="970"/>
                    </a:lnTo>
                    <a:lnTo>
                      <a:pt x="519" y="983"/>
                    </a:lnTo>
                    <a:lnTo>
                      <a:pt x="530" y="994"/>
                    </a:lnTo>
                    <a:lnTo>
                      <a:pt x="530" y="994"/>
                    </a:lnTo>
                    <a:lnTo>
                      <a:pt x="539" y="1002"/>
                    </a:lnTo>
                    <a:lnTo>
                      <a:pt x="548" y="1011"/>
                    </a:lnTo>
                    <a:lnTo>
                      <a:pt x="548" y="1011"/>
                    </a:lnTo>
                    <a:lnTo>
                      <a:pt x="492" y="1073"/>
                    </a:lnTo>
                    <a:lnTo>
                      <a:pt x="453" y="1117"/>
                    </a:lnTo>
                    <a:lnTo>
                      <a:pt x="411" y="1166"/>
                    </a:lnTo>
                    <a:lnTo>
                      <a:pt x="411" y="1166"/>
                    </a:lnTo>
                    <a:close/>
                    <a:moveTo>
                      <a:pt x="567" y="958"/>
                    </a:moveTo>
                    <a:lnTo>
                      <a:pt x="567" y="958"/>
                    </a:lnTo>
                    <a:lnTo>
                      <a:pt x="558" y="949"/>
                    </a:lnTo>
                    <a:lnTo>
                      <a:pt x="551" y="940"/>
                    </a:lnTo>
                    <a:lnTo>
                      <a:pt x="544" y="931"/>
                    </a:lnTo>
                    <a:lnTo>
                      <a:pt x="538" y="920"/>
                    </a:lnTo>
                    <a:lnTo>
                      <a:pt x="532" y="909"/>
                    </a:lnTo>
                    <a:lnTo>
                      <a:pt x="527" y="899"/>
                    </a:lnTo>
                    <a:lnTo>
                      <a:pt x="522" y="888"/>
                    </a:lnTo>
                    <a:lnTo>
                      <a:pt x="518" y="876"/>
                    </a:lnTo>
                    <a:lnTo>
                      <a:pt x="514" y="864"/>
                    </a:lnTo>
                    <a:lnTo>
                      <a:pt x="512" y="853"/>
                    </a:lnTo>
                    <a:lnTo>
                      <a:pt x="510" y="840"/>
                    </a:lnTo>
                    <a:lnTo>
                      <a:pt x="509" y="828"/>
                    </a:lnTo>
                    <a:lnTo>
                      <a:pt x="508" y="816"/>
                    </a:lnTo>
                    <a:lnTo>
                      <a:pt x="508" y="804"/>
                    </a:lnTo>
                    <a:lnTo>
                      <a:pt x="509" y="791"/>
                    </a:lnTo>
                    <a:lnTo>
                      <a:pt x="510" y="778"/>
                    </a:lnTo>
                    <a:lnTo>
                      <a:pt x="510" y="778"/>
                    </a:lnTo>
                    <a:lnTo>
                      <a:pt x="514" y="744"/>
                    </a:lnTo>
                    <a:lnTo>
                      <a:pt x="517" y="710"/>
                    </a:lnTo>
                    <a:lnTo>
                      <a:pt x="518" y="679"/>
                    </a:lnTo>
                    <a:lnTo>
                      <a:pt x="519" y="650"/>
                    </a:lnTo>
                    <a:lnTo>
                      <a:pt x="518" y="622"/>
                    </a:lnTo>
                    <a:lnTo>
                      <a:pt x="518" y="598"/>
                    </a:lnTo>
                    <a:lnTo>
                      <a:pt x="516" y="558"/>
                    </a:lnTo>
                    <a:lnTo>
                      <a:pt x="516" y="558"/>
                    </a:lnTo>
                    <a:lnTo>
                      <a:pt x="515" y="543"/>
                    </a:lnTo>
                    <a:lnTo>
                      <a:pt x="515" y="543"/>
                    </a:lnTo>
                    <a:lnTo>
                      <a:pt x="527" y="534"/>
                    </a:lnTo>
                    <a:lnTo>
                      <a:pt x="544" y="523"/>
                    </a:lnTo>
                    <a:lnTo>
                      <a:pt x="567" y="513"/>
                    </a:lnTo>
                    <a:lnTo>
                      <a:pt x="592" y="502"/>
                    </a:lnTo>
                    <a:lnTo>
                      <a:pt x="606" y="496"/>
                    </a:lnTo>
                    <a:lnTo>
                      <a:pt x="620" y="492"/>
                    </a:lnTo>
                    <a:lnTo>
                      <a:pt x="634" y="489"/>
                    </a:lnTo>
                    <a:lnTo>
                      <a:pt x="650" y="486"/>
                    </a:lnTo>
                    <a:lnTo>
                      <a:pt x="664" y="484"/>
                    </a:lnTo>
                    <a:lnTo>
                      <a:pt x="678" y="484"/>
                    </a:lnTo>
                    <a:lnTo>
                      <a:pt x="693" y="484"/>
                    </a:lnTo>
                    <a:lnTo>
                      <a:pt x="706" y="487"/>
                    </a:lnTo>
                    <a:lnTo>
                      <a:pt x="706" y="487"/>
                    </a:lnTo>
                    <a:lnTo>
                      <a:pt x="717" y="490"/>
                    </a:lnTo>
                    <a:lnTo>
                      <a:pt x="727" y="495"/>
                    </a:lnTo>
                    <a:lnTo>
                      <a:pt x="737" y="502"/>
                    </a:lnTo>
                    <a:lnTo>
                      <a:pt x="745" y="509"/>
                    </a:lnTo>
                    <a:lnTo>
                      <a:pt x="751" y="518"/>
                    </a:lnTo>
                    <a:lnTo>
                      <a:pt x="757" y="528"/>
                    </a:lnTo>
                    <a:lnTo>
                      <a:pt x="762" y="541"/>
                    </a:lnTo>
                    <a:lnTo>
                      <a:pt x="765" y="554"/>
                    </a:lnTo>
                    <a:lnTo>
                      <a:pt x="765" y="554"/>
                    </a:lnTo>
                    <a:lnTo>
                      <a:pt x="773" y="589"/>
                    </a:lnTo>
                    <a:lnTo>
                      <a:pt x="778" y="621"/>
                    </a:lnTo>
                    <a:lnTo>
                      <a:pt x="782" y="652"/>
                    </a:lnTo>
                    <a:lnTo>
                      <a:pt x="784" y="680"/>
                    </a:lnTo>
                    <a:lnTo>
                      <a:pt x="785" y="706"/>
                    </a:lnTo>
                    <a:lnTo>
                      <a:pt x="784" y="730"/>
                    </a:lnTo>
                    <a:lnTo>
                      <a:pt x="783" y="752"/>
                    </a:lnTo>
                    <a:lnTo>
                      <a:pt x="781" y="773"/>
                    </a:lnTo>
                    <a:lnTo>
                      <a:pt x="778" y="791"/>
                    </a:lnTo>
                    <a:lnTo>
                      <a:pt x="774" y="810"/>
                    </a:lnTo>
                    <a:lnTo>
                      <a:pt x="768" y="826"/>
                    </a:lnTo>
                    <a:lnTo>
                      <a:pt x="763" y="841"/>
                    </a:lnTo>
                    <a:lnTo>
                      <a:pt x="753" y="869"/>
                    </a:lnTo>
                    <a:lnTo>
                      <a:pt x="742" y="895"/>
                    </a:lnTo>
                    <a:lnTo>
                      <a:pt x="742" y="895"/>
                    </a:lnTo>
                    <a:lnTo>
                      <a:pt x="733" y="914"/>
                    </a:lnTo>
                    <a:lnTo>
                      <a:pt x="725" y="934"/>
                    </a:lnTo>
                    <a:lnTo>
                      <a:pt x="721" y="944"/>
                    </a:lnTo>
                    <a:lnTo>
                      <a:pt x="721" y="944"/>
                    </a:lnTo>
                    <a:lnTo>
                      <a:pt x="708" y="982"/>
                    </a:lnTo>
                    <a:lnTo>
                      <a:pt x="702" y="999"/>
                    </a:lnTo>
                    <a:lnTo>
                      <a:pt x="697" y="1017"/>
                    </a:lnTo>
                    <a:lnTo>
                      <a:pt x="697" y="1017"/>
                    </a:lnTo>
                    <a:lnTo>
                      <a:pt x="679" y="1016"/>
                    </a:lnTo>
                    <a:lnTo>
                      <a:pt x="662" y="1012"/>
                    </a:lnTo>
                    <a:lnTo>
                      <a:pt x="644" y="1007"/>
                    </a:lnTo>
                    <a:lnTo>
                      <a:pt x="627" y="1001"/>
                    </a:lnTo>
                    <a:lnTo>
                      <a:pt x="611" y="993"/>
                    </a:lnTo>
                    <a:lnTo>
                      <a:pt x="595" y="983"/>
                    </a:lnTo>
                    <a:lnTo>
                      <a:pt x="581" y="971"/>
                    </a:lnTo>
                    <a:lnTo>
                      <a:pt x="567" y="958"/>
                    </a:lnTo>
                    <a:lnTo>
                      <a:pt x="567" y="958"/>
                    </a:lnTo>
                    <a:close/>
                    <a:moveTo>
                      <a:pt x="574" y="1221"/>
                    </a:moveTo>
                    <a:lnTo>
                      <a:pt x="574" y="1221"/>
                    </a:lnTo>
                    <a:lnTo>
                      <a:pt x="564" y="1218"/>
                    </a:lnTo>
                    <a:lnTo>
                      <a:pt x="554" y="1214"/>
                    </a:lnTo>
                    <a:lnTo>
                      <a:pt x="546" y="1210"/>
                    </a:lnTo>
                    <a:lnTo>
                      <a:pt x="540" y="1206"/>
                    </a:lnTo>
                    <a:lnTo>
                      <a:pt x="540" y="1206"/>
                    </a:lnTo>
                    <a:lnTo>
                      <a:pt x="553" y="1202"/>
                    </a:lnTo>
                    <a:lnTo>
                      <a:pt x="564" y="1199"/>
                    </a:lnTo>
                    <a:lnTo>
                      <a:pt x="577" y="1196"/>
                    </a:lnTo>
                    <a:lnTo>
                      <a:pt x="577" y="1196"/>
                    </a:lnTo>
                    <a:lnTo>
                      <a:pt x="608" y="1189"/>
                    </a:lnTo>
                    <a:lnTo>
                      <a:pt x="632" y="1181"/>
                    </a:lnTo>
                    <a:lnTo>
                      <a:pt x="653" y="1175"/>
                    </a:lnTo>
                    <a:lnTo>
                      <a:pt x="668" y="1167"/>
                    </a:lnTo>
                    <a:lnTo>
                      <a:pt x="681" y="1159"/>
                    </a:lnTo>
                    <a:lnTo>
                      <a:pt x="693" y="1149"/>
                    </a:lnTo>
                    <a:lnTo>
                      <a:pt x="703" y="1137"/>
                    </a:lnTo>
                    <a:lnTo>
                      <a:pt x="714" y="1124"/>
                    </a:lnTo>
                    <a:lnTo>
                      <a:pt x="714" y="1124"/>
                    </a:lnTo>
                    <a:lnTo>
                      <a:pt x="726" y="1109"/>
                    </a:lnTo>
                    <a:lnTo>
                      <a:pt x="741" y="1091"/>
                    </a:lnTo>
                    <a:lnTo>
                      <a:pt x="741" y="1091"/>
                    </a:lnTo>
                    <a:lnTo>
                      <a:pt x="741" y="1091"/>
                    </a:lnTo>
                    <a:lnTo>
                      <a:pt x="741" y="1091"/>
                    </a:lnTo>
                    <a:lnTo>
                      <a:pt x="747" y="1086"/>
                    </a:lnTo>
                    <a:lnTo>
                      <a:pt x="752" y="1081"/>
                    </a:lnTo>
                    <a:lnTo>
                      <a:pt x="756" y="1079"/>
                    </a:lnTo>
                    <a:lnTo>
                      <a:pt x="761" y="1078"/>
                    </a:lnTo>
                    <a:lnTo>
                      <a:pt x="765" y="1078"/>
                    </a:lnTo>
                    <a:lnTo>
                      <a:pt x="769" y="1078"/>
                    </a:lnTo>
                    <a:lnTo>
                      <a:pt x="779" y="1082"/>
                    </a:lnTo>
                    <a:lnTo>
                      <a:pt x="779" y="1082"/>
                    </a:lnTo>
                    <a:lnTo>
                      <a:pt x="783" y="1084"/>
                    </a:lnTo>
                    <a:lnTo>
                      <a:pt x="787" y="1087"/>
                    </a:lnTo>
                    <a:lnTo>
                      <a:pt x="795" y="1095"/>
                    </a:lnTo>
                    <a:lnTo>
                      <a:pt x="801" y="1105"/>
                    </a:lnTo>
                    <a:lnTo>
                      <a:pt x="805" y="1116"/>
                    </a:lnTo>
                    <a:lnTo>
                      <a:pt x="805" y="1116"/>
                    </a:lnTo>
                    <a:lnTo>
                      <a:pt x="807" y="1123"/>
                    </a:lnTo>
                    <a:lnTo>
                      <a:pt x="807" y="1131"/>
                    </a:lnTo>
                    <a:lnTo>
                      <a:pt x="806" y="1139"/>
                    </a:lnTo>
                    <a:lnTo>
                      <a:pt x="804" y="1143"/>
                    </a:lnTo>
                    <a:lnTo>
                      <a:pt x="802" y="1149"/>
                    </a:lnTo>
                    <a:lnTo>
                      <a:pt x="802" y="1149"/>
                    </a:lnTo>
                    <a:lnTo>
                      <a:pt x="790" y="1164"/>
                    </a:lnTo>
                    <a:lnTo>
                      <a:pt x="777" y="1178"/>
                    </a:lnTo>
                    <a:lnTo>
                      <a:pt x="763" y="1191"/>
                    </a:lnTo>
                    <a:lnTo>
                      <a:pt x="749" y="1201"/>
                    </a:lnTo>
                    <a:lnTo>
                      <a:pt x="735" y="1209"/>
                    </a:lnTo>
                    <a:lnTo>
                      <a:pt x="719" y="1216"/>
                    </a:lnTo>
                    <a:lnTo>
                      <a:pt x="705" y="1221"/>
                    </a:lnTo>
                    <a:lnTo>
                      <a:pt x="690" y="1225"/>
                    </a:lnTo>
                    <a:lnTo>
                      <a:pt x="674" y="1227"/>
                    </a:lnTo>
                    <a:lnTo>
                      <a:pt x="659" y="1229"/>
                    </a:lnTo>
                    <a:lnTo>
                      <a:pt x="644" y="1230"/>
                    </a:lnTo>
                    <a:lnTo>
                      <a:pt x="629" y="1229"/>
                    </a:lnTo>
                    <a:lnTo>
                      <a:pt x="615" y="1228"/>
                    </a:lnTo>
                    <a:lnTo>
                      <a:pt x="600" y="1226"/>
                    </a:lnTo>
                    <a:lnTo>
                      <a:pt x="587" y="1224"/>
                    </a:lnTo>
                    <a:lnTo>
                      <a:pt x="574" y="1221"/>
                    </a:lnTo>
                    <a:lnTo>
                      <a:pt x="574" y="1221"/>
                    </a:lnTo>
                    <a:close/>
                    <a:moveTo>
                      <a:pt x="1058" y="1671"/>
                    </a:moveTo>
                    <a:lnTo>
                      <a:pt x="1058" y="1671"/>
                    </a:lnTo>
                    <a:lnTo>
                      <a:pt x="1038" y="1675"/>
                    </a:lnTo>
                    <a:lnTo>
                      <a:pt x="1018" y="1676"/>
                    </a:lnTo>
                    <a:lnTo>
                      <a:pt x="1002" y="1677"/>
                    </a:lnTo>
                    <a:lnTo>
                      <a:pt x="986" y="1675"/>
                    </a:lnTo>
                    <a:lnTo>
                      <a:pt x="971" y="1672"/>
                    </a:lnTo>
                    <a:lnTo>
                      <a:pt x="958" y="1668"/>
                    </a:lnTo>
                    <a:lnTo>
                      <a:pt x="947" y="1661"/>
                    </a:lnTo>
                    <a:lnTo>
                      <a:pt x="935" y="1655"/>
                    </a:lnTo>
                    <a:lnTo>
                      <a:pt x="926" y="1647"/>
                    </a:lnTo>
                    <a:lnTo>
                      <a:pt x="917" y="1638"/>
                    </a:lnTo>
                    <a:lnTo>
                      <a:pt x="909" y="1629"/>
                    </a:lnTo>
                    <a:lnTo>
                      <a:pt x="902" y="1618"/>
                    </a:lnTo>
                    <a:lnTo>
                      <a:pt x="895" y="1607"/>
                    </a:lnTo>
                    <a:lnTo>
                      <a:pt x="889" y="1596"/>
                    </a:lnTo>
                    <a:lnTo>
                      <a:pt x="878" y="1571"/>
                    </a:lnTo>
                    <a:lnTo>
                      <a:pt x="878" y="1571"/>
                    </a:lnTo>
                    <a:lnTo>
                      <a:pt x="875" y="1562"/>
                    </a:lnTo>
                    <a:lnTo>
                      <a:pt x="873" y="1549"/>
                    </a:lnTo>
                    <a:lnTo>
                      <a:pt x="870" y="1532"/>
                    </a:lnTo>
                    <a:lnTo>
                      <a:pt x="868" y="1514"/>
                    </a:lnTo>
                    <a:lnTo>
                      <a:pt x="864" y="1467"/>
                    </a:lnTo>
                    <a:lnTo>
                      <a:pt x="860" y="1412"/>
                    </a:lnTo>
                    <a:lnTo>
                      <a:pt x="858" y="1348"/>
                    </a:lnTo>
                    <a:lnTo>
                      <a:pt x="858" y="1279"/>
                    </a:lnTo>
                    <a:lnTo>
                      <a:pt x="858" y="1204"/>
                    </a:lnTo>
                    <a:lnTo>
                      <a:pt x="859" y="1125"/>
                    </a:lnTo>
                    <a:lnTo>
                      <a:pt x="859" y="1125"/>
                    </a:lnTo>
                    <a:lnTo>
                      <a:pt x="859" y="1121"/>
                    </a:lnTo>
                    <a:lnTo>
                      <a:pt x="858" y="1117"/>
                    </a:lnTo>
                    <a:lnTo>
                      <a:pt x="858" y="1117"/>
                    </a:lnTo>
                    <a:lnTo>
                      <a:pt x="854" y="1103"/>
                    </a:lnTo>
                    <a:lnTo>
                      <a:pt x="854" y="1103"/>
                    </a:lnTo>
                    <a:lnTo>
                      <a:pt x="850" y="1091"/>
                    </a:lnTo>
                    <a:lnTo>
                      <a:pt x="846" y="1080"/>
                    </a:lnTo>
                    <a:lnTo>
                      <a:pt x="840" y="1070"/>
                    </a:lnTo>
                    <a:lnTo>
                      <a:pt x="833" y="1061"/>
                    </a:lnTo>
                    <a:lnTo>
                      <a:pt x="826" y="1052"/>
                    </a:lnTo>
                    <a:lnTo>
                      <a:pt x="817" y="1045"/>
                    </a:lnTo>
                    <a:lnTo>
                      <a:pt x="808" y="1039"/>
                    </a:lnTo>
                    <a:lnTo>
                      <a:pt x="798" y="1035"/>
                    </a:lnTo>
                    <a:lnTo>
                      <a:pt x="798" y="1035"/>
                    </a:lnTo>
                    <a:lnTo>
                      <a:pt x="789" y="1031"/>
                    </a:lnTo>
                    <a:lnTo>
                      <a:pt x="778" y="1028"/>
                    </a:lnTo>
                    <a:lnTo>
                      <a:pt x="770" y="1027"/>
                    </a:lnTo>
                    <a:lnTo>
                      <a:pt x="763" y="1027"/>
                    </a:lnTo>
                    <a:lnTo>
                      <a:pt x="755" y="1027"/>
                    </a:lnTo>
                    <a:lnTo>
                      <a:pt x="747" y="1029"/>
                    </a:lnTo>
                    <a:lnTo>
                      <a:pt x="747" y="1029"/>
                    </a:lnTo>
                    <a:lnTo>
                      <a:pt x="751" y="1013"/>
                    </a:lnTo>
                    <a:lnTo>
                      <a:pt x="756" y="997"/>
                    </a:lnTo>
                    <a:lnTo>
                      <a:pt x="769" y="962"/>
                    </a:lnTo>
                    <a:lnTo>
                      <a:pt x="773" y="952"/>
                    </a:lnTo>
                    <a:lnTo>
                      <a:pt x="773" y="952"/>
                    </a:lnTo>
                    <a:lnTo>
                      <a:pt x="780" y="934"/>
                    </a:lnTo>
                    <a:lnTo>
                      <a:pt x="788" y="915"/>
                    </a:lnTo>
                    <a:lnTo>
                      <a:pt x="788" y="915"/>
                    </a:lnTo>
                    <a:lnTo>
                      <a:pt x="800" y="889"/>
                    </a:lnTo>
                    <a:lnTo>
                      <a:pt x="811" y="858"/>
                    </a:lnTo>
                    <a:lnTo>
                      <a:pt x="818" y="841"/>
                    </a:lnTo>
                    <a:lnTo>
                      <a:pt x="823" y="823"/>
                    </a:lnTo>
                    <a:lnTo>
                      <a:pt x="827" y="804"/>
                    </a:lnTo>
                    <a:lnTo>
                      <a:pt x="831" y="783"/>
                    </a:lnTo>
                    <a:lnTo>
                      <a:pt x="833" y="761"/>
                    </a:lnTo>
                    <a:lnTo>
                      <a:pt x="835" y="736"/>
                    </a:lnTo>
                    <a:lnTo>
                      <a:pt x="835" y="709"/>
                    </a:lnTo>
                    <a:lnTo>
                      <a:pt x="835" y="681"/>
                    </a:lnTo>
                    <a:lnTo>
                      <a:pt x="833" y="650"/>
                    </a:lnTo>
                    <a:lnTo>
                      <a:pt x="829" y="616"/>
                    </a:lnTo>
                    <a:lnTo>
                      <a:pt x="823" y="581"/>
                    </a:lnTo>
                    <a:lnTo>
                      <a:pt x="816" y="543"/>
                    </a:lnTo>
                    <a:lnTo>
                      <a:pt x="816" y="543"/>
                    </a:lnTo>
                    <a:lnTo>
                      <a:pt x="811" y="528"/>
                    </a:lnTo>
                    <a:lnTo>
                      <a:pt x="807" y="515"/>
                    </a:lnTo>
                    <a:lnTo>
                      <a:pt x="801" y="503"/>
                    </a:lnTo>
                    <a:lnTo>
                      <a:pt x="795" y="491"/>
                    </a:lnTo>
                    <a:lnTo>
                      <a:pt x="788" y="481"/>
                    </a:lnTo>
                    <a:lnTo>
                      <a:pt x="780" y="472"/>
                    </a:lnTo>
                    <a:lnTo>
                      <a:pt x="770" y="463"/>
                    </a:lnTo>
                    <a:lnTo>
                      <a:pt x="761" y="456"/>
                    </a:lnTo>
                    <a:lnTo>
                      <a:pt x="750" y="449"/>
                    </a:lnTo>
                    <a:lnTo>
                      <a:pt x="739" y="444"/>
                    </a:lnTo>
                    <a:lnTo>
                      <a:pt x="726" y="439"/>
                    </a:lnTo>
                    <a:lnTo>
                      <a:pt x="714" y="436"/>
                    </a:lnTo>
                    <a:lnTo>
                      <a:pt x="700" y="434"/>
                    </a:lnTo>
                    <a:lnTo>
                      <a:pt x="685" y="433"/>
                    </a:lnTo>
                    <a:lnTo>
                      <a:pt x="670" y="433"/>
                    </a:lnTo>
                    <a:lnTo>
                      <a:pt x="655" y="434"/>
                    </a:lnTo>
                    <a:lnTo>
                      <a:pt x="655" y="434"/>
                    </a:lnTo>
                    <a:lnTo>
                      <a:pt x="635" y="437"/>
                    </a:lnTo>
                    <a:lnTo>
                      <a:pt x="617" y="441"/>
                    </a:lnTo>
                    <a:lnTo>
                      <a:pt x="599" y="445"/>
                    </a:lnTo>
                    <a:lnTo>
                      <a:pt x="582" y="450"/>
                    </a:lnTo>
                    <a:lnTo>
                      <a:pt x="568" y="457"/>
                    </a:lnTo>
                    <a:lnTo>
                      <a:pt x="553" y="463"/>
                    </a:lnTo>
                    <a:lnTo>
                      <a:pt x="532" y="473"/>
                    </a:lnTo>
                    <a:lnTo>
                      <a:pt x="532" y="473"/>
                    </a:lnTo>
                    <a:lnTo>
                      <a:pt x="517" y="480"/>
                    </a:lnTo>
                    <a:lnTo>
                      <a:pt x="517" y="480"/>
                    </a:lnTo>
                    <a:lnTo>
                      <a:pt x="520" y="447"/>
                    </a:lnTo>
                    <a:lnTo>
                      <a:pt x="527" y="409"/>
                    </a:lnTo>
                    <a:lnTo>
                      <a:pt x="531" y="389"/>
                    </a:lnTo>
                    <a:lnTo>
                      <a:pt x="535" y="368"/>
                    </a:lnTo>
                    <a:lnTo>
                      <a:pt x="541" y="346"/>
                    </a:lnTo>
                    <a:lnTo>
                      <a:pt x="547" y="325"/>
                    </a:lnTo>
                    <a:lnTo>
                      <a:pt x="555" y="302"/>
                    </a:lnTo>
                    <a:lnTo>
                      <a:pt x="564" y="279"/>
                    </a:lnTo>
                    <a:lnTo>
                      <a:pt x="574" y="258"/>
                    </a:lnTo>
                    <a:lnTo>
                      <a:pt x="584" y="236"/>
                    </a:lnTo>
                    <a:lnTo>
                      <a:pt x="596" y="215"/>
                    </a:lnTo>
                    <a:lnTo>
                      <a:pt x="611" y="195"/>
                    </a:lnTo>
                    <a:lnTo>
                      <a:pt x="626" y="176"/>
                    </a:lnTo>
                    <a:lnTo>
                      <a:pt x="642" y="158"/>
                    </a:lnTo>
                    <a:lnTo>
                      <a:pt x="642" y="158"/>
                    </a:lnTo>
                    <a:lnTo>
                      <a:pt x="654" y="146"/>
                    </a:lnTo>
                    <a:lnTo>
                      <a:pt x="665" y="136"/>
                    </a:lnTo>
                    <a:lnTo>
                      <a:pt x="677" y="127"/>
                    </a:lnTo>
                    <a:lnTo>
                      <a:pt x="691" y="119"/>
                    </a:lnTo>
                    <a:lnTo>
                      <a:pt x="703" y="111"/>
                    </a:lnTo>
                    <a:lnTo>
                      <a:pt x="716" y="103"/>
                    </a:lnTo>
                    <a:lnTo>
                      <a:pt x="731" y="97"/>
                    </a:lnTo>
                    <a:lnTo>
                      <a:pt x="745" y="91"/>
                    </a:lnTo>
                    <a:lnTo>
                      <a:pt x="760" y="86"/>
                    </a:lnTo>
                    <a:lnTo>
                      <a:pt x="775" y="82"/>
                    </a:lnTo>
                    <a:lnTo>
                      <a:pt x="791" y="78"/>
                    </a:lnTo>
                    <a:lnTo>
                      <a:pt x="806" y="75"/>
                    </a:lnTo>
                    <a:lnTo>
                      <a:pt x="823" y="73"/>
                    </a:lnTo>
                    <a:lnTo>
                      <a:pt x="840" y="72"/>
                    </a:lnTo>
                    <a:lnTo>
                      <a:pt x="858" y="71"/>
                    </a:lnTo>
                    <a:lnTo>
                      <a:pt x="875" y="71"/>
                    </a:lnTo>
                    <a:lnTo>
                      <a:pt x="875" y="71"/>
                    </a:lnTo>
                    <a:lnTo>
                      <a:pt x="910" y="72"/>
                    </a:lnTo>
                    <a:lnTo>
                      <a:pt x="943" y="76"/>
                    </a:lnTo>
                    <a:lnTo>
                      <a:pt x="974" y="81"/>
                    </a:lnTo>
                    <a:lnTo>
                      <a:pt x="1004" y="88"/>
                    </a:lnTo>
                    <a:lnTo>
                      <a:pt x="1032" y="97"/>
                    </a:lnTo>
                    <a:lnTo>
                      <a:pt x="1059" y="107"/>
                    </a:lnTo>
                    <a:lnTo>
                      <a:pt x="1084" y="119"/>
                    </a:lnTo>
                    <a:lnTo>
                      <a:pt x="1109" y="131"/>
                    </a:lnTo>
                    <a:lnTo>
                      <a:pt x="1131" y="144"/>
                    </a:lnTo>
                    <a:lnTo>
                      <a:pt x="1153" y="159"/>
                    </a:lnTo>
                    <a:lnTo>
                      <a:pt x="1172" y="174"/>
                    </a:lnTo>
                    <a:lnTo>
                      <a:pt x="1191" y="188"/>
                    </a:lnTo>
                    <a:lnTo>
                      <a:pt x="1208" y="204"/>
                    </a:lnTo>
                    <a:lnTo>
                      <a:pt x="1224" y="220"/>
                    </a:lnTo>
                    <a:lnTo>
                      <a:pt x="1239" y="235"/>
                    </a:lnTo>
                    <a:lnTo>
                      <a:pt x="1252" y="250"/>
                    </a:lnTo>
                    <a:lnTo>
                      <a:pt x="1252" y="250"/>
                    </a:lnTo>
                    <a:lnTo>
                      <a:pt x="1273" y="276"/>
                    </a:lnTo>
                    <a:lnTo>
                      <a:pt x="1291" y="302"/>
                    </a:lnTo>
                    <a:lnTo>
                      <a:pt x="1307" y="327"/>
                    </a:lnTo>
                    <a:lnTo>
                      <a:pt x="1321" y="350"/>
                    </a:lnTo>
                    <a:lnTo>
                      <a:pt x="1332" y="373"/>
                    </a:lnTo>
                    <a:lnTo>
                      <a:pt x="1342" y="393"/>
                    </a:lnTo>
                    <a:lnTo>
                      <a:pt x="1349" y="412"/>
                    </a:lnTo>
                    <a:lnTo>
                      <a:pt x="1356" y="427"/>
                    </a:lnTo>
                    <a:lnTo>
                      <a:pt x="1356" y="427"/>
                    </a:lnTo>
                    <a:lnTo>
                      <a:pt x="1337" y="426"/>
                    </a:lnTo>
                    <a:lnTo>
                      <a:pt x="1321" y="425"/>
                    </a:lnTo>
                    <a:lnTo>
                      <a:pt x="1304" y="425"/>
                    </a:lnTo>
                    <a:lnTo>
                      <a:pt x="1289" y="425"/>
                    </a:lnTo>
                    <a:lnTo>
                      <a:pt x="1275" y="426"/>
                    </a:lnTo>
                    <a:lnTo>
                      <a:pt x="1260" y="428"/>
                    </a:lnTo>
                    <a:lnTo>
                      <a:pt x="1248" y="431"/>
                    </a:lnTo>
                    <a:lnTo>
                      <a:pt x="1235" y="434"/>
                    </a:lnTo>
                    <a:lnTo>
                      <a:pt x="1223" y="437"/>
                    </a:lnTo>
                    <a:lnTo>
                      <a:pt x="1212" y="442"/>
                    </a:lnTo>
                    <a:lnTo>
                      <a:pt x="1202" y="447"/>
                    </a:lnTo>
                    <a:lnTo>
                      <a:pt x="1193" y="453"/>
                    </a:lnTo>
                    <a:lnTo>
                      <a:pt x="1183" y="460"/>
                    </a:lnTo>
                    <a:lnTo>
                      <a:pt x="1176" y="467"/>
                    </a:lnTo>
                    <a:lnTo>
                      <a:pt x="1168" y="475"/>
                    </a:lnTo>
                    <a:lnTo>
                      <a:pt x="1162" y="483"/>
                    </a:lnTo>
                    <a:lnTo>
                      <a:pt x="1162" y="483"/>
                    </a:lnTo>
                    <a:lnTo>
                      <a:pt x="1156" y="492"/>
                    </a:lnTo>
                    <a:lnTo>
                      <a:pt x="1151" y="504"/>
                    </a:lnTo>
                    <a:lnTo>
                      <a:pt x="1146" y="514"/>
                    </a:lnTo>
                    <a:lnTo>
                      <a:pt x="1143" y="525"/>
                    </a:lnTo>
                    <a:lnTo>
                      <a:pt x="1141" y="537"/>
                    </a:lnTo>
                    <a:lnTo>
                      <a:pt x="1139" y="550"/>
                    </a:lnTo>
                    <a:lnTo>
                      <a:pt x="1138" y="562"/>
                    </a:lnTo>
                    <a:lnTo>
                      <a:pt x="1138" y="574"/>
                    </a:lnTo>
                    <a:lnTo>
                      <a:pt x="1139" y="588"/>
                    </a:lnTo>
                    <a:lnTo>
                      <a:pt x="1141" y="601"/>
                    </a:lnTo>
                    <a:lnTo>
                      <a:pt x="1145" y="628"/>
                    </a:lnTo>
                    <a:lnTo>
                      <a:pt x="1153" y="655"/>
                    </a:lnTo>
                    <a:lnTo>
                      <a:pt x="1162" y="684"/>
                    </a:lnTo>
                    <a:lnTo>
                      <a:pt x="1171" y="711"/>
                    </a:lnTo>
                    <a:lnTo>
                      <a:pt x="1182" y="738"/>
                    </a:lnTo>
                    <a:lnTo>
                      <a:pt x="1195" y="766"/>
                    </a:lnTo>
                    <a:lnTo>
                      <a:pt x="1207" y="791"/>
                    </a:lnTo>
                    <a:lnTo>
                      <a:pt x="1233" y="838"/>
                    </a:lnTo>
                    <a:lnTo>
                      <a:pt x="1254" y="878"/>
                    </a:lnTo>
                    <a:lnTo>
                      <a:pt x="1254" y="878"/>
                    </a:lnTo>
                    <a:lnTo>
                      <a:pt x="1267" y="902"/>
                    </a:lnTo>
                    <a:lnTo>
                      <a:pt x="1276" y="917"/>
                    </a:lnTo>
                    <a:lnTo>
                      <a:pt x="1276" y="917"/>
                    </a:lnTo>
                    <a:lnTo>
                      <a:pt x="1282" y="933"/>
                    </a:lnTo>
                    <a:lnTo>
                      <a:pt x="1289" y="947"/>
                    </a:lnTo>
                    <a:lnTo>
                      <a:pt x="1296" y="959"/>
                    </a:lnTo>
                    <a:lnTo>
                      <a:pt x="1303" y="970"/>
                    </a:lnTo>
                    <a:lnTo>
                      <a:pt x="1318" y="991"/>
                    </a:lnTo>
                    <a:lnTo>
                      <a:pt x="1331" y="1008"/>
                    </a:lnTo>
                    <a:lnTo>
                      <a:pt x="1331" y="1008"/>
                    </a:lnTo>
                    <a:lnTo>
                      <a:pt x="1345" y="1026"/>
                    </a:lnTo>
                    <a:lnTo>
                      <a:pt x="1345" y="1026"/>
                    </a:lnTo>
                    <a:lnTo>
                      <a:pt x="1333" y="1030"/>
                    </a:lnTo>
                    <a:lnTo>
                      <a:pt x="1320" y="1035"/>
                    </a:lnTo>
                    <a:lnTo>
                      <a:pt x="1313" y="1039"/>
                    </a:lnTo>
                    <a:lnTo>
                      <a:pt x="1306" y="1043"/>
                    </a:lnTo>
                    <a:lnTo>
                      <a:pt x="1300" y="1048"/>
                    </a:lnTo>
                    <a:lnTo>
                      <a:pt x="1294" y="1054"/>
                    </a:lnTo>
                    <a:lnTo>
                      <a:pt x="1288" y="1062"/>
                    </a:lnTo>
                    <a:lnTo>
                      <a:pt x="1283" y="1070"/>
                    </a:lnTo>
                    <a:lnTo>
                      <a:pt x="1279" y="1080"/>
                    </a:lnTo>
                    <a:lnTo>
                      <a:pt x="1275" y="1090"/>
                    </a:lnTo>
                    <a:lnTo>
                      <a:pt x="1271" y="1103"/>
                    </a:lnTo>
                    <a:lnTo>
                      <a:pt x="1269" y="1117"/>
                    </a:lnTo>
                    <a:lnTo>
                      <a:pt x="1268" y="1132"/>
                    </a:lnTo>
                    <a:lnTo>
                      <a:pt x="1268" y="1150"/>
                    </a:lnTo>
                    <a:lnTo>
                      <a:pt x="1268" y="1150"/>
                    </a:lnTo>
                    <a:lnTo>
                      <a:pt x="1262" y="1214"/>
                    </a:lnTo>
                    <a:lnTo>
                      <a:pt x="1250" y="1314"/>
                    </a:lnTo>
                    <a:lnTo>
                      <a:pt x="1237" y="1421"/>
                    </a:lnTo>
                    <a:lnTo>
                      <a:pt x="1229" y="1467"/>
                    </a:lnTo>
                    <a:lnTo>
                      <a:pt x="1224" y="1503"/>
                    </a:lnTo>
                    <a:lnTo>
                      <a:pt x="1224" y="1503"/>
                    </a:lnTo>
                    <a:lnTo>
                      <a:pt x="1220" y="1522"/>
                    </a:lnTo>
                    <a:lnTo>
                      <a:pt x="1216" y="1540"/>
                    </a:lnTo>
                    <a:lnTo>
                      <a:pt x="1211" y="1556"/>
                    </a:lnTo>
                    <a:lnTo>
                      <a:pt x="1206" y="1570"/>
                    </a:lnTo>
                    <a:lnTo>
                      <a:pt x="1200" y="1584"/>
                    </a:lnTo>
                    <a:lnTo>
                      <a:pt x="1193" y="1596"/>
                    </a:lnTo>
                    <a:lnTo>
                      <a:pt x="1184" y="1607"/>
                    </a:lnTo>
                    <a:lnTo>
                      <a:pt x="1175" y="1617"/>
                    </a:lnTo>
                    <a:lnTo>
                      <a:pt x="1165" y="1627"/>
                    </a:lnTo>
                    <a:lnTo>
                      <a:pt x="1154" y="1635"/>
                    </a:lnTo>
                    <a:lnTo>
                      <a:pt x="1141" y="1643"/>
                    </a:lnTo>
                    <a:lnTo>
                      <a:pt x="1127" y="1649"/>
                    </a:lnTo>
                    <a:lnTo>
                      <a:pt x="1113" y="1655"/>
                    </a:lnTo>
                    <a:lnTo>
                      <a:pt x="1095" y="1661"/>
                    </a:lnTo>
                    <a:lnTo>
                      <a:pt x="1078" y="1667"/>
                    </a:lnTo>
                    <a:lnTo>
                      <a:pt x="1058" y="1671"/>
                    </a:lnTo>
                    <a:lnTo>
                      <a:pt x="1058" y="1671"/>
                    </a:lnTo>
                    <a:close/>
                    <a:moveTo>
                      <a:pt x="1530" y="1131"/>
                    </a:moveTo>
                    <a:lnTo>
                      <a:pt x="1530" y="1131"/>
                    </a:lnTo>
                    <a:lnTo>
                      <a:pt x="1518" y="1136"/>
                    </a:lnTo>
                    <a:lnTo>
                      <a:pt x="1504" y="1140"/>
                    </a:lnTo>
                    <a:lnTo>
                      <a:pt x="1490" y="1144"/>
                    </a:lnTo>
                    <a:lnTo>
                      <a:pt x="1473" y="1149"/>
                    </a:lnTo>
                    <a:lnTo>
                      <a:pt x="1457" y="1152"/>
                    </a:lnTo>
                    <a:lnTo>
                      <a:pt x="1440" y="1154"/>
                    </a:lnTo>
                    <a:lnTo>
                      <a:pt x="1422" y="1156"/>
                    </a:lnTo>
                    <a:lnTo>
                      <a:pt x="1405" y="1157"/>
                    </a:lnTo>
                    <a:lnTo>
                      <a:pt x="1405" y="1157"/>
                    </a:lnTo>
                    <a:lnTo>
                      <a:pt x="1386" y="1158"/>
                    </a:lnTo>
                    <a:lnTo>
                      <a:pt x="1370" y="1158"/>
                    </a:lnTo>
                    <a:lnTo>
                      <a:pt x="1357" y="1156"/>
                    </a:lnTo>
                    <a:lnTo>
                      <a:pt x="1345" y="1155"/>
                    </a:lnTo>
                    <a:lnTo>
                      <a:pt x="1335" y="1153"/>
                    </a:lnTo>
                    <a:lnTo>
                      <a:pt x="1328" y="1151"/>
                    </a:lnTo>
                    <a:lnTo>
                      <a:pt x="1323" y="1149"/>
                    </a:lnTo>
                    <a:lnTo>
                      <a:pt x="1320" y="1147"/>
                    </a:lnTo>
                    <a:lnTo>
                      <a:pt x="1320" y="1147"/>
                    </a:lnTo>
                    <a:lnTo>
                      <a:pt x="1320" y="1126"/>
                    </a:lnTo>
                    <a:lnTo>
                      <a:pt x="1321" y="1118"/>
                    </a:lnTo>
                    <a:lnTo>
                      <a:pt x="1322" y="1111"/>
                    </a:lnTo>
                    <a:lnTo>
                      <a:pt x="1324" y="1105"/>
                    </a:lnTo>
                    <a:lnTo>
                      <a:pt x="1326" y="1098"/>
                    </a:lnTo>
                    <a:lnTo>
                      <a:pt x="1329" y="1094"/>
                    </a:lnTo>
                    <a:lnTo>
                      <a:pt x="1331" y="1090"/>
                    </a:lnTo>
                    <a:lnTo>
                      <a:pt x="1338" y="1084"/>
                    </a:lnTo>
                    <a:lnTo>
                      <a:pt x="1345" y="1079"/>
                    </a:lnTo>
                    <a:lnTo>
                      <a:pt x="1354" y="1076"/>
                    </a:lnTo>
                    <a:lnTo>
                      <a:pt x="1363" y="1074"/>
                    </a:lnTo>
                    <a:lnTo>
                      <a:pt x="1363" y="1074"/>
                    </a:lnTo>
                    <a:lnTo>
                      <a:pt x="1374" y="1071"/>
                    </a:lnTo>
                    <a:lnTo>
                      <a:pt x="1374" y="1071"/>
                    </a:lnTo>
                    <a:lnTo>
                      <a:pt x="1381" y="1076"/>
                    </a:lnTo>
                    <a:lnTo>
                      <a:pt x="1381" y="1076"/>
                    </a:lnTo>
                    <a:lnTo>
                      <a:pt x="1389" y="1080"/>
                    </a:lnTo>
                    <a:lnTo>
                      <a:pt x="1398" y="1085"/>
                    </a:lnTo>
                    <a:lnTo>
                      <a:pt x="1408" y="1088"/>
                    </a:lnTo>
                    <a:lnTo>
                      <a:pt x="1418" y="1091"/>
                    </a:lnTo>
                    <a:lnTo>
                      <a:pt x="1429" y="1094"/>
                    </a:lnTo>
                    <a:lnTo>
                      <a:pt x="1442" y="1096"/>
                    </a:lnTo>
                    <a:lnTo>
                      <a:pt x="1454" y="1097"/>
                    </a:lnTo>
                    <a:lnTo>
                      <a:pt x="1467" y="1098"/>
                    </a:lnTo>
                    <a:lnTo>
                      <a:pt x="1497" y="1098"/>
                    </a:lnTo>
                    <a:lnTo>
                      <a:pt x="1529" y="1096"/>
                    </a:lnTo>
                    <a:lnTo>
                      <a:pt x="1563" y="1091"/>
                    </a:lnTo>
                    <a:lnTo>
                      <a:pt x="1601" y="1084"/>
                    </a:lnTo>
                    <a:lnTo>
                      <a:pt x="1601" y="1084"/>
                    </a:lnTo>
                    <a:lnTo>
                      <a:pt x="1602" y="1084"/>
                    </a:lnTo>
                    <a:lnTo>
                      <a:pt x="1602" y="1084"/>
                    </a:lnTo>
                    <a:lnTo>
                      <a:pt x="1590" y="1094"/>
                    </a:lnTo>
                    <a:lnTo>
                      <a:pt x="1574" y="1107"/>
                    </a:lnTo>
                    <a:lnTo>
                      <a:pt x="1554" y="1119"/>
                    </a:lnTo>
                    <a:lnTo>
                      <a:pt x="1530" y="1131"/>
                    </a:lnTo>
                    <a:lnTo>
                      <a:pt x="1530" y="1131"/>
                    </a:lnTo>
                    <a:close/>
                  </a:path>
                </a:pathLst>
              </a:custGeom>
              <a:grpFill/>
              <a:ln w="3175">
                <a:solidFill>
                  <a:schemeClr val="tx2"/>
                </a:solidFill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597"/>
                <a:endParaRPr lang="en-US" sz="1836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36" name="Freeform 236">
                <a:extLst>
                  <a:ext uri="{FF2B5EF4-FFF2-40B4-BE49-F238E27FC236}">
                    <a16:creationId xmlns:a16="http://schemas.microsoft.com/office/drawing/2014/main" id="{EDB584ED-CA68-45E2-894A-976CCAFC6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31109" y="2571836"/>
                <a:ext cx="258762" cy="23813"/>
              </a:xfrm>
              <a:custGeom>
                <a:avLst/>
                <a:gdLst>
                  <a:gd name="connsiteX0" fmla="*/ 6960 w 258762"/>
                  <a:gd name="connsiteY0" fmla="*/ 6350 h 23813"/>
                  <a:gd name="connsiteX1" fmla="*/ 9667 w 258762"/>
                  <a:gd name="connsiteY1" fmla="*/ 6350 h 23813"/>
                  <a:gd name="connsiteX2" fmla="*/ 12761 w 258762"/>
                  <a:gd name="connsiteY2" fmla="*/ 6350 h 23813"/>
                  <a:gd name="connsiteX3" fmla="*/ 15854 w 258762"/>
                  <a:gd name="connsiteY3" fmla="*/ 6747 h 23813"/>
                  <a:gd name="connsiteX4" fmla="*/ 18948 w 258762"/>
                  <a:gd name="connsiteY4" fmla="*/ 7144 h 23813"/>
                  <a:gd name="connsiteX5" fmla="*/ 21655 w 258762"/>
                  <a:gd name="connsiteY5" fmla="*/ 7938 h 23813"/>
                  <a:gd name="connsiteX6" fmla="*/ 23975 w 258762"/>
                  <a:gd name="connsiteY6" fmla="*/ 8731 h 23813"/>
                  <a:gd name="connsiteX7" fmla="*/ 25908 w 258762"/>
                  <a:gd name="connsiteY7" fmla="*/ 9922 h 23813"/>
                  <a:gd name="connsiteX8" fmla="*/ 27842 w 258762"/>
                  <a:gd name="connsiteY8" fmla="*/ 11113 h 23813"/>
                  <a:gd name="connsiteX9" fmla="*/ 29389 w 258762"/>
                  <a:gd name="connsiteY9" fmla="*/ 12303 h 23813"/>
                  <a:gd name="connsiteX10" fmla="*/ 30162 w 258762"/>
                  <a:gd name="connsiteY10" fmla="*/ 13494 h 23813"/>
                  <a:gd name="connsiteX11" fmla="*/ 30162 w 258762"/>
                  <a:gd name="connsiteY11" fmla="*/ 15082 h 23813"/>
                  <a:gd name="connsiteX12" fmla="*/ 29775 w 258762"/>
                  <a:gd name="connsiteY12" fmla="*/ 16272 h 23813"/>
                  <a:gd name="connsiteX13" fmla="*/ 28229 w 258762"/>
                  <a:gd name="connsiteY13" fmla="*/ 17860 h 23813"/>
                  <a:gd name="connsiteX14" fmla="*/ 26682 w 258762"/>
                  <a:gd name="connsiteY14" fmla="*/ 19447 h 23813"/>
                  <a:gd name="connsiteX15" fmla="*/ 24748 w 258762"/>
                  <a:gd name="connsiteY15" fmla="*/ 21035 h 23813"/>
                  <a:gd name="connsiteX16" fmla="*/ 22815 w 258762"/>
                  <a:gd name="connsiteY16" fmla="*/ 22226 h 23813"/>
                  <a:gd name="connsiteX17" fmla="*/ 20108 w 258762"/>
                  <a:gd name="connsiteY17" fmla="*/ 23416 h 23813"/>
                  <a:gd name="connsiteX18" fmla="*/ 17401 w 258762"/>
                  <a:gd name="connsiteY18" fmla="*/ 23813 h 23813"/>
                  <a:gd name="connsiteX19" fmla="*/ 14308 w 258762"/>
                  <a:gd name="connsiteY19" fmla="*/ 23813 h 23813"/>
                  <a:gd name="connsiteX20" fmla="*/ 10827 w 258762"/>
                  <a:gd name="connsiteY20" fmla="*/ 23019 h 23813"/>
                  <a:gd name="connsiteX21" fmla="*/ 8121 w 258762"/>
                  <a:gd name="connsiteY21" fmla="*/ 21829 h 23813"/>
                  <a:gd name="connsiteX22" fmla="*/ 5800 w 258762"/>
                  <a:gd name="connsiteY22" fmla="*/ 20241 h 23813"/>
                  <a:gd name="connsiteX23" fmla="*/ 3867 w 258762"/>
                  <a:gd name="connsiteY23" fmla="*/ 18257 h 23813"/>
                  <a:gd name="connsiteX24" fmla="*/ 1933 w 258762"/>
                  <a:gd name="connsiteY24" fmla="*/ 15875 h 23813"/>
                  <a:gd name="connsiteX25" fmla="*/ 773 w 258762"/>
                  <a:gd name="connsiteY25" fmla="*/ 13494 h 23813"/>
                  <a:gd name="connsiteX26" fmla="*/ 0 w 258762"/>
                  <a:gd name="connsiteY26" fmla="*/ 11907 h 23813"/>
                  <a:gd name="connsiteX27" fmla="*/ 0 w 258762"/>
                  <a:gd name="connsiteY27" fmla="*/ 10319 h 23813"/>
                  <a:gd name="connsiteX28" fmla="*/ 387 w 258762"/>
                  <a:gd name="connsiteY28" fmla="*/ 9128 h 23813"/>
                  <a:gd name="connsiteX29" fmla="*/ 1547 w 258762"/>
                  <a:gd name="connsiteY29" fmla="*/ 8335 h 23813"/>
                  <a:gd name="connsiteX30" fmla="*/ 3094 w 258762"/>
                  <a:gd name="connsiteY30" fmla="*/ 7541 h 23813"/>
                  <a:gd name="connsiteX31" fmla="*/ 5027 w 258762"/>
                  <a:gd name="connsiteY31" fmla="*/ 6747 h 23813"/>
                  <a:gd name="connsiteX32" fmla="*/ 245835 w 258762"/>
                  <a:gd name="connsiteY32" fmla="*/ 0 h 23813"/>
                  <a:gd name="connsiteX33" fmla="*/ 248969 w 258762"/>
                  <a:gd name="connsiteY33" fmla="*/ 0 h 23813"/>
                  <a:gd name="connsiteX34" fmla="*/ 251319 w 258762"/>
                  <a:gd name="connsiteY34" fmla="*/ 388 h 23813"/>
                  <a:gd name="connsiteX35" fmla="*/ 253670 w 258762"/>
                  <a:gd name="connsiteY35" fmla="*/ 776 h 23813"/>
                  <a:gd name="connsiteX36" fmla="*/ 255628 w 258762"/>
                  <a:gd name="connsiteY36" fmla="*/ 1164 h 23813"/>
                  <a:gd name="connsiteX37" fmla="*/ 257195 w 258762"/>
                  <a:gd name="connsiteY37" fmla="*/ 1940 h 23813"/>
                  <a:gd name="connsiteX38" fmla="*/ 258370 w 258762"/>
                  <a:gd name="connsiteY38" fmla="*/ 3104 h 23813"/>
                  <a:gd name="connsiteX39" fmla="*/ 258762 w 258762"/>
                  <a:gd name="connsiteY39" fmla="*/ 4269 h 23813"/>
                  <a:gd name="connsiteX40" fmla="*/ 258370 w 258762"/>
                  <a:gd name="connsiteY40" fmla="*/ 5433 h 23813"/>
                  <a:gd name="connsiteX41" fmla="*/ 257979 w 258762"/>
                  <a:gd name="connsiteY41" fmla="*/ 7373 h 23813"/>
                  <a:gd name="connsiteX42" fmla="*/ 256412 w 258762"/>
                  <a:gd name="connsiteY42" fmla="*/ 9314 h 23813"/>
                  <a:gd name="connsiteX43" fmla="*/ 254845 w 258762"/>
                  <a:gd name="connsiteY43" fmla="*/ 11254 h 23813"/>
                  <a:gd name="connsiteX44" fmla="*/ 252886 w 258762"/>
                  <a:gd name="connsiteY44" fmla="*/ 13194 h 23813"/>
                  <a:gd name="connsiteX45" fmla="*/ 250144 w 258762"/>
                  <a:gd name="connsiteY45" fmla="*/ 15135 h 23813"/>
                  <a:gd name="connsiteX46" fmla="*/ 247402 w 258762"/>
                  <a:gd name="connsiteY46" fmla="*/ 16687 h 23813"/>
                  <a:gd name="connsiteX47" fmla="*/ 244660 w 258762"/>
                  <a:gd name="connsiteY47" fmla="*/ 17075 h 23813"/>
                  <a:gd name="connsiteX48" fmla="*/ 241135 w 258762"/>
                  <a:gd name="connsiteY48" fmla="*/ 17463 h 23813"/>
                  <a:gd name="connsiteX49" fmla="*/ 238393 w 258762"/>
                  <a:gd name="connsiteY49" fmla="*/ 16687 h 23813"/>
                  <a:gd name="connsiteX50" fmla="*/ 235651 w 258762"/>
                  <a:gd name="connsiteY50" fmla="*/ 15911 h 23813"/>
                  <a:gd name="connsiteX51" fmla="*/ 233301 w 258762"/>
                  <a:gd name="connsiteY51" fmla="*/ 14747 h 23813"/>
                  <a:gd name="connsiteX52" fmla="*/ 231342 w 258762"/>
                  <a:gd name="connsiteY52" fmla="*/ 12806 h 23813"/>
                  <a:gd name="connsiteX53" fmla="*/ 230167 w 258762"/>
                  <a:gd name="connsiteY53" fmla="*/ 11254 h 23813"/>
                  <a:gd name="connsiteX54" fmla="*/ 228992 w 258762"/>
                  <a:gd name="connsiteY54" fmla="*/ 9702 h 23813"/>
                  <a:gd name="connsiteX55" fmla="*/ 228600 w 258762"/>
                  <a:gd name="connsiteY55" fmla="*/ 8150 h 23813"/>
                  <a:gd name="connsiteX56" fmla="*/ 228600 w 258762"/>
                  <a:gd name="connsiteY56" fmla="*/ 6985 h 23813"/>
                  <a:gd name="connsiteX57" fmla="*/ 229383 w 258762"/>
                  <a:gd name="connsiteY57" fmla="*/ 5821 h 23813"/>
                  <a:gd name="connsiteX58" fmla="*/ 230559 w 258762"/>
                  <a:gd name="connsiteY58" fmla="*/ 4657 h 23813"/>
                  <a:gd name="connsiteX59" fmla="*/ 232517 w 258762"/>
                  <a:gd name="connsiteY59" fmla="*/ 3492 h 23813"/>
                  <a:gd name="connsiteX60" fmla="*/ 234476 w 258762"/>
                  <a:gd name="connsiteY60" fmla="*/ 2716 h 23813"/>
                  <a:gd name="connsiteX61" fmla="*/ 236826 w 258762"/>
                  <a:gd name="connsiteY61" fmla="*/ 1552 h 23813"/>
                  <a:gd name="connsiteX62" fmla="*/ 239568 w 258762"/>
                  <a:gd name="connsiteY62" fmla="*/ 1164 h 23813"/>
                  <a:gd name="connsiteX63" fmla="*/ 242702 w 258762"/>
                  <a:gd name="connsiteY63" fmla="*/ 388 h 23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58762" h="23813">
                    <a:moveTo>
                      <a:pt x="6960" y="6350"/>
                    </a:moveTo>
                    <a:lnTo>
                      <a:pt x="9667" y="6350"/>
                    </a:lnTo>
                    <a:lnTo>
                      <a:pt x="12761" y="6350"/>
                    </a:lnTo>
                    <a:lnTo>
                      <a:pt x="15854" y="6747"/>
                    </a:lnTo>
                    <a:lnTo>
                      <a:pt x="18948" y="7144"/>
                    </a:lnTo>
                    <a:lnTo>
                      <a:pt x="21655" y="7938"/>
                    </a:lnTo>
                    <a:lnTo>
                      <a:pt x="23975" y="8731"/>
                    </a:lnTo>
                    <a:lnTo>
                      <a:pt x="25908" y="9922"/>
                    </a:lnTo>
                    <a:lnTo>
                      <a:pt x="27842" y="11113"/>
                    </a:lnTo>
                    <a:lnTo>
                      <a:pt x="29389" y="12303"/>
                    </a:lnTo>
                    <a:lnTo>
                      <a:pt x="30162" y="13494"/>
                    </a:lnTo>
                    <a:lnTo>
                      <a:pt x="30162" y="15082"/>
                    </a:lnTo>
                    <a:lnTo>
                      <a:pt x="29775" y="16272"/>
                    </a:lnTo>
                    <a:lnTo>
                      <a:pt x="28229" y="17860"/>
                    </a:lnTo>
                    <a:lnTo>
                      <a:pt x="26682" y="19447"/>
                    </a:lnTo>
                    <a:lnTo>
                      <a:pt x="24748" y="21035"/>
                    </a:lnTo>
                    <a:lnTo>
                      <a:pt x="22815" y="22226"/>
                    </a:lnTo>
                    <a:lnTo>
                      <a:pt x="20108" y="23416"/>
                    </a:lnTo>
                    <a:lnTo>
                      <a:pt x="17401" y="23813"/>
                    </a:lnTo>
                    <a:lnTo>
                      <a:pt x="14308" y="23813"/>
                    </a:lnTo>
                    <a:lnTo>
                      <a:pt x="10827" y="23019"/>
                    </a:lnTo>
                    <a:lnTo>
                      <a:pt x="8121" y="21829"/>
                    </a:lnTo>
                    <a:lnTo>
                      <a:pt x="5800" y="20241"/>
                    </a:lnTo>
                    <a:lnTo>
                      <a:pt x="3867" y="18257"/>
                    </a:lnTo>
                    <a:lnTo>
                      <a:pt x="1933" y="15875"/>
                    </a:lnTo>
                    <a:lnTo>
                      <a:pt x="773" y="13494"/>
                    </a:lnTo>
                    <a:lnTo>
                      <a:pt x="0" y="11907"/>
                    </a:lnTo>
                    <a:lnTo>
                      <a:pt x="0" y="10319"/>
                    </a:lnTo>
                    <a:lnTo>
                      <a:pt x="387" y="9128"/>
                    </a:lnTo>
                    <a:lnTo>
                      <a:pt x="1547" y="8335"/>
                    </a:lnTo>
                    <a:lnTo>
                      <a:pt x="3094" y="7541"/>
                    </a:lnTo>
                    <a:lnTo>
                      <a:pt x="5027" y="6747"/>
                    </a:lnTo>
                    <a:close/>
                    <a:moveTo>
                      <a:pt x="245835" y="0"/>
                    </a:moveTo>
                    <a:lnTo>
                      <a:pt x="248969" y="0"/>
                    </a:lnTo>
                    <a:lnTo>
                      <a:pt x="251319" y="388"/>
                    </a:lnTo>
                    <a:lnTo>
                      <a:pt x="253670" y="776"/>
                    </a:lnTo>
                    <a:lnTo>
                      <a:pt x="255628" y="1164"/>
                    </a:lnTo>
                    <a:lnTo>
                      <a:pt x="257195" y="1940"/>
                    </a:lnTo>
                    <a:lnTo>
                      <a:pt x="258370" y="3104"/>
                    </a:lnTo>
                    <a:lnTo>
                      <a:pt x="258762" y="4269"/>
                    </a:lnTo>
                    <a:lnTo>
                      <a:pt x="258370" y="5433"/>
                    </a:lnTo>
                    <a:lnTo>
                      <a:pt x="257979" y="7373"/>
                    </a:lnTo>
                    <a:lnTo>
                      <a:pt x="256412" y="9314"/>
                    </a:lnTo>
                    <a:lnTo>
                      <a:pt x="254845" y="11254"/>
                    </a:lnTo>
                    <a:lnTo>
                      <a:pt x="252886" y="13194"/>
                    </a:lnTo>
                    <a:lnTo>
                      <a:pt x="250144" y="15135"/>
                    </a:lnTo>
                    <a:lnTo>
                      <a:pt x="247402" y="16687"/>
                    </a:lnTo>
                    <a:lnTo>
                      <a:pt x="244660" y="17075"/>
                    </a:lnTo>
                    <a:lnTo>
                      <a:pt x="241135" y="17463"/>
                    </a:lnTo>
                    <a:lnTo>
                      <a:pt x="238393" y="16687"/>
                    </a:lnTo>
                    <a:lnTo>
                      <a:pt x="235651" y="15911"/>
                    </a:lnTo>
                    <a:lnTo>
                      <a:pt x="233301" y="14747"/>
                    </a:lnTo>
                    <a:lnTo>
                      <a:pt x="231342" y="12806"/>
                    </a:lnTo>
                    <a:lnTo>
                      <a:pt x="230167" y="11254"/>
                    </a:lnTo>
                    <a:lnTo>
                      <a:pt x="228992" y="9702"/>
                    </a:lnTo>
                    <a:lnTo>
                      <a:pt x="228600" y="8150"/>
                    </a:lnTo>
                    <a:lnTo>
                      <a:pt x="228600" y="6985"/>
                    </a:lnTo>
                    <a:lnTo>
                      <a:pt x="229383" y="5821"/>
                    </a:lnTo>
                    <a:lnTo>
                      <a:pt x="230559" y="4657"/>
                    </a:lnTo>
                    <a:lnTo>
                      <a:pt x="232517" y="3492"/>
                    </a:lnTo>
                    <a:lnTo>
                      <a:pt x="234476" y="2716"/>
                    </a:lnTo>
                    <a:lnTo>
                      <a:pt x="236826" y="1552"/>
                    </a:lnTo>
                    <a:lnTo>
                      <a:pt x="239568" y="1164"/>
                    </a:lnTo>
                    <a:lnTo>
                      <a:pt x="242702" y="388"/>
                    </a:lnTo>
                    <a:close/>
                  </a:path>
                </a:pathLst>
              </a:custGeom>
              <a:grpFill/>
              <a:ln w="3175">
                <a:solidFill>
                  <a:schemeClr val="tx2"/>
                </a:solidFill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32597"/>
                <a:endParaRPr lang="en-US" sz="1836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7AE339B2-689C-42EE-95C8-AD764347BA08}"/>
              </a:ext>
            </a:extLst>
          </p:cNvPr>
          <p:cNvCxnSpPr>
            <a:cxnSpLocks/>
            <a:stCxn id="131" idx="2"/>
            <a:endCxn id="163" idx="2"/>
          </p:cNvCxnSpPr>
          <p:nvPr/>
        </p:nvCxnSpPr>
        <p:spPr>
          <a:xfrm rot="10800000" flipH="1" flipV="1">
            <a:off x="8060573" y="4353456"/>
            <a:ext cx="44648" cy="1494608"/>
          </a:xfrm>
          <a:prstGeom prst="bentConnector3">
            <a:avLst>
              <a:gd name="adj1" fmla="val -2023321"/>
            </a:avLst>
          </a:prstGeom>
          <a:ln w="127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8892373D-C9D8-4A59-88D2-5B418B467915}"/>
              </a:ext>
            </a:extLst>
          </p:cNvPr>
          <p:cNvCxnSpPr>
            <a:cxnSpLocks/>
          </p:cNvCxnSpPr>
          <p:nvPr/>
        </p:nvCxnSpPr>
        <p:spPr>
          <a:xfrm rot="5400000">
            <a:off x="6598707" y="4709329"/>
            <a:ext cx="1588126" cy="11768"/>
          </a:xfrm>
          <a:prstGeom prst="bentConnector4">
            <a:avLst>
              <a:gd name="adj1" fmla="val 90"/>
              <a:gd name="adj2" fmla="val 2042391"/>
            </a:avLst>
          </a:prstGeom>
          <a:ln w="127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89E0505-5D23-4C39-BD14-C756FF0CFEB0}"/>
              </a:ext>
            </a:extLst>
          </p:cNvPr>
          <p:cNvCxnSpPr>
            <a:cxnSpLocks/>
          </p:cNvCxnSpPr>
          <p:nvPr/>
        </p:nvCxnSpPr>
        <p:spPr>
          <a:xfrm>
            <a:off x="6399395" y="4683237"/>
            <a:ext cx="757693" cy="0"/>
          </a:xfrm>
          <a:prstGeom prst="line">
            <a:avLst/>
          </a:pr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30D012D-E0E9-4929-B6CF-183FF5AB9C0F}"/>
              </a:ext>
            </a:extLst>
          </p:cNvPr>
          <p:cNvGrpSpPr/>
          <p:nvPr/>
        </p:nvGrpSpPr>
        <p:grpSpPr>
          <a:xfrm>
            <a:off x="7359158" y="3632777"/>
            <a:ext cx="597580" cy="586849"/>
            <a:chOff x="2551267" y="502550"/>
            <a:chExt cx="2334297" cy="2292374"/>
          </a:xfrm>
          <a:noFill/>
        </p:grpSpPr>
        <p:sp>
          <p:nvSpPr>
            <p:cNvPr id="141" name="Freeform: Shape 821">
              <a:extLst>
                <a:ext uri="{FF2B5EF4-FFF2-40B4-BE49-F238E27FC236}">
                  <a16:creationId xmlns:a16="http://schemas.microsoft.com/office/drawing/2014/main" id="{5254BF2F-9A67-4909-8AFD-800843A12DE2}"/>
                </a:ext>
              </a:extLst>
            </p:cNvPr>
            <p:cNvSpPr/>
            <p:nvPr/>
          </p:nvSpPr>
          <p:spPr bwMode="auto">
            <a:xfrm>
              <a:off x="2551267" y="502550"/>
              <a:ext cx="1804122" cy="1629531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68088 w 4001268"/>
                <a:gd name="connsiteY5" fmla="*/ 2005890 h 3614059"/>
                <a:gd name="connsiteX6" fmla="*/ 3372234 w 4001268"/>
                <a:gd name="connsiteY6" fmla="*/ 1559139 h 3614059"/>
                <a:gd name="connsiteX7" fmla="*/ 629034 w 4001268"/>
                <a:gd name="connsiteY7" fmla="*/ 1559139 h 3614059"/>
                <a:gd name="connsiteX8" fmla="*/ 629034 w 4001268"/>
                <a:gd name="connsiteY8" fmla="*/ 3614059 h 3614059"/>
                <a:gd name="connsiteX9" fmla="*/ 342168 w 4001268"/>
                <a:gd name="connsiteY9" fmla="*/ 3614059 h 3614059"/>
                <a:gd name="connsiteX10" fmla="*/ 342168 w 4001268"/>
                <a:gd name="connsiteY10" fmla="*/ 1445188 h 3614059"/>
                <a:gd name="connsiteX11" fmla="*/ 0 w 4001268"/>
                <a:gd name="connsiteY11" fmla="*/ 1445188 h 3614059"/>
                <a:gd name="connsiteX12" fmla="*/ 2000634 w 4001268"/>
                <a:gd name="connsiteY12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7803 w 4001268"/>
                <a:gd name="connsiteY3" fmla="*/ 1957603 h 3614059"/>
                <a:gd name="connsiteX4" fmla="*/ 3659101 w 4001268"/>
                <a:gd name="connsiteY4" fmla="*/ 3614059 h 3614059"/>
                <a:gd name="connsiteX5" fmla="*/ 3372234 w 4001268"/>
                <a:gd name="connsiteY5" fmla="*/ 3614059 h 3614059"/>
                <a:gd name="connsiteX6" fmla="*/ 3368088 w 4001268"/>
                <a:gd name="connsiteY6" fmla="*/ 2005890 h 3614059"/>
                <a:gd name="connsiteX7" fmla="*/ 3372234 w 4001268"/>
                <a:gd name="connsiteY7" fmla="*/ 1559139 h 3614059"/>
                <a:gd name="connsiteX8" fmla="*/ 629034 w 4001268"/>
                <a:gd name="connsiteY8" fmla="*/ 1559139 h 3614059"/>
                <a:gd name="connsiteX9" fmla="*/ 629034 w 4001268"/>
                <a:gd name="connsiteY9" fmla="*/ 3614059 h 3614059"/>
                <a:gd name="connsiteX10" fmla="*/ 342168 w 4001268"/>
                <a:gd name="connsiteY10" fmla="*/ 3614059 h 3614059"/>
                <a:gd name="connsiteX11" fmla="*/ 342168 w 4001268"/>
                <a:gd name="connsiteY11" fmla="*/ 1445188 h 3614059"/>
                <a:gd name="connsiteX12" fmla="*/ 0 w 4001268"/>
                <a:gd name="connsiteY12" fmla="*/ 1445188 h 3614059"/>
                <a:gd name="connsiteX13" fmla="*/ 2000634 w 4001268"/>
                <a:gd name="connsiteY13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7803 w 4001268"/>
                <a:gd name="connsiteY3" fmla="*/ 1957603 h 3614059"/>
                <a:gd name="connsiteX4" fmla="*/ 3372234 w 4001268"/>
                <a:gd name="connsiteY4" fmla="*/ 3614059 h 3614059"/>
                <a:gd name="connsiteX5" fmla="*/ 3368088 w 4001268"/>
                <a:gd name="connsiteY5" fmla="*/ 2005890 h 3614059"/>
                <a:gd name="connsiteX6" fmla="*/ 3372234 w 4001268"/>
                <a:gd name="connsiteY6" fmla="*/ 1559139 h 3614059"/>
                <a:gd name="connsiteX7" fmla="*/ 629034 w 4001268"/>
                <a:gd name="connsiteY7" fmla="*/ 1559139 h 3614059"/>
                <a:gd name="connsiteX8" fmla="*/ 629034 w 4001268"/>
                <a:gd name="connsiteY8" fmla="*/ 3614059 h 3614059"/>
                <a:gd name="connsiteX9" fmla="*/ 342168 w 4001268"/>
                <a:gd name="connsiteY9" fmla="*/ 3614059 h 3614059"/>
                <a:gd name="connsiteX10" fmla="*/ 342168 w 4001268"/>
                <a:gd name="connsiteY10" fmla="*/ 1445188 h 3614059"/>
                <a:gd name="connsiteX11" fmla="*/ 0 w 4001268"/>
                <a:gd name="connsiteY11" fmla="*/ 1445188 h 3614059"/>
                <a:gd name="connsiteX12" fmla="*/ 2000634 w 4001268"/>
                <a:gd name="connsiteY12" fmla="*/ 0 h 3614059"/>
                <a:gd name="connsiteX0" fmla="*/ 3372234 w 4001268"/>
                <a:gd name="connsiteY0" fmla="*/ 3614059 h 3816859"/>
                <a:gd name="connsiteX1" fmla="*/ 3368088 w 4001268"/>
                <a:gd name="connsiteY1" fmla="*/ 2005890 h 3816859"/>
                <a:gd name="connsiteX2" fmla="*/ 3372234 w 4001268"/>
                <a:gd name="connsiteY2" fmla="*/ 1559139 h 3816859"/>
                <a:gd name="connsiteX3" fmla="*/ 629034 w 4001268"/>
                <a:gd name="connsiteY3" fmla="*/ 1559139 h 3816859"/>
                <a:gd name="connsiteX4" fmla="*/ 629034 w 4001268"/>
                <a:gd name="connsiteY4" fmla="*/ 3614059 h 3816859"/>
                <a:gd name="connsiteX5" fmla="*/ 342168 w 4001268"/>
                <a:gd name="connsiteY5" fmla="*/ 3614059 h 3816859"/>
                <a:gd name="connsiteX6" fmla="*/ 342168 w 4001268"/>
                <a:gd name="connsiteY6" fmla="*/ 1445188 h 3816859"/>
                <a:gd name="connsiteX7" fmla="*/ 0 w 4001268"/>
                <a:gd name="connsiteY7" fmla="*/ 1445188 h 3816859"/>
                <a:gd name="connsiteX8" fmla="*/ 2000634 w 4001268"/>
                <a:gd name="connsiteY8" fmla="*/ 0 h 3816859"/>
                <a:gd name="connsiteX9" fmla="*/ 4001268 w 4001268"/>
                <a:gd name="connsiteY9" fmla="*/ 1445188 h 3816859"/>
                <a:gd name="connsiteX10" fmla="*/ 3659101 w 4001268"/>
                <a:gd name="connsiteY10" fmla="*/ 1445188 h 3816859"/>
                <a:gd name="connsiteX11" fmla="*/ 3657803 w 4001268"/>
                <a:gd name="connsiteY11" fmla="*/ 1957603 h 3816859"/>
                <a:gd name="connsiteX12" fmla="*/ 3575034 w 4001268"/>
                <a:gd name="connsiteY12" fmla="*/ 3816859 h 3816859"/>
                <a:gd name="connsiteX0" fmla="*/ 3368088 w 4001268"/>
                <a:gd name="connsiteY0" fmla="*/ 2005890 h 3816859"/>
                <a:gd name="connsiteX1" fmla="*/ 3372234 w 4001268"/>
                <a:gd name="connsiteY1" fmla="*/ 1559139 h 3816859"/>
                <a:gd name="connsiteX2" fmla="*/ 629034 w 4001268"/>
                <a:gd name="connsiteY2" fmla="*/ 1559139 h 3816859"/>
                <a:gd name="connsiteX3" fmla="*/ 629034 w 4001268"/>
                <a:gd name="connsiteY3" fmla="*/ 3614059 h 3816859"/>
                <a:gd name="connsiteX4" fmla="*/ 342168 w 4001268"/>
                <a:gd name="connsiteY4" fmla="*/ 3614059 h 3816859"/>
                <a:gd name="connsiteX5" fmla="*/ 342168 w 4001268"/>
                <a:gd name="connsiteY5" fmla="*/ 1445188 h 3816859"/>
                <a:gd name="connsiteX6" fmla="*/ 0 w 4001268"/>
                <a:gd name="connsiteY6" fmla="*/ 1445188 h 3816859"/>
                <a:gd name="connsiteX7" fmla="*/ 2000634 w 4001268"/>
                <a:gd name="connsiteY7" fmla="*/ 0 h 3816859"/>
                <a:gd name="connsiteX8" fmla="*/ 4001268 w 4001268"/>
                <a:gd name="connsiteY8" fmla="*/ 1445188 h 3816859"/>
                <a:gd name="connsiteX9" fmla="*/ 3659101 w 4001268"/>
                <a:gd name="connsiteY9" fmla="*/ 1445188 h 3816859"/>
                <a:gd name="connsiteX10" fmla="*/ 3657803 w 4001268"/>
                <a:gd name="connsiteY10" fmla="*/ 1957603 h 3816859"/>
                <a:gd name="connsiteX11" fmla="*/ 3575034 w 4001268"/>
                <a:gd name="connsiteY11" fmla="*/ 3816859 h 3816859"/>
                <a:gd name="connsiteX0" fmla="*/ 3368088 w 4001268"/>
                <a:gd name="connsiteY0" fmla="*/ 2005890 h 3614059"/>
                <a:gd name="connsiteX1" fmla="*/ 3372234 w 4001268"/>
                <a:gd name="connsiteY1" fmla="*/ 1559139 h 3614059"/>
                <a:gd name="connsiteX2" fmla="*/ 629034 w 4001268"/>
                <a:gd name="connsiteY2" fmla="*/ 1559139 h 3614059"/>
                <a:gd name="connsiteX3" fmla="*/ 629034 w 4001268"/>
                <a:gd name="connsiteY3" fmla="*/ 3614059 h 3614059"/>
                <a:gd name="connsiteX4" fmla="*/ 342168 w 4001268"/>
                <a:gd name="connsiteY4" fmla="*/ 3614059 h 3614059"/>
                <a:gd name="connsiteX5" fmla="*/ 342168 w 4001268"/>
                <a:gd name="connsiteY5" fmla="*/ 1445188 h 3614059"/>
                <a:gd name="connsiteX6" fmla="*/ 0 w 4001268"/>
                <a:gd name="connsiteY6" fmla="*/ 1445188 h 3614059"/>
                <a:gd name="connsiteX7" fmla="*/ 2000634 w 4001268"/>
                <a:gd name="connsiteY7" fmla="*/ 0 h 3614059"/>
                <a:gd name="connsiteX8" fmla="*/ 4001268 w 4001268"/>
                <a:gd name="connsiteY8" fmla="*/ 1445188 h 3614059"/>
                <a:gd name="connsiteX9" fmla="*/ 3659101 w 4001268"/>
                <a:gd name="connsiteY9" fmla="*/ 1445188 h 3614059"/>
                <a:gd name="connsiteX10" fmla="*/ 3657803 w 4001268"/>
                <a:gd name="connsiteY10" fmla="*/ 1957603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01268" h="3614059">
                  <a:moveTo>
                    <a:pt x="3368088" y="2005890"/>
                  </a:move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lnTo>
                    <a:pt x="4001268" y="1445188"/>
                  </a:lnTo>
                  <a:lnTo>
                    <a:pt x="3659101" y="1445188"/>
                  </a:lnTo>
                  <a:cubicBezTo>
                    <a:pt x="3658668" y="1615993"/>
                    <a:pt x="3658236" y="1786798"/>
                    <a:pt x="3657803" y="1957603"/>
                  </a:cubicBezTo>
                </a:path>
              </a:pathLst>
            </a:custGeom>
            <a:grp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76C4DCE-9436-4907-8598-83774F20F59C}"/>
                </a:ext>
              </a:extLst>
            </p:cNvPr>
            <p:cNvSpPr/>
            <p:nvPr/>
          </p:nvSpPr>
          <p:spPr bwMode="auto">
            <a:xfrm>
              <a:off x="2918683" y="1855329"/>
              <a:ext cx="272240" cy="272240"/>
            </a:xfrm>
            <a:prstGeom prst="rect">
              <a:avLst/>
            </a:prstGeom>
            <a:grp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0F1C0B4-DDCF-462C-B030-0F74A722C8E4}"/>
                </a:ext>
              </a:extLst>
            </p:cNvPr>
            <p:cNvSpPr/>
            <p:nvPr/>
          </p:nvSpPr>
          <p:spPr bwMode="auto">
            <a:xfrm>
              <a:off x="3190923" y="1855329"/>
              <a:ext cx="272240" cy="272240"/>
            </a:xfrm>
            <a:prstGeom prst="rect">
              <a:avLst/>
            </a:prstGeom>
            <a:grp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B3689BB-A7C1-49D8-970F-9F3A4A072B62}"/>
                </a:ext>
              </a:extLst>
            </p:cNvPr>
            <p:cNvSpPr/>
            <p:nvPr/>
          </p:nvSpPr>
          <p:spPr bwMode="auto">
            <a:xfrm>
              <a:off x="3463162" y="1855329"/>
              <a:ext cx="272240" cy="272240"/>
            </a:xfrm>
            <a:prstGeom prst="rect">
              <a:avLst/>
            </a:prstGeom>
            <a:grp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FE4EA21-6304-40CA-8BC1-4114647E3274}"/>
                </a:ext>
              </a:extLst>
            </p:cNvPr>
            <p:cNvSpPr/>
            <p:nvPr/>
          </p:nvSpPr>
          <p:spPr bwMode="auto">
            <a:xfrm>
              <a:off x="2918683" y="1583089"/>
              <a:ext cx="272240" cy="272240"/>
            </a:xfrm>
            <a:prstGeom prst="rect">
              <a:avLst/>
            </a:prstGeom>
            <a:grp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ACC8601-43E9-4901-BA86-BBF03DCADF5A}"/>
                </a:ext>
              </a:extLst>
            </p:cNvPr>
            <p:cNvSpPr/>
            <p:nvPr/>
          </p:nvSpPr>
          <p:spPr bwMode="auto">
            <a:xfrm>
              <a:off x="3190923" y="1583089"/>
              <a:ext cx="272240" cy="272240"/>
            </a:xfrm>
            <a:prstGeom prst="rect">
              <a:avLst/>
            </a:prstGeom>
            <a:grp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A78D1EA4-BD3C-43B7-A2AF-1C09F9AE4888}"/>
                </a:ext>
              </a:extLst>
            </p:cNvPr>
            <p:cNvSpPr/>
            <p:nvPr/>
          </p:nvSpPr>
          <p:spPr bwMode="auto">
            <a:xfrm>
              <a:off x="3104705" y="1310848"/>
              <a:ext cx="272240" cy="272240"/>
            </a:xfrm>
            <a:prstGeom prst="rect">
              <a:avLst/>
            </a:prstGeom>
            <a:grp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48" name="Cylinder 828">
              <a:extLst>
                <a:ext uri="{FF2B5EF4-FFF2-40B4-BE49-F238E27FC236}">
                  <a16:creationId xmlns:a16="http://schemas.microsoft.com/office/drawing/2014/main" id="{39171AA8-AE7E-447E-A14B-B8594C87D203}"/>
                </a:ext>
              </a:extLst>
            </p:cNvPr>
            <p:cNvSpPr/>
            <p:nvPr/>
          </p:nvSpPr>
          <p:spPr bwMode="auto">
            <a:xfrm>
              <a:off x="3807349" y="1378407"/>
              <a:ext cx="1078215" cy="1416517"/>
            </a:xfrm>
            <a:prstGeom prst="can">
              <a:avLst>
                <a:gd name="adj" fmla="val 39530"/>
              </a:avLst>
            </a:prstGeom>
            <a:grp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83" rIns="0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836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BB3D824F-00AF-426C-AEE6-E10EF6DCE373}"/>
              </a:ext>
            </a:extLst>
          </p:cNvPr>
          <p:cNvSpPr txBox="1"/>
          <p:nvPr/>
        </p:nvSpPr>
        <p:spPr>
          <a:xfrm>
            <a:off x="5470997" y="4928067"/>
            <a:ext cx="1065903" cy="590917"/>
          </a:xfrm>
          <a:prstGeom prst="rect">
            <a:avLst/>
          </a:prstGeom>
          <a:noFill/>
        </p:spPr>
        <p:txBody>
          <a:bodyPr wrap="square" lIns="91427" tIns="45713" rIns="91427" bIns="4571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050">
                <a:solidFill>
                  <a:schemeClr val="tx2"/>
                </a:solidFill>
              </a:defRPr>
            </a:lvl1pPr>
          </a:lstStyle>
          <a:p>
            <a:pPr defTabSz="932597"/>
            <a:r>
              <a:rPr lang="en-US" sz="1200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Database Migration Service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3A8AF07C-3091-4451-9E61-50A42E3CF37D}"/>
              </a:ext>
            </a:extLst>
          </p:cNvPr>
          <p:cNvCxnSpPr>
            <a:cxnSpLocks/>
          </p:cNvCxnSpPr>
          <p:nvPr/>
        </p:nvCxnSpPr>
        <p:spPr>
          <a:xfrm>
            <a:off x="4107544" y="3743032"/>
            <a:ext cx="1046541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068B8AA9-B50B-407B-A3CA-EDC39A4288E2}"/>
              </a:ext>
            </a:extLst>
          </p:cNvPr>
          <p:cNvSpPr txBox="1"/>
          <p:nvPr/>
        </p:nvSpPr>
        <p:spPr>
          <a:xfrm>
            <a:off x="3599096" y="3792567"/>
            <a:ext cx="2133770" cy="509550"/>
          </a:xfrm>
          <a:prstGeom prst="rect">
            <a:avLst/>
          </a:prstGeom>
        </p:spPr>
        <p:txBody>
          <a:bodyPr wrap="square" lIns="91427" tIns="45713" rIns="91427" bIns="4571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defTabSz="932597"/>
            <a:r>
              <a:rPr lang="en-US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VPN or  </a:t>
            </a:r>
          </a:p>
          <a:p>
            <a:pPr defTabSz="932597"/>
            <a:r>
              <a:rPr lang="en-US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ExpressRoute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8567B50-5AF7-4333-84CC-B2191B6BAAD3}"/>
              </a:ext>
            </a:extLst>
          </p:cNvPr>
          <p:cNvSpPr txBox="1"/>
          <p:nvPr/>
        </p:nvSpPr>
        <p:spPr>
          <a:xfrm>
            <a:off x="3929485" y="3490371"/>
            <a:ext cx="1472991" cy="258518"/>
          </a:xfrm>
          <a:prstGeom prst="rect">
            <a:avLst/>
          </a:prstGeom>
        </p:spPr>
        <p:txBody>
          <a:bodyPr wrap="square" lIns="91427" tIns="45713" rIns="91427" bIns="4571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defTabSz="932597"/>
            <a:r>
              <a:rPr lang="en-US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Internet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7A2A3B9-87A4-41A7-B7B6-C74D2FBB06E5}"/>
              </a:ext>
            </a:extLst>
          </p:cNvPr>
          <p:cNvGrpSpPr/>
          <p:nvPr/>
        </p:nvGrpSpPr>
        <p:grpSpPr>
          <a:xfrm>
            <a:off x="4461675" y="3036471"/>
            <a:ext cx="408610" cy="408610"/>
            <a:chOff x="11679011" y="5307417"/>
            <a:chExt cx="457200" cy="457200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DF3EA7F-F9C4-4939-B1AD-3CE308222DC2}"/>
                </a:ext>
              </a:extLst>
            </p:cNvPr>
            <p:cNvSpPr/>
            <p:nvPr/>
          </p:nvSpPr>
          <p:spPr bwMode="auto">
            <a:xfrm>
              <a:off x="11679011" y="5307417"/>
              <a:ext cx="457200" cy="457200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6C8189B-0E75-46F2-8A08-4B5C402B0D75}"/>
                </a:ext>
              </a:extLst>
            </p:cNvPr>
            <p:cNvSpPr/>
            <p:nvPr/>
          </p:nvSpPr>
          <p:spPr bwMode="auto">
            <a:xfrm>
              <a:off x="11794036" y="5307417"/>
              <a:ext cx="228600" cy="457200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9B9EDC8-76A2-4163-A86F-D20FCACA5C72}"/>
                </a:ext>
              </a:extLst>
            </p:cNvPr>
            <p:cNvCxnSpPr/>
            <p:nvPr/>
          </p:nvCxnSpPr>
          <p:spPr>
            <a:xfrm>
              <a:off x="11679011" y="5536017"/>
              <a:ext cx="457200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EC58668D-2ABB-4768-80A3-9EE8C5859ABD}"/>
                </a:ext>
              </a:extLst>
            </p:cNvPr>
            <p:cNvCxnSpPr>
              <a:cxnSpLocks/>
            </p:cNvCxnSpPr>
            <p:nvPr/>
          </p:nvCxnSpPr>
          <p:spPr>
            <a:xfrm>
              <a:off x="11706226" y="5648676"/>
              <a:ext cx="402770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3F85E27-483D-482B-BDDF-BA85B2E1DDFD}"/>
                </a:ext>
              </a:extLst>
            </p:cNvPr>
            <p:cNvCxnSpPr>
              <a:cxnSpLocks/>
            </p:cNvCxnSpPr>
            <p:nvPr/>
          </p:nvCxnSpPr>
          <p:spPr>
            <a:xfrm>
              <a:off x="11706226" y="5422168"/>
              <a:ext cx="402770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7C8CB0C7-CA41-452E-A618-B311AB48E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08336" y="5307417"/>
              <a:ext cx="0" cy="45720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F73B130-FE2F-4E46-9B12-7AE80D2AEAFC}"/>
              </a:ext>
            </a:extLst>
          </p:cNvPr>
          <p:cNvGrpSpPr/>
          <p:nvPr/>
        </p:nvGrpSpPr>
        <p:grpSpPr>
          <a:xfrm>
            <a:off x="8020381" y="5628855"/>
            <a:ext cx="464067" cy="399991"/>
            <a:chOff x="8376458" y="5925518"/>
            <a:chExt cx="1045926" cy="901512"/>
          </a:xfrm>
        </p:grpSpPr>
        <p:sp>
          <p:nvSpPr>
            <p:cNvPr id="161" name="Star: 4 Points 8">
              <a:extLst>
                <a:ext uri="{FF2B5EF4-FFF2-40B4-BE49-F238E27FC236}">
                  <a16:creationId xmlns:a16="http://schemas.microsoft.com/office/drawing/2014/main" id="{4B4CE56E-FF0D-4A52-8EB1-C75AF8AC29ED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62" name="Star: 4 Points 8">
              <a:extLst>
                <a:ext uri="{FF2B5EF4-FFF2-40B4-BE49-F238E27FC236}">
                  <a16:creationId xmlns:a16="http://schemas.microsoft.com/office/drawing/2014/main" id="{4081ADFB-0852-4869-805B-6CD6E0EDC833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EA6E27D-A52F-4F34-8CD9-C6BA3AAF9DCB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64" name="Oval 9">
              <a:extLst>
                <a:ext uri="{FF2B5EF4-FFF2-40B4-BE49-F238E27FC236}">
                  <a16:creationId xmlns:a16="http://schemas.microsoft.com/office/drawing/2014/main" id="{4C0F3F6C-690E-4993-BC71-F881786889A0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65" name="Cylinder 513">
            <a:extLst>
              <a:ext uri="{FF2B5EF4-FFF2-40B4-BE49-F238E27FC236}">
                <a16:creationId xmlns:a16="http://schemas.microsoft.com/office/drawing/2014/main" id="{E85030C9-59B3-4156-A27D-1E22B8A4EEDD}"/>
              </a:ext>
            </a:extLst>
          </p:cNvPr>
          <p:cNvSpPr/>
          <p:nvPr/>
        </p:nvSpPr>
        <p:spPr bwMode="auto">
          <a:xfrm>
            <a:off x="3501644" y="3478013"/>
            <a:ext cx="393384" cy="516811"/>
          </a:xfrm>
          <a:prstGeom prst="can">
            <a:avLst>
              <a:gd name="adj" fmla="val 39530"/>
            </a:avLst>
          </a:prstGeom>
          <a:solidFill>
            <a:schemeClr val="bg1"/>
          </a:solidFill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3" rIns="0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049">
              <a:solidFill>
                <a:schemeClr val="tx1"/>
              </a:solidFill>
              <a:latin typeface="Segoe UI Semilight" panose="020B0402040204020203" pitchFamily="34" charset="0"/>
              <a:ea typeface="Segoe UI Black" panose="020B0A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66" name="Picture 2" descr="https://upload.wikimedia.org/wikipedia/commons/thumb/3/3e/Sybase_logo.svg/200px-Sybase_logo.svg.png">
            <a:extLst>
              <a:ext uri="{FF2B5EF4-FFF2-40B4-BE49-F238E27FC236}">
                <a16:creationId xmlns:a16="http://schemas.microsoft.com/office/drawing/2014/main" id="{21F77E96-0AAB-4D40-95A0-10A7B1B45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579" y="3736418"/>
            <a:ext cx="341679" cy="9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A6F7F17-5E1D-4C0D-AACE-A0869A2C3146}"/>
              </a:ext>
            </a:extLst>
          </p:cNvPr>
          <p:cNvGrpSpPr/>
          <p:nvPr/>
        </p:nvGrpSpPr>
        <p:grpSpPr>
          <a:xfrm>
            <a:off x="7920627" y="4879522"/>
            <a:ext cx="533333" cy="494562"/>
            <a:chOff x="11717105" y="4559845"/>
            <a:chExt cx="533408" cy="494632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71E1235-6285-4522-9B15-AF81A517972A}"/>
                </a:ext>
              </a:extLst>
            </p:cNvPr>
            <p:cNvGrpSpPr/>
            <p:nvPr/>
          </p:nvGrpSpPr>
          <p:grpSpPr>
            <a:xfrm flipH="1">
              <a:off x="11847370" y="4559845"/>
              <a:ext cx="403143" cy="481738"/>
              <a:chOff x="12293500" y="4366308"/>
              <a:chExt cx="393443" cy="470147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341C4A24-019A-4A93-A957-48C7514A630A}"/>
                  </a:ext>
                </a:extLst>
              </p:cNvPr>
              <p:cNvGrpSpPr/>
              <p:nvPr/>
            </p:nvGrpSpPr>
            <p:grpSpPr>
              <a:xfrm>
                <a:off x="12293502" y="4601368"/>
                <a:ext cx="393441" cy="117195"/>
                <a:chOff x="551886" y="4945335"/>
                <a:chExt cx="508602" cy="151498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4DC636C9-B05C-468A-A16E-C34E81E7D57C}"/>
                    </a:ext>
                  </a:extLst>
                </p:cNvPr>
                <p:cNvSpPr/>
                <p:nvPr/>
              </p:nvSpPr>
              <p:spPr bwMode="auto">
                <a:xfrm>
                  <a:off x="551886" y="4945335"/>
                  <a:ext cx="508602" cy="15149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6" err="1">
                    <a:solidFill>
                      <a:schemeClr val="tx1"/>
                    </a:solidFill>
                    <a:latin typeface="Segoe UI Semilight" panose="020B0402040204020203" pitchFamily="34" charset="0"/>
                    <a:ea typeface="Segoe UI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2D9B1339-F873-4151-820D-4C95C0F97CC8}"/>
                    </a:ext>
                  </a:extLst>
                </p:cNvPr>
                <p:cNvSpPr/>
                <p:nvPr/>
              </p:nvSpPr>
              <p:spPr bwMode="auto">
                <a:xfrm flipH="1">
                  <a:off x="955040" y="4993640"/>
                  <a:ext cx="45720" cy="45720"/>
                </a:xfrm>
                <a:prstGeom prst="ellipse">
                  <a:avLst/>
                </a:pr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6" err="1">
                    <a:solidFill>
                      <a:schemeClr val="tx1"/>
                    </a:solidFill>
                    <a:latin typeface="Segoe UI Semilight" panose="020B0402040204020203" pitchFamily="34" charset="0"/>
                    <a:ea typeface="Segoe UI" pitchFamily="34" charset="0"/>
                    <a:cs typeface="Segoe UI Semilight" panose="020B0402040204020203" pitchFamily="34" charset="0"/>
                  </a:endParaRPr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04443664-F1DB-4010-BBDE-29EB80D5CDA6}"/>
                    </a:ext>
                  </a:extLst>
                </p:cNvPr>
                <p:cNvCxnSpPr/>
                <p:nvPr/>
              </p:nvCxnSpPr>
              <p:spPr>
                <a:xfrm>
                  <a:off x="625475" y="5019675"/>
                  <a:ext cx="238125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miter lim="800000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27DA3DFE-2C4C-4090-A409-500DE16DBF8D}"/>
                  </a:ext>
                </a:extLst>
              </p:cNvPr>
              <p:cNvGrpSpPr/>
              <p:nvPr/>
            </p:nvGrpSpPr>
            <p:grpSpPr>
              <a:xfrm>
                <a:off x="12293502" y="4719260"/>
                <a:ext cx="393441" cy="117195"/>
                <a:chOff x="551886" y="4945335"/>
                <a:chExt cx="508602" cy="151498"/>
              </a:xfrm>
            </p:grpSpPr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4AD0C99A-2A57-4046-A5C9-C08DFB3E6EB9}"/>
                    </a:ext>
                  </a:extLst>
                </p:cNvPr>
                <p:cNvSpPr/>
                <p:nvPr/>
              </p:nvSpPr>
              <p:spPr bwMode="auto">
                <a:xfrm>
                  <a:off x="551886" y="4945335"/>
                  <a:ext cx="508602" cy="15149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6" err="1">
                    <a:solidFill>
                      <a:schemeClr val="tx1"/>
                    </a:solidFill>
                    <a:latin typeface="Segoe UI Semilight" panose="020B0402040204020203" pitchFamily="34" charset="0"/>
                    <a:ea typeface="Segoe UI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DEB2DA2E-2F13-4E45-85CD-D75A0FB0EFC7}"/>
                    </a:ext>
                  </a:extLst>
                </p:cNvPr>
                <p:cNvSpPr/>
                <p:nvPr/>
              </p:nvSpPr>
              <p:spPr bwMode="auto">
                <a:xfrm flipH="1">
                  <a:off x="955040" y="4993640"/>
                  <a:ext cx="45720" cy="45720"/>
                </a:xfrm>
                <a:prstGeom prst="ellipse">
                  <a:avLst/>
                </a:pr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6" err="1">
                    <a:solidFill>
                      <a:schemeClr val="tx1"/>
                    </a:solidFill>
                    <a:latin typeface="Segoe UI Semilight" panose="020B0402040204020203" pitchFamily="34" charset="0"/>
                    <a:ea typeface="Segoe UI" pitchFamily="34" charset="0"/>
                    <a:cs typeface="Segoe UI Semilight" panose="020B0402040204020203" pitchFamily="34" charset="0"/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F21F7EEC-D16D-4970-9F0C-202B8C68BEEA}"/>
                    </a:ext>
                  </a:extLst>
                </p:cNvPr>
                <p:cNvCxnSpPr/>
                <p:nvPr/>
              </p:nvCxnSpPr>
              <p:spPr>
                <a:xfrm>
                  <a:off x="625475" y="5019675"/>
                  <a:ext cx="238125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miter lim="800000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52881E23-F2F0-47F0-B607-CC9D884EA145}"/>
                  </a:ext>
                </a:extLst>
              </p:cNvPr>
              <p:cNvGrpSpPr/>
              <p:nvPr/>
            </p:nvGrpSpPr>
            <p:grpSpPr>
              <a:xfrm>
                <a:off x="12293502" y="4483475"/>
                <a:ext cx="393441" cy="117195"/>
                <a:chOff x="551886" y="4945335"/>
                <a:chExt cx="508602" cy="151498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3FD2FD6A-8688-4DA9-BE66-2FC024175F33}"/>
                    </a:ext>
                  </a:extLst>
                </p:cNvPr>
                <p:cNvSpPr/>
                <p:nvPr/>
              </p:nvSpPr>
              <p:spPr bwMode="auto">
                <a:xfrm>
                  <a:off x="551886" y="4945335"/>
                  <a:ext cx="508602" cy="15149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6" err="1">
                    <a:solidFill>
                      <a:schemeClr val="tx1"/>
                    </a:solidFill>
                    <a:latin typeface="Segoe UI Semilight" panose="020B0402040204020203" pitchFamily="34" charset="0"/>
                    <a:ea typeface="Segoe UI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285E6B7B-CF06-4372-AE4A-EF19DD4AE5C7}"/>
                    </a:ext>
                  </a:extLst>
                </p:cNvPr>
                <p:cNvSpPr/>
                <p:nvPr/>
              </p:nvSpPr>
              <p:spPr bwMode="auto">
                <a:xfrm flipH="1">
                  <a:off x="955040" y="4993640"/>
                  <a:ext cx="45720" cy="45720"/>
                </a:xfrm>
                <a:prstGeom prst="ellipse">
                  <a:avLst/>
                </a:pr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6" err="1">
                    <a:solidFill>
                      <a:schemeClr val="tx1"/>
                    </a:solidFill>
                    <a:latin typeface="Segoe UI Semilight" panose="020B0402040204020203" pitchFamily="34" charset="0"/>
                    <a:ea typeface="Segoe UI" pitchFamily="34" charset="0"/>
                    <a:cs typeface="Segoe UI Semilight" panose="020B0402040204020203" pitchFamily="34" charset="0"/>
                  </a:endParaRP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0C63433F-5763-474F-99DF-A92E491963E4}"/>
                    </a:ext>
                  </a:extLst>
                </p:cNvPr>
                <p:cNvCxnSpPr/>
                <p:nvPr/>
              </p:nvCxnSpPr>
              <p:spPr>
                <a:xfrm>
                  <a:off x="625475" y="5019675"/>
                  <a:ext cx="238125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miter lim="800000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E7CB24ED-F776-44CD-A301-1AD5EE75ED30}"/>
                  </a:ext>
                </a:extLst>
              </p:cNvPr>
              <p:cNvGrpSpPr/>
              <p:nvPr/>
            </p:nvGrpSpPr>
            <p:grpSpPr>
              <a:xfrm>
                <a:off x="12293500" y="4366308"/>
                <a:ext cx="393441" cy="117195"/>
                <a:chOff x="551884" y="4945335"/>
                <a:chExt cx="508602" cy="151498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578EFEC-D7DF-4297-9FA5-B338856690BE}"/>
                    </a:ext>
                  </a:extLst>
                </p:cNvPr>
                <p:cNvSpPr/>
                <p:nvPr/>
              </p:nvSpPr>
              <p:spPr bwMode="auto">
                <a:xfrm>
                  <a:off x="551884" y="4945335"/>
                  <a:ext cx="508602" cy="15149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6" err="1">
                    <a:solidFill>
                      <a:schemeClr val="tx1"/>
                    </a:solidFill>
                    <a:latin typeface="Segoe UI Semilight" panose="020B0402040204020203" pitchFamily="34" charset="0"/>
                    <a:ea typeface="Segoe UI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5ED78032-1ED6-4E8F-9BEB-4D7461AB24E3}"/>
                    </a:ext>
                  </a:extLst>
                </p:cNvPr>
                <p:cNvSpPr/>
                <p:nvPr/>
              </p:nvSpPr>
              <p:spPr bwMode="auto">
                <a:xfrm flipH="1">
                  <a:off x="955040" y="4993640"/>
                  <a:ext cx="45720" cy="45720"/>
                </a:xfrm>
                <a:prstGeom prst="ellipse">
                  <a:avLst/>
                </a:pr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6" err="1">
                    <a:solidFill>
                      <a:schemeClr val="tx1"/>
                    </a:solidFill>
                    <a:latin typeface="Segoe UI Semilight" panose="020B0402040204020203" pitchFamily="34" charset="0"/>
                    <a:ea typeface="Segoe UI" pitchFamily="34" charset="0"/>
                    <a:cs typeface="Segoe UI Semilight" panose="020B0402040204020203" pitchFamily="34" charset="0"/>
                  </a:endParaRPr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877B4543-0A41-4B8F-9FD2-348720A237EB}"/>
                    </a:ext>
                  </a:extLst>
                </p:cNvPr>
                <p:cNvCxnSpPr/>
                <p:nvPr/>
              </p:nvCxnSpPr>
              <p:spPr>
                <a:xfrm>
                  <a:off x="625475" y="5019675"/>
                  <a:ext cx="238125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miter lim="800000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9" name="Freeform 146">
              <a:extLst>
                <a:ext uri="{FF2B5EF4-FFF2-40B4-BE49-F238E27FC236}">
                  <a16:creationId xmlns:a16="http://schemas.microsoft.com/office/drawing/2014/main" id="{42B56954-FFD6-427D-BAB8-2FC68946A8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717105" y="4813431"/>
              <a:ext cx="380614" cy="241046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83" rIns="0" bIns="9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IN" sz="70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SQL</a:t>
              </a: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DA6AB56A-5C07-402A-9FB8-FA1FF567F092}"/>
              </a:ext>
            </a:extLst>
          </p:cNvPr>
          <p:cNvGrpSpPr/>
          <p:nvPr/>
        </p:nvGrpSpPr>
        <p:grpSpPr>
          <a:xfrm>
            <a:off x="8059747" y="3240540"/>
            <a:ext cx="393384" cy="516811"/>
            <a:chOff x="3082603" y="2878890"/>
            <a:chExt cx="393440" cy="516884"/>
          </a:xfrm>
        </p:grpSpPr>
        <p:sp>
          <p:nvSpPr>
            <p:cNvPr id="187" name="Cylinder 513">
              <a:extLst>
                <a:ext uri="{FF2B5EF4-FFF2-40B4-BE49-F238E27FC236}">
                  <a16:creationId xmlns:a16="http://schemas.microsoft.com/office/drawing/2014/main" id="{F2CD5956-0DA5-458B-A4C6-C9B5F4F46DA9}"/>
                </a:ext>
              </a:extLst>
            </p:cNvPr>
            <p:cNvSpPr/>
            <p:nvPr/>
          </p:nvSpPr>
          <p:spPr bwMode="auto">
            <a:xfrm>
              <a:off x="3082603" y="2878890"/>
              <a:ext cx="393440" cy="516884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83" rIns="0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49">
                <a:solidFill>
                  <a:schemeClr val="tx1"/>
                </a:solidFill>
                <a:latin typeface="Segoe UI Semilight" panose="020B04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D59989AC-9E42-4EDF-971F-C0A94B4387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26" r="10426" b="27579"/>
            <a:stretch/>
          </p:blipFill>
          <p:spPr>
            <a:xfrm>
              <a:off x="3140275" y="3086909"/>
              <a:ext cx="287728" cy="186300"/>
            </a:xfrm>
            <a:prstGeom prst="rect">
              <a:avLst/>
            </a:prstGeom>
          </p:spPr>
        </p:pic>
      </p:grp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E2EB0591-0943-40ED-8244-9CBC2D1EC0B8}"/>
              </a:ext>
            </a:extLst>
          </p:cNvPr>
          <p:cNvCxnSpPr>
            <a:cxnSpLocks/>
            <a:stCxn id="187" idx="2"/>
            <a:endCxn id="177" idx="3"/>
          </p:cNvCxnSpPr>
          <p:nvPr/>
        </p:nvCxnSpPr>
        <p:spPr>
          <a:xfrm rot="10800000" flipV="1">
            <a:off x="8050873" y="3498945"/>
            <a:ext cx="8874" cy="1560651"/>
          </a:xfrm>
          <a:prstGeom prst="bentConnector3">
            <a:avLst>
              <a:gd name="adj1" fmla="val 10162756"/>
            </a:avLst>
          </a:prstGeom>
          <a:ln w="127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0003F0F8-B977-4ECE-B6A9-0E87FCCE7D78}"/>
              </a:ext>
            </a:extLst>
          </p:cNvPr>
          <p:cNvCxnSpPr>
            <a:endCxn id="133" idx="2"/>
          </p:cNvCxnSpPr>
          <p:nvPr/>
        </p:nvCxnSpPr>
        <p:spPr>
          <a:xfrm flipV="1">
            <a:off x="7150936" y="4745693"/>
            <a:ext cx="235951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05D1F23-FE0D-4EA1-9A08-191F2A47114D}"/>
              </a:ext>
            </a:extLst>
          </p:cNvPr>
          <p:cNvGrpSpPr/>
          <p:nvPr/>
        </p:nvGrpSpPr>
        <p:grpSpPr>
          <a:xfrm>
            <a:off x="7407782" y="5240411"/>
            <a:ext cx="519341" cy="533936"/>
            <a:chOff x="2776302" y="4657642"/>
            <a:chExt cx="1550488" cy="1594059"/>
          </a:xfrm>
        </p:grpSpPr>
        <p:sp>
          <p:nvSpPr>
            <p:cNvPr id="192" name="Cylinder 812">
              <a:extLst>
                <a:ext uri="{FF2B5EF4-FFF2-40B4-BE49-F238E27FC236}">
                  <a16:creationId xmlns:a16="http://schemas.microsoft.com/office/drawing/2014/main" id="{F9140DCD-8703-4263-858E-97C917B7DA53}"/>
                </a:ext>
              </a:extLst>
            </p:cNvPr>
            <p:cNvSpPr/>
            <p:nvPr/>
          </p:nvSpPr>
          <p:spPr bwMode="auto">
            <a:xfrm>
              <a:off x="2776302" y="4657642"/>
              <a:ext cx="1043832" cy="1371349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83" rIns="0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>
                  <a:solidFill>
                    <a:schemeClr val="tx1"/>
                  </a:soli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rPr>
                <a:t>SQL</a:t>
              </a:r>
            </a:p>
          </p:txBody>
        </p:sp>
        <p:sp>
          <p:nvSpPr>
            <p:cNvPr id="193" name="Freeform 146">
              <a:extLst>
                <a:ext uri="{FF2B5EF4-FFF2-40B4-BE49-F238E27FC236}">
                  <a16:creationId xmlns:a16="http://schemas.microsoft.com/office/drawing/2014/main" id="{EC0C8E49-B330-408F-96F9-A69E7768B2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11549" y="5608740"/>
              <a:ext cx="1015241" cy="642961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836" b="1">
                <a:solidFill>
                  <a:schemeClr val="tx1"/>
                </a:soli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94" name="Freeform 146">
            <a:extLst>
              <a:ext uri="{FF2B5EF4-FFF2-40B4-BE49-F238E27FC236}">
                <a16:creationId xmlns:a16="http://schemas.microsoft.com/office/drawing/2014/main" id="{A83F0D86-8EBF-4CD9-BC10-F842460FA536}"/>
              </a:ext>
            </a:extLst>
          </p:cNvPr>
          <p:cNvSpPr>
            <a:spLocks noChangeAspect="1"/>
          </p:cNvSpPr>
          <p:nvPr/>
        </p:nvSpPr>
        <p:spPr bwMode="auto">
          <a:xfrm>
            <a:off x="2575074" y="2106410"/>
            <a:ext cx="730067" cy="462358"/>
          </a:xfrm>
          <a:custGeom>
            <a:avLst/>
            <a:gdLst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246680 w 878349"/>
              <a:gd name="connsiteY17" fmla="*/ 161619 h 545581"/>
              <a:gd name="connsiteX18" fmla="*/ 490507 w 878349"/>
              <a:gd name="connsiteY18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12 h 545593"/>
              <a:gd name="connsiteX1" fmla="*/ 755129 w 878349"/>
              <a:gd name="connsiteY1" fmla="*/ 264634 h 545593"/>
              <a:gd name="connsiteX2" fmla="*/ 753041 w 878349"/>
              <a:gd name="connsiteY2" fmla="*/ 285343 h 545593"/>
              <a:gd name="connsiteX3" fmla="*/ 798544 w 878349"/>
              <a:gd name="connsiteY3" fmla="*/ 294530 h 545593"/>
              <a:gd name="connsiteX4" fmla="*/ 878349 w 878349"/>
              <a:gd name="connsiteY4" fmla="*/ 414927 h 545593"/>
              <a:gd name="connsiteX5" fmla="*/ 798544 w 878349"/>
              <a:gd name="connsiteY5" fmla="*/ 535325 h 545593"/>
              <a:gd name="connsiteX6" fmla="*/ 759827 w 878349"/>
              <a:gd name="connsiteY6" fmla="*/ 543141 h 545593"/>
              <a:gd name="connsiteX7" fmla="*/ 753908 w 878349"/>
              <a:gd name="connsiteY7" fmla="*/ 545593 h 545593"/>
              <a:gd name="connsiteX8" fmla="*/ 747683 w 878349"/>
              <a:gd name="connsiteY8" fmla="*/ 545593 h 545593"/>
              <a:gd name="connsiteX9" fmla="*/ 190471 w 878349"/>
              <a:gd name="connsiteY9" fmla="*/ 545593 h 545593"/>
              <a:gd name="connsiteX10" fmla="*/ 166602 w 878349"/>
              <a:gd name="connsiteY10" fmla="*/ 545593 h 545593"/>
              <a:gd name="connsiteX11" fmla="*/ 158924 w 878349"/>
              <a:gd name="connsiteY11" fmla="*/ 542413 h 545593"/>
              <a:gd name="connsiteX12" fmla="*/ 152084 w 878349"/>
              <a:gd name="connsiteY12" fmla="*/ 541724 h 545593"/>
              <a:gd name="connsiteX13" fmla="*/ 0 w 878349"/>
              <a:gd name="connsiteY13" fmla="*/ 355122 h 545593"/>
              <a:gd name="connsiteX14" fmla="*/ 190471 w 878349"/>
              <a:gd name="connsiteY14" fmla="*/ 164651 h 545593"/>
              <a:gd name="connsiteX15" fmla="*/ 228858 w 878349"/>
              <a:gd name="connsiteY15" fmla="*/ 168521 h 545593"/>
              <a:gd name="connsiteX16" fmla="*/ 244320 w 878349"/>
              <a:gd name="connsiteY16" fmla="*/ 173321 h 545593"/>
              <a:gd name="connsiteX17" fmla="*/ 490507 w 878349"/>
              <a:gd name="connsiteY17" fmla="*/ 12 h 545593"/>
              <a:gd name="connsiteX0" fmla="*/ 490507 w 878349"/>
              <a:gd name="connsiteY0" fmla="*/ 13 h 545594"/>
              <a:gd name="connsiteX1" fmla="*/ 755129 w 878349"/>
              <a:gd name="connsiteY1" fmla="*/ 264635 h 545594"/>
              <a:gd name="connsiteX2" fmla="*/ 753041 w 878349"/>
              <a:gd name="connsiteY2" fmla="*/ 285344 h 545594"/>
              <a:gd name="connsiteX3" fmla="*/ 798544 w 878349"/>
              <a:gd name="connsiteY3" fmla="*/ 294531 h 545594"/>
              <a:gd name="connsiteX4" fmla="*/ 878349 w 878349"/>
              <a:gd name="connsiteY4" fmla="*/ 414928 h 545594"/>
              <a:gd name="connsiteX5" fmla="*/ 798544 w 878349"/>
              <a:gd name="connsiteY5" fmla="*/ 535326 h 545594"/>
              <a:gd name="connsiteX6" fmla="*/ 759827 w 878349"/>
              <a:gd name="connsiteY6" fmla="*/ 543142 h 545594"/>
              <a:gd name="connsiteX7" fmla="*/ 753908 w 878349"/>
              <a:gd name="connsiteY7" fmla="*/ 545594 h 545594"/>
              <a:gd name="connsiteX8" fmla="*/ 747683 w 878349"/>
              <a:gd name="connsiteY8" fmla="*/ 545594 h 545594"/>
              <a:gd name="connsiteX9" fmla="*/ 190471 w 878349"/>
              <a:gd name="connsiteY9" fmla="*/ 545594 h 545594"/>
              <a:gd name="connsiteX10" fmla="*/ 166602 w 878349"/>
              <a:gd name="connsiteY10" fmla="*/ 545594 h 545594"/>
              <a:gd name="connsiteX11" fmla="*/ 158924 w 878349"/>
              <a:gd name="connsiteY11" fmla="*/ 542414 h 545594"/>
              <a:gd name="connsiteX12" fmla="*/ 152084 w 878349"/>
              <a:gd name="connsiteY12" fmla="*/ 541725 h 545594"/>
              <a:gd name="connsiteX13" fmla="*/ 0 w 878349"/>
              <a:gd name="connsiteY13" fmla="*/ 355123 h 545594"/>
              <a:gd name="connsiteX14" fmla="*/ 190471 w 878349"/>
              <a:gd name="connsiteY14" fmla="*/ 164652 h 545594"/>
              <a:gd name="connsiteX15" fmla="*/ 228858 w 878349"/>
              <a:gd name="connsiteY15" fmla="*/ 168522 h 545594"/>
              <a:gd name="connsiteX16" fmla="*/ 244320 w 878349"/>
              <a:gd name="connsiteY16" fmla="*/ 173322 h 545594"/>
              <a:gd name="connsiteX17" fmla="*/ 490507 w 878349"/>
              <a:gd name="connsiteY17" fmla="*/ 13 h 545594"/>
              <a:gd name="connsiteX0" fmla="*/ 490507 w 878349"/>
              <a:gd name="connsiteY0" fmla="*/ 471 h 546052"/>
              <a:gd name="connsiteX1" fmla="*/ 755129 w 878349"/>
              <a:gd name="connsiteY1" fmla="*/ 265093 h 546052"/>
              <a:gd name="connsiteX2" fmla="*/ 753041 w 878349"/>
              <a:gd name="connsiteY2" fmla="*/ 285802 h 546052"/>
              <a:gd name="connsiteX3" fmla="*/ 798544 w 878349"/>
              <a:gd name="connsiteY3" fmla="*/ 294989 h 546052"/>
              <a:gd name="connsiteX4" fmla="*/ 878349 w 878349"/>
              <a:gd name="connsiteY4" fmla="*/ 415386 h 546052"/>
              <a:gd name="connsiteX5" fmla="*/ 798544 w 878349"/>
              <a:gd name="connsiteY5" fmla="*/ 535784 h 546052"/>
              <a:gd name="connsiteX6" fmla="*/ 759827 w 878349"/>
              <a:gd name="connsiteY6" fmla="*/ 543600 h 546052"/>
              <a:gd name="connsiteX7" fmla="*/ 753908 w 878349"/>
              <a:gd name="connsiteY7" fmla="*/ 546052 h 546052"/>
              <a:gd name="connsiteX8" fmla="*/ 747683 w 878349"/>
              <a:gd name="connsiteY8" fmla="*/ 546052 h 546052"/>
              <a:gd name="connsiteX9" fmla="*/ 190471 w 878349"/>
              <a:gd name="connsiteY9" fmla="*/ 546052 h 546052"/>
              <a:gd name="connsiteX10" fmla="*/ 166602 w 878349"/>
              <a:gd name="connsiteY10" fmla="*/ 546052 h 546052"/>
              <a:gd name="connsiteX11" fmla="*/ 158924 w 878349"/>
              <a:gd name="connsiteY11" fmla="*/ 542872 h 546052"/>
              <a:gd name="connsiteX12" fmla="*/ 152084 w 878349"/>
              <a:gd name="connsiteY12" fmla="*/ 542183 h 546052"/>
              <a:gd name="connsiteX13" fmla="*/ 0 w 878349"/>
              <a:gd name="connsiteY13" fmla="*/ 355581 h 546052"/>
              <a:gd name="connsiteX14" fmla="*/ 190471 w 878349"/>
              <a:gd name="connsiteY14" fmla="*/ 165110 h 546052"/>
              <a:gd name="connsiteX15" fmla="*/ 228858 w 878349"/>
              <a:gd name="connsiteY15" fmla="*/ 168980 h 546052"/>
              <a:gd name="connsiteX16" fmla="*/ 244320 w 878349"/>
              <a:gd name="connsiteY16" fmla="*/ 173780 h 546052"/>
              <a:gd name="connsiteX17" fmla="*/ 490507 w 878349"/>
              <a:gd name="connsiteY17" fmla="*/ 471 h 546052"/>
              <a:gd name="connsiteX0" fmla="*/ 490507 w 878349"/>
              <a:gd name="connsiteY0" fmla="*/ 2380 h 547961"/>
              <a:gd name="connsiteX1" fmla="*/ 753041 w 878349"/>
              <a:gd name="connsiteY1" fmla="*/ 287711 h 547961"/>
              <a:gd name="connsiteX2" fmla="*/ 798544 w 878349"/>
              <a:gd name="connsiteY2" fmla="*/ 296898 h 547961"/>
              <a:gd name="connsiteX3" fmla="*/ 878349 w 878349"/>
              <a:gd name="connsiteY3" fmla="*/ 417295 h 547961"/>
              <a:gd name="connsiteX4" fmla="*/ 798544 w 878349"/>
              <a:gd name="connsiteY4" fmla="*/ 537693 h 547961"/>
              <a:gd name="connsiteX5" fmla="*/ 759827 w 878349"/>
              <a:gd name="connsiteY5" fmla="*/ 545509 h 547961"/>
              <a:gd name="connsiteX6" fmla="*/ 753908 w 878349"/>
              <a:gd name="connsiteY6" fmla="*/ 547961 h 547961"/>
              <a:gd name="connsiteX7" fmla="*/ 747683 w 878349"/>
              <a:gd name="connsiteY7" fmla="*/ 547961 h 547961"/>
              <a:gd name="connsiteX8" fmla="*/ 190471 w 878349"/>
              <a:gd name="connsiteY8" fmla="*/ 547961 h 547961"/>
              <a:gd name="connsiteX9" fmla="*/ 166602 w 878349"/>
              <a:gd name="connsiteY9" fmla="*/ 547961 h 547961"/>
              <a:gd name="connsiteX10" fmla="*/ 158924 w 878349"/>
              <a:gd name="connsiteY10" fmla="*/ 544781 h 547961"/>
              <a:gd name="connsiteX11" fmla="*/ 152084 w 878349"/>
              <a:gd name="connsiteY11" fmla="*/ 544092 h 547961"/>
              <a:gd name="connsiteX12" fmla="*/ 0 w 878349"/>
              <a:gd name="connsiteY12" fmla="*/ 357490 h 547961"/>
              <a:gd name="connsiteX13" fmla="*/ 190471 w 878349"/>
              <a:gd name="connsiteY13" fmla="*/ 167019 h 547961"/>
              <a:gd name="connsiteX14" fmla="*/ 228858 w 878349"/>
              <a:gd name="connsiteY14" fmla="*/ 170889 h 547961"/>
              <a:gd name="connsiteX15" fmla="*/ 244320 w 878349"/>
              <a:gd name="connsiteY15" fmla="*/ 175689 h 547961"/>
              <a:gd name="connsiteX16" fmla="*/ 490507 w 878349"/>
              <a:gd name="connsiteY16" fmla="*/ 2380 h 547961"/>
              <a:gd name="connsiteX0" fmla="*/ 490507 w 878349"/>
              <a:gd name="connsiteY0" fmla="*/ 30 h 545611"/>
              <a:gd name="connsiteX1" fmla="*/ 753041 w 878349"/>
              <a:gd name="connsiteY1" fmla="*/ 285361 h 545611"/>
              <a:gd name="connsiteX2" fmla="*/ 798544 w 878349"/>
              <a:gd name="connsiteY2" fmla="*/ 294548 h 545611"/>
              <a:gd name="connsiteX3" fmla="*/ 878349 w 878349"/>
              <a:gd name="connsiteY3" fmla="*/ 414945 h 545611"/>
              <a:gd name="connsiteX4" fmla="*/ 798544 w 878349"/>
              <a:gd name="connsiteY4" fmla="*/ 535343 h 545611"/>
              <a:gd name="connsiteX5" fmla="*/ 759827 w 878349"/>
              <a:gd name="connsiteY5" fmla="*/ 543159 h 545611"/>
              <a:gd name="connsiteX6" fmla="*/ 753908 w 878349"/>
              <a:gd name="connsiteY6" fmla="*/ 545611 h 545611"/>
              <a:gd name="connsiteX7" fmla="*/ 747683 w 878349"/>
              <a:gd name="connsiteY7" fmla="*/ 545611 h 545611"/>
              <a:gd name="connsiteX8" fmla="*/ 190471 w 878349"/>
              <a:gd name="connsiteY8" fmla="*/ 545611 h 545611"/>
              <a:gd name="connsiteX9" fmla="*/ 166602 w 878349"/>
              <a:gd name="connsiteY9" fmla="*/ 545611 h 545611"/>
              <a:gd name="connsiteX10" fmla="*/ 158924 w 878349"/>
              <a:gd name="connsiteY10" fmla="*/ 542431 h 545611"/>
              <a:gd name="connsiteX11" fmla="*/ 152084 w 878349"/>
              <a:gd name="connsiteY11" fmla="*/ 541742 h 545611"/>
              <a:gd name="connsiteX12" fmla="*/ 0 w 878349"/>
              <a:gd name="connsiteY12" fmla="*/ 355140 h 545611"/>
              <a:gd name="connsiteX13" fmla="*/ 190471 w 878349"/>
              <a:gd name="connsiteY13" fmla="*/ 164669 h 545611"/>
              <a:gd name="connsiteX14" fmla="*/ 228858 w 878349"/>
              <a:gd name="connsiteY14" fmla="*/ 168539 h 545611"/>
              <a:gd name="connsiteX15" fmla="*/ 244320 w 878349"/>
              <a:gd name="connsiteY15" fmla="*/ 173339 h 545611"/>
              <a:gd name="connsiteX16" fmla="*/ 490507 w 878349"/>
              <a:gd name="connsiteY16" fmla="*/ 30 h 545611"/>
              <a:gd name="connsiteX0" fmla="*/ 490507 w 878349"/>
              <a:gd name="connsiteY0" fmla="*/ 30 h 545611"/>
              <a:gd name="connsiteX1" fmla="*/ 753041 w 878349"/>
              <a:gd name="connsiteY1" fmla="*/ 285361 h 545611"/>
              <a:gd name="connsiteX2" fmla="*/ 798544 w 878349"/>
              <a:gd name="connsiteY2" fmla="*/ 294548 h 545611"/>
              <a:gd name="connsiteX3" fmla="*/ 878349 w 878349"/>
              <a:gd name="connsiteY3" fmla="*/ 414945 h 545611"/>
              <a:gd name="connsiteX4" fmla="*/ 798544 w 878349"/>
              <a:gd name="connsiteY4" fmla="*/ 535343 h 545611"/>
              <a:gd name="connsiteX5" fmla="*/ 759827 w 878349"/>
              <a:gd name="connsiteY5" fmla="*/ 543159 h 545611"/>
              <a:gd name="connsiteX6" fmla="*/ 753908 w 878349"/>
              <a:gd name="connsiteY6" fmla="*/ 545611 h 545611"/>
              <a:gd name="connsiteX7" fmla="*/ 747683 w 878349"/>
              <a:gd name="connsiteY7" fmla="*/ 545611 h 545611"/>
              <a:gd name="connsiteX8" fmla="*/ 190471 w 878349"/>
              <a:gd name="connsiteY8" fmla="*/ 545611 h 545611"/>
              <a:gd name="connsiteX9" fmla="*/ 166602 w 878349"/>
              <a:gd name="connsiteY9" fmla="*/ 545611 h 545611"/>
              <a:gd name="connsiteX10" fmla="*/ 158924 w 878349"/>
              <a:gd name="connsiteY10" fmla="*/ 542431 h 545611"/>
              <a:gd name="connsiteX11" fmla="*/ 152084 w 878349"/>
              <a:gd name="connsiteY11" fmla="*/ 541742 h 545611"/>
              <a:gd name="connsiteX12" fmla="*/ 0 w 878349"/>
              <a:gd name="connsiteY12" fmla="*/ 355140 h 545611"/>
              <a:gd name="connsiteX13" fmla="*/ 190471 w 878349"/>
              <a:gd name="connsiteY13" fmla="*/ 164669 h 545611"/>
              <a:gd name="connsiteX14" fmla="*/ 228858 w 878349"/>
              <a:gd name="connsiteY14" fmla="*/ 168539 h 545611"/>
              <a:gd name="connsiteX15" fmla="*/ 244320 w 878349"/>
              <a:gd name="connsiteY15" fmla="*/ 173339 h 545611"/>
              <a:gd name="connsiteX16" fmla="*/ 490507 w 878349"/>
              <a:gd name="connsiteY16" fmla="*/ 30 h 545611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526204 w 878349"/>
              <a:gd name="connsiteY0" fmla="*/ 25 h 542852"/>
              <a:gd name="connsiteX1" fmla="*/ 753041 w 878349"/>
              <a:gd name="connsiteY1" fmla="*/ 282602 h 542852"/>
              <a:gd name="connsiteX2" fmla="*/ 798544 w 878349"/>
              <a:gd name="connsiteY2" fmla="*/ 291789 h 542852"/>
              <a:gd name="connsiteX3" fmla="*/ 878349 w 878349"/>
              <a:gd name="connsiteY3" fmla="*/ 412186 h 542852"/>
              <a:gd name="connsiteX4" fmla="*/ 798544 w 878349"/>
              <a:gd name="connsiteY4" fmla="*/ 532584 h 542852"/>
              <a:gd name="connsiteX5" fmla="*/ 759827 w 878349"/>
              <a:gd name="connsiteY5" fmla="*/ 540400 h 542852"/>
              <a:gd name="connsiteX6" fmla="*/ 753908 w 878349"/>
              <a:gd name="connsiteY6" fmla="*/ 542852 h 542852"/>
              <a:gd name="connsiteX7" fmla="*/ 747683 w 878349"/>
              <a:gd name="connsiteY7" fmla="*/ 542852 h 542852"/>
              <a:gd name="connsiteX8" fmla="*/ 190471 w 878349"/>
              <a:gd name="connsiteY8" fmla="*/ 542852 h 542852"/>
              <a:gd name="connsiteX9" fmla="*/ 166602 w 878349"/>
              <a:gd name="connsiteY9" fmla="*/ 542852 h 542852"/>
              <a:gd name="connsiteX10" fmla="*/ 158924 w 878349"/>
              <a:gd name="connsiteY10" fmla="*/ 539672 h 542852"/>
              <a:gd name="connsiteX11" fmla="*/ 152084 w 878349"/>
              <a:gd name="connsiteY11" fmla="*/ 538983 h 542852"/>
              <a:gd name="connsiteX12" fmla="*/ 0 w 878349"/>
              <a:gd name="connsiteY12" fmla="*/ 352381 h 542852"/>
              <a:gd name="connsiteX13" fmla="*/ 190471 w 878349"/>
              <a:gd name="connsiteY13" fmla="*/ 161910 h 542852"/>
              <a:gd name="connsiteX14" fmla="*/ 228858 w 878349"/>
              <a:gd name="connsiteY14" fmla="*/ 165780 h 542852"/>
              <a:gd name="connsiteX15" fmla="*/ 244320 w 878349"/>
              <a:gd name="connsiteY15" fmla="*/ 170580 h 542852"/>
              <a:gd name="connsiteX16" fmla="*/ 526204 w 878349"/>
              <a:gd name="connsiteY16" fmla="*/ 25 h 542852"/>
              <a:gd name="connsiteX0" fmla="*/ 526204 w 878349"/>
              <a:gd name="connsiteY0" fmla="*/ 3284 h 546111"/>
              <a:gd name="connsiteX1" fmla="*/ 753041 w 878349"/>
              <a:gd name="connsiteY1" fmla="*/ 285861 h 546111"/>
              <a:gd name="connsiteX2" fmla="*/ 798544 w 878349"/>
              <a:gd name="connsiteY2" fmla="*/ 295048 h 546111"/>
              <a:gd name="connsiteX3" fmla="*/ 878349 w 878349"/>
              <a:gd name="connsiteY3" fmla="*/ 415445 h 546111"/>
              <a:gd name="connsiteX4" fmla="*/ 798544 w 878349"/>
              <a:gd name="connsiteY4" fmla="*/ 535843 h 546111"/>
              <a:gd name="connsiteX5" fmla="*/ 759827 w 878349"/>
              <a:gd name="connsiteY5" fmla="*/ 543659 h 546111"/>
              <a:gd name="connsiteX6" fmla="*/ 753908 w 878349"/>
              <a:gd name="connsiteY6" fmla="*/ 546111 h 546111"/>
              <a:gd name="connsiteX7" fmla="*/ 747683 w 878349"/>
              <a:gd name="connsiteY7" fmla="*/ 546111 h 546111"/>
              <a:gd name="connsiteX8" fmla="*/ 190471 w 878349"/>
              <a:gd name="connsiteY8" fmla="*/ 546111 h 546111"/>
              <a:gd name="connsiteX9" fmla="*/ 166602 w 878349"/>
              <a:gd name="connsiteY9" fmla="*/ 546111 h 546111"/>
              <a:gd name="connsiteX10" fmla="*/ 158924 w 878349"/>
              <a:gd name="connsiteY10" fmla="*/ 542931 h 546111"/>
              <a:gd name="connsiteX11" fmla="*/ 152084 w 878349"/>
              <a:gd name="connsiteY11" fmla="*/ 542242 h 546111"/>
              <a:gd name="connsiteX12" fmla="*/ 0 w 878349"/>
              <a:gd name="connsiteY12" fmla="*/ 355640 h 546111"/>
              <a:gd name="connsiteX13" fmla="*/ 190471 w 878349"/>
              <a:gd name="connsiteY13" fmla="*/ 165169 h 546111"/>
              <a:gd name="connsiteX14" fmla="*/ 228858 w 878349"/>
              <a:gd name="connsiteY14" fmla="*/ 169039 h 546111"/>
              <a:gd name="connsiteX15" fmla="*/ 244320 w 878349"/>
              <a:gd name="connsiteY15" fmla="*/ 173839 h 546111"/>
              <a:gd name="connsiteX16" fmla="*/ 526204 w 878349"/>
              <a:gd name="connsiteY16" fmla="*/ 3284 h 546111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912 h 543739"/>
              <a:gd name="connsiteX1" fmla="*/ 753041 w 878349"/>
              <a:gd name="connsiteY1" fmla="*/ 283489 h 543739"/>
              <a:gd name="connsiteX2" fmla="*/ 798544 w 878349"/>
              <a:gd name="connsiteY2" fmla="*/ 292676 h 543739"/>
              <a:gd name="connsiteX3" fmla="*/ 878349 w 878349"/>
              <a:gd name="connsiteY3" fmla="*/ 413073 h 543739"/>
              <a:gd name="connsiteX4" fmla="*/ 798544 w 878349"/>
              <a:gd name="connsiteY4" fmla="*/ 533471 h 543739"/>
              <a:gd name="connsiteX5" fmla="*/ 759827 w 878349"/>
              <a:gd name="connsiteY5" fmla="*/ 541287 h 543739"/>
              <a:gd name="connsiteX6" fmla="*/ 753908 w 878349"/>
              <a:gd name="connsiteY6" fmla="*/ 543739 h 543739"/>
              <a:gd name="connsiteX7" fmla="*/ 747683 w 878349"/>
              <a:gd name="connsiteY7" fmla="*/ 543739 h 543739"/>
              <a:gd name="connsiteX8" fmla="*/ 190471 w 878349"/>
              <a:gd name="connsiteY8" fmla="*/ 543739 h 543739"/>
              <a:gd name="connsiteX9" fmla="*/ 166602 w 878349"/>
              <a:gd name="connsiteY9" fmla="*/ 543739 h 543739"/>
              <a:gd name="connsiteX10" fmla="*/ 158924 w 878349"/>
              <a:gd name="connsiteY10" fmla="*/ 540559 h 543739"/>
              <a:gd name="connsiteX11" fmla="*/ 152084 w 878349"/>
              <a:gd name="connsiteY11" fmla="*/ 539870 h 543739"/>
              <a:gd name="connsiteX12" fmla="*/ 0 w 878349"/>
              <a:gd name="connsiteY12" fmla="*/ 353268 h 543739"/>
              <a:gd name="connsiteX13" fmla="*/ 190471 w 878349"/>
              <a:gd name="connsiteY13" fmla="*/ 162797 h 543739"/>
              <a:gd name="connsiteX14" fmla="*/ 228858 w 878349"/>
              <a:gd name="connsiteY14" fmla="*/ 166667 h 543739"/>
              <a:gd name="connsiteX15" fmla="*/ 244320 w 878349"/>
              <a:gd name="connsiteY15" fmla="*/ 171467 h 543739"/>
              <a:gd name="connsiteX16" fmla="*/ 526204 w 878349"/>
              <a:gd name="connsiteY16" fmla="*/ 912 h 543739"/>
              <a:gd name="connsiteX0" fmla="*/ 526204 w 878349"/>
              <a:gd name="connsiteY0" fmla="*/ 2110 h 544937"/>
              <a:gd name="connsiteX1" fmla="*/ 753041 w 878349"/>
              <a:gd name="connsiteY1" fmla="*/ 284687 h 544937"/>
              <a:gd name="connsiteX2" fmla="*/ 798544 w 878349"/>
              <a:gd name="connsiteY2" fmla="*/ 293874 h 544937"/>
              <a:gd name="connsiteX3" fmla="*/ 878349 w 878349"/>
              <a:gd name="connsiteY3" fmla="*/ 414271 h 544937"/>
              <a:gd name="connsiteX4" fmla="*/ 798544 w 878349"/>
              <a:gd name="connsiteY4" fmla="*/ 534669 h 544937"/>
              <a:gd name="connsiteX5" fmla="*/ 759827 w 878349"/>
              <a:gd name="connsiteY5" fmla="*/ 542485 h 544937"/>
              <a:gd name="connsiteX6" fmla="*/ 753908 w 878349"/>
              <a:gd name="connsiteY6" fmla="*/ 544937 h 544937"/>
              <a:gd name="connsiteX7" fmla="*/ 747683 w 878349"/>
              <a:gd name="connsiteY7" fmla="*/ 544937 h 544937"/>
              <a:gd name="connsiteX8" fmla="*/ 190471 w 878349"/>
              <a:gd name="connsiteY8" fmla="*/ 544937 h 544937"/>
              <a:gd name="connsiteX9" fmla="*/ 166602 w 878349"/>
              <a:gd name="connsiteY9" fmla="*/ 544937 h 544937"/>
              <a:gd name="connsiteX10" fmla="*/ 158924 w 878349"/>
              <a:gd name="connsiteY10" fmla="*/ 541757 h 544937"/>
              <a:gd name="connsiteX11" fmla="*/ 152084 w 878349"/>
              <a:gd name="connsiteY11" fmla="*/ 541068 h 544937"/>
              <a:gd name="connsiteX12" fmla="*/ 0 w 878349"/>
              <a:gd name="connsiteY12" fmla="*/ 354466 h 544937"/>
              <a:gd name="connsiteX13" fmla="*/ 190471 w 878349"/>
              <a:gd name="connsiteY13" fmla="*/ 163995 h 544937"/>
              <a:gd name="connsiteX14" fmla="*/ 228858 w 878349"/>
              <a:gd name="connsiteY14" fmla="*/ 167865 h 544937"/>
              <a:gd name="connsiteX15" fmla="*/ 244320 w 878349"/>
              <a:gd name="connsiteY15" fmla="*/ 172665 h 544937"/>
              <a:gd name="connsiteX16" fmla="*/ 526204 w 878349"/>
              <a:gd name="connsiteY16" fmla="*/ 2110 h 544937"/>
              <a:gd name="connsiteX0" fmla="*/ 526204 w 878349"/>
              <a:gd name="connsiteY0" fmla="*/ 2045 h 544872"/>
              <a:gd name="connsiteX1" fmla="*/ 753041 w 878349"/>
              <a:gd name="connsiteY1" fmla="*/ 284622 h 544872"/>
              <a:gd name="connsiteX2" fmla="*/ 798544 w 878349"/>
              <a:gd name="connsiteY2" fmla="*/ 293809 h 544872"/>
              <a:gd name="connsiteX3" fmla="*/ 878349 w 878349"/>
              <a:gd name="connsiteY3" fmla="*/ 414206 h 544872"/>
              <a:gd name="connsiteX4" fmla="*/ 798544 w 878349"/>
              <a:gd name="connsiteY4" fmla="*/ 534604 h 544872"/>
              <a:gd name="connsiteX5" fmla="*/ 759827 w 878349"/>
              <a:gd name="connsiteY5" fmla="*/ 542420 h 544872"/>
              <a:gd name="connsiteX6" fmla="*/ 753908 w 878349"/>
              <a:gd name="connsiteY6" fmla="*/ 544872 h 544872"/>
              <a:gd name="connsiteX7" fmla="*/ 747683 w 878349"/>
              <a:gd name="connsiteY7" fmla="*/ 544872 h 544872"/>
              <a:gd name="connsiteX8" fmla="*/ 190471 w 878349"/>
              <a:gd name="connsiteY8" fmla="*/ 544872 h 544872"/>
              <a:gd name="connsiteX9" fmla="*/ 166602 w 878349"/>
              <a:gd name="connsiteY9" fmla="*/ 544872 h 544872"/>
              <a:gd name="connsiteX10" fmla="*/ 158924 w 878349"/>
              <a:gd name="connsiteY10" fmla="*/ 541692 h 544872"/>
              <a:gd name="connsiteX11" fmla="*/ 152084 w 878349"/>
              <a:gd name="connsiteY11" fmla="*/ 541003 h 544872"/>
              <a:gd name="connsiteX12" fmla="*/ 0 w 878349"/>
              <a:gd name="connsiteY12" fmla="*/ 354401 h 544872"/>
              <a:gd name="connsiteX13" fmla="*/ 190471 w 878349"/>
              <a:gd name="connsiteY13" fmla="*/ 163930 h 544872"/>
              <a:gd name="connsiteX14" fmla="*/ 228858 w 878349"/>
              <a:gd name="connsiteY14" fmla="*/ 167800 h 544872"/>
              <a:gd name="connsiteX15" fmla="*/ 244320 w 878349"/>
              <a:gd name="connsiteY15" fmla="*/ 172600 h 544872"/>
              <a:gd name="connsiteX16" fmla="*/ 526204 w 878349"/>
              <a:gd name="connsiteY16" fmla="*/ 2045 h 544872"/>
              <a:gd name="connsiteX0" fmla="*/ 526204 w 878349"/>
              <a:gd name="connsiteY0" fmla="*/ 3099 h 545926"/>
              <a:gd name="connsiteX1" fmla="*/ 753041 w 878349"/>
              <a:gd name="connsiteY1" fmla="*/ 285676 h 545926"/>
              <a:gd name="connsiteX2" fmla="*/ 798544 w 878349"/>
              <a:gd name="connsiteY2" fmla="*/ 294863 h 545926"/>
              <a:gd name="connsiteX3" fmla="*/ 878349 w 878349"/>
              <a:gd name="connsiteY3" fmla="*/ 415260 h 545926"/>
              <a:gd name="connsiteX4" fmla="*/ 798544 w 878349"/>
              <a:gd name="connsiteY4" fmla="*/ 535658 h 545926"/>
              <a:gd name="connsiteX5" fmla="*/ 759827 w 878349"/>
              <a:gd name="connsiteY5" fmla="*/ 543474 h 545926"/>
              <a:gd name="connsiteX6" fmla="*/ 753908 w 878349"/>
              <a:gd name="connsiteY6" fmla="*/ 545926 h 545926"/>
              <a:gd name="connsiteX7" fmla="*/ 747683 w 878349"/>
              <a:gd name="connsiteY7" fmla="*/ 545926 h 545926"/>
              <a:gd name="connsiteX8" fmla="*/ 190471 w 878349"/>
              <a:gd name="connsiteY8" fmla="*/ 545926 h 545926"/>
              <a:gd name="connsiteX9" fmla="*/ 166602 w 878349"/>
              <a:gd name="connsiteY9" fmla="*/ 545926 h 545926"/>
              <a:gd name="connsiteX10" fmla="*/ 158924 w 878349"/>
              <a:gd name="connsiteY10" fmla="*/ 542746 h 545926"/>
              <a:gd name="connsiteX11" fmla="*/ 152084 w 878349"/>
              <a:gd name="connsiteY11" fmla="*/ 542057 h 545926"/>
              <a:gd name="connsiteX12" fmla="*/ 0 w 878349"/>
              <a:gd name="connsiteY12" fmla="*/ 355455 h 545926"/>
              <a:gd name="connsiteX13" fmla="*/ 190471 w 878349"/>
              <a:gd name="connsiteY13" fmla="*/ 164984 h 545926"/>
              <a:gd name="connsiteX14" fmla="*/ 228858 w 878349"/>
              <a:gd name="connsiteY14" fmla="*/ 168854 h 545926"/>
              <a:gd name="connsiteX15" fmla="*/ 244320 w 878349"/>
              <a:gd name="connsiteY15" fmla="*/ 173654 h 545926"/>
              <a:gd name="connsiteX16" fmla="*/ 526204 w 878349"/>
              <a:gd name="connsiteY16" fmla="*/ 3099 h 545926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798544 w 878349"/>
              <a:gd name="connsiteY2" fmla="*/ 294587 h 545650"/>
              <a:gd name="connsiteX3" fmla="*/ 878349 w 878349"/>
              <a:gd name="connsiteY3" fmla="*/ 414984 h 545650"/>
              <a:gd name="connsiteX4" fmla="*/ 798544 w 878349"/>
              <a:gd name="connsiteY4" fmla="*/ 535382 h 545650"/>
              <a:gd name="connsiteX5" fmla="*/ 759827 w 878349"/>
              <a:gd name="connsiteY5" fmla="*/ 543198 h 545650"/>
              <a:gd name="connsiteX6" fmla="*/ 753908 w 878349"/>
              <a:gd name="connsiteY6" fmla="*/ 545650 h 545650"/>
              <a:gd name="connsiteX7" fmla="*/ 747683 w 878349"/>
              <a:gd name="connsiteY7" fmla="*/ 545650 h 545650"/>
              <a:gd name="connsiteX8" fmla="*/ 190471 w 878349"/>
              <a:gd name="connsiteY8" fmla="*/ 545650 h 545650"/>
              <a:gd name="connsiteX9" fmla="*/ 166602 w 878349"/>
              <a:gd name="connsiteY9" fmla="*/ 545650 h 545650"/>
              <a:gd name="connsiteX10" fmla="*/ 158924 w 878349"/>
              <a:gd name="connsiteY10" fmla="*/ 542470 h 545650"/>
              <a:gd name="connsiteX11" fmla="*/ 152084 w 878349"/>
              <a:gd name="connsiteY11" fmla="*/ 541781 h 545650"/>
              <a:gd name="connsiteX12" fmla="*/ 0 w 878349"/>
              <a:gd name="connsiteY12" fmla="*/ 355179 h 545650"/>
              <a:gd name="connsiteX13" fmla="*/ 190471 w 878349"/>
              <a:gd name="connsiteY13" fmla="*/ 164708 h 545650"/>
              <a:gd name="connsiteX14" fmla="*/ 228858 w 878349"/>
              <a:gd name="connsiteY14" fmla="*/ 168578 h 545650"/>
              <a:gd name="connsiteX15" fmla="*/ 244320 w 878349"/>
              <a:gd name="connsiteY15" fmla="*/ 173378 h 545650"/>
              <a:gd name="connsiteX16" fmla="*/ 526204 w 878349"/>
              <a:gd name="connsiteY16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59827 w 878349"/>
              <a:gd name="connsiteY4" fmla="*/ 543198 h 545650"/>
              <a:gd name="connsiteX5" fmla="*/ 753908 w 878349"/>
              <a:gd name="connsiteY5" fmla="*/ 545650 h 545650"/>
              <a:gd name="connsiteX6" fmla="*/ 747683 w 878349"/>
              <a:gd name="connsiteY6" fmla="*/ 545650 h 545650"/>
              <a:gd name="connsiteX7" fmla="*/ 190471 w 878349"/>
              <a:gd name="connsiteY7" fmla="*/ 545650 h 545650"/>
              <a:gd name="connsiteX8" fmla="*/ 166602 w 878349"/>
              <a:gd name="connsiteY8" fmla="*/ 545650 h 545650"/>
              <a:gd name="connsiteX9" fmla="*/ 158924 w 878349"/>
              <a:gd name="connsiteY9" fmla="*/ 542470 h 545650"/>
              <a:gd name="connsiteX10" fmla="*/ 152084 w 878349"/>
              <a:gd name="connsiteY10" fmla="*/ 541781 h 545650"/>
              <a:gd name="connsiteX11" fmla="*/ 0 w 878349"/>
              <a:gd name="connsiteY11" fmla="*/ 355179 h 545650"/>
              <a:gd name="connsiteX12" fmla="*/ 190471 w 878349"/>
              <a:gd name="connsiteY12" fmla="*/ 164708 h 545650"/>
              <a:gd name="connsiteX13" fmla="*/ 228858 w 878349"/>
              <a:gd name="connsiteY13" fmla="*/ 168578 h 545650"/>
              <a:gd name="connsiteX14" fmla="*/ 244320 w 878349"/>
              <a:gd name="connsiteY14" fmla="*/ 173378 h 545650"/>
              <a:gd name="connsiteX15" fmla="*/ 526204 w 878349"/>
              <a:gd name="connsiteY15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59827 w 878349"/>
              <a:gd name="connsiteY4" fmla="*/ 543198 h 545650"/>
              <a:gd name="connsiteX5" fmla="*/ 747683 w 878349"/>
              <a:gd name="connsiteY5" fmla="*/ 545650 h 545650"/>
              <a:gd name="connsiteX6" fmla="*/ 190471 w 878349"/>
              <a:gd name="connsiteY6" fmla="*/ 545650 h 545650"/>
              <a:gd name="connsiteX7" fmla="*/ 166602 w 878349"/>
              <a:gd name="connsiteY7" fmla="*/ 545650 h 545650"/>
              <a:gd name="connsiteX8" fmla="*/ 158924 w 878349"/>
              <a:gd name="connsiteY8" fmla="*/ 542470 h 545650"/>
              <a:gd name="connsiteX9" fmla="*/ 152084 w 878349"/>
              <a:gd name="connsiteY9" fmla="*/ 541781 h 545650"/>
              <a:gd name="connsiteX10" fmla="*/ 0 w 878349"/>
              <a:gd name="connsiteY10" fmla="*/ 355179 h 545650"/>
              <a:gd name="connsiteX11" fmla="*/ 190471 w 878349"/>
              <a:gd name="connsiteY11" fmla="*/ 164708 h 545650"/>
              <a:gd name="connsiteX12" fmla="*/ 228858 w 878349"/>
              <a:gd name="connsiteY12" fmla="*/ 168578 h 545650"/>
              <a:gd name="connsiteX13" fmla="*/ 244320 w 878349"/>
              <a:gd name="connsiteY13" fmla="*/ 173378 h 545650"/>
              <a:gd name="connsiteX14" fmla="*/ 526204 w 878349"/>
              <a:gd name="connsiteY14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47683 w 878349"/>
              <a:gd name="connsiteY4" fmla="*/ 545650 h 545650"/>
              <a:gd name="connsiteX5" fmla="*/ 190471 w 878349"/>
              <a:gd name="connsiteY5" fmla="*/ 545650 h 545650"/>
              <a:gd name="connsiteX6" fmla="*/ 166602 w 878349"/>
              <a:gd name="connsiteY6" fmla="*/ 545650 h 545650"/>
              <a:gd name="connsiteX7" fmla="*/ 158924 w 878349"/>
              <a:gd name="connsiteY7" fmla="*/ 542470 h 545650"/>
              <a:gd name="connsiteX8" fmla="*/ 152084 w 878349"/>
              <a:gd name="connsiteY8" fmla="*/ 541781 h 545650"/>
              <a:gd name="connsiteX9" fmla="*/ 0 w 878349"/>
              <a:gd name="connsiteY9" fmla="*/ 355179 h 545650"/>
              <a:gd name="connsiteX10" fmla="*/ 190471 w 878349"/>
              <a:gd name="connsiteY10" fmla="*/ 164708 h 545650"/>
              <a:gd name="connsiteX11" fmla="*/ 228858 w 878349"/>
              <a:gd name="connsiteY11" fmla="*/ 168578 h 545650"/>
              <a:gd name="connsiteX12" fmla="*/ 244320 w 878349"/>
              <a:gd name="connsiteY12" fmla="*/ 173378 h 545650"/>
              <a:gd name="connsiteX13" fmla="*/ 526204 w 878349"/>
              <a:gd name="connsiteY13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47683 w 878349"/>
              <a:gd name="connsiteY3" fmla="*/ 545650 h 545650"/>
              <a:gd name="connsiteX4" fmla="*/ 190471 w 878349"/>
              <a:gd name="connsiteY4" fmla="*/ 545650 h 545650"/>
              <a:gd name="connsiteX5" fmla="*/ 166602 w 878349"/>
              <a:gd name="connsiteY5" fmla="*/ 545650 h 545650"/>
              <a:gd name="connsiteX6" fmla="*/ 158924 w 878349"/>
              <a:gd name="connsiteY6" fmla="*/ 542470 h 545650"/>
              <a:gd name="connsiteX7" fmla="*/ 152084 w 878349"/>
              <a:gd name="connsiteY7" fmla="*/ 541781 h 545650"/>
              <a:gd name="connsiteX8" fmla="*/ 0 w 878349"/>
              <a:gd name="connsiteY8" fmla="*/ 355179 h 545650"/>
              <a:gd name="connsiteX9" fmla="*/ 190471 w 878349"/>
              <a:gd name="connsiteY9" fmla="*/ 164708 h 545650"/>
              <a:gd name="connsiteX10" fmla="*/ 228858 w 878349"/>
              <a:gd name="connsiteY10" fmla="*/ 168578 h 545650"/>
              <a:gd name="connsiteX11" fmla="*/ 244320 w 878349"/>
              <a:gd name="connsiteY11" fmla="*/ 173378 h 545650"/>
              <a:gd name="connsiteX12" fmla="*/ 526204 w 878349"/>
              <a:gd name="connsiteY12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47683 w 878349"/>
              <a:gd name="connsiteY3" fmla="*/ 545650 h 545650"/>
              <a:gd name="connsiteX4" fmla="*/ 190471 w 878349"/>
              <a:gd name="connsiteY4" fmla="*/ 545650 h 545650"/>
              <a:gd name="connsiteX5" fmla="*/ 166602 w 878349"/>
              <a:gd name="connsiteY5" fmla="*/ 545650 h 545650"/>
              <a:gd name="connsiteX6" fmla="*/ 158924 w 878349"/>
              <a:gd name="connsiteY6" fmla="*/ 542470 h 545650"/>
              <a:gd name="connsiteX7" fmla="*/ 152084 w 878349"/>
              <a:gd name="connsiteY7" fmla="*/ 541781 h 545650"/>
              <a:gd name="connsiteX8" fmla="*/ 0 w 878349"/>
              <a:gd name="connsiteY8" fmla="*/ 355179 h 545650"/>
              <a:gd name="connsiteX9" fmla="*/ 190471 w 878349"/>
              <a:gd name="connsiteY9" fmla="*/ 164708 h 545650"/>
              <a:gd name="connsiteX10" fmla="*/ 228858 w 878349"/>
              <a:gd name="connsiteY10" fmla="*/ 168578 h 545650"/>
              <a:gd name="connsiteX11" fmla="*/ 244320 w 878349"/>
              <a:gd name="connsiteY11" fmla="*/ 173378 h 545650"/>
              <a:gd name="connsiteX12" fmla="*/ 526204 w 878349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60"/>
              <a:gd name="connsiteY0" fmla="*/ 2823 h 545650"/>
              <a:gd name="connsiteX1" fmla="*/ 753041 w 878360"/>
              <a:gd name="connsiteY1" fmla="*/ 285400 h 545650"/>
              <a:gd name="connsiteX2" fmla="*/ 878349 w 878360"/>
              <a:gd name="connsiteY2" fmla="*/ 414984 h 545650"/>
              <a:gd name="connsiteX3" fmla="*/ 747683 w 878360"/>
              <a:gd name="connsiteY3" fmla="*/ 545650 h 545650"/>
              <a:gd name="connsiteX4" fmla="*/ 190471 w 878360"/>
              <a:gd name="connsiteY4" fmla="*/ 545650 h 545650"/>
              <a:gd name="connsiteX5" fmla="*/ 166602 w 878360"/>
              <a:gd name="connsiteY5" fmla="*/ 545650 h 545650"/>
              <a:gd name="connsiteX6" fmla="*/ 158924 w 878360"/>
              <a:gd name="connsiteY6" fmla="*/ 542470 h 545650"/>
              <a:gd name="connsiteX7" fmla="*/ 152084 w 878360"/>
              <a:gd name="connsiteY7" fmla="*/ 541781 h 545650"/>
              <a:gd name="connsiteX8" fmla="*/ 0 w 878360"/>
              <a:gd name="connsiteY8" fmla="*/ 355179 h 545650"/>
              <a:gd name="connsiteX9" fmla="*/ 190471 w 878360"/>
              <a:gd name="connsiteY9" fmla="*/ 164708 h 545650"/>
              <a:gd name="connsiteX10" fmla="*/ 228858 w 878360"/>
              <a:gd name="connsiteY10" fmla="*/ 168578 h 545650"/>
              <a:gd name="connsiteX11" fmla="*/ 244320 w 878360"/>
              <a:gd name="connsiteY11" fmla="*/ 173378 h 545650"/>
              <a:gd name="connsiteX12" fmla="*/ 526204 w 878360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51"/>
              <a:gd name="connsiteY0" fmla="*/ 2823 h 545650"/>
              <a:gd name="connsiteX1" fmla="*/ 753041 w 878351"/>
              <a:gd name="connsiteY1" fmla="*/ 285400 h 545650"/>
              <a:gd name="connsiteX2" fmla="*/ 878349 w 878351"/>
              <a:gd name="connsiteY2" fmla="*/ 414984 h 545650"/>
              <a:gd name="connsiteX3" fmla="*/ 747683 w 878351"/>
              <a:gd name="connsiteY3" fmla="*/ 545650 h 545650"/>
              <a:gd name="connsiteX4" fmla="*/ 190471 w 878351"/>
              <a:gd name="connsiteY4" fmla="*/ 545650 h 545650"/>
              <a:gd name="connsiteX5" fmla="*/ 166602 w 878351"/>
              <a:gd name="connsiteY5" fmla="*/ 545650 h 545650"/>
              <a:gd name="connsiteX6" fmla="*/ 158924 w 878351"/>
              <a:gd name="connsiteY6" fmla="*/ 542470 h 545650"/>
              <a:gd name="connsiteX7" fmla="*/ 152084 w 878351"/>
              <a:gd name="connsiteY7" fmla="*/ 541781 h 545650"/>
              <a:gd name="connsiteX8" fmla="*/ 0 w 878351"/>
              <a:gd name="connsiteY8" fmla="*/ 355179 h 545650"/>
              <a:gd name="connsiteX9" fmla="*/ 190471 w 878351"/>
              <a:gd name="connsiteY9" fmla="*/ 164708 h 545650"/>
              <a:gd name="connsiteX10" fmla="*/ 228858 w 878351"/>
              <a:gd name="connsiteY10" fmla="*/ 168578 h 545650"/>
              <a:gd name="connsiteX11" fmla="*/ 244320 w 878351"/>
              <a:gd name="connsiteY11" fmla="*/ 173378 h 545650"/>
              <a:gd name="connsiteX12" fmla="*/ 526204 w 878351"/>
              <a:gd name="connsiteY12" fmla="*/ 2823 h 545650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7585 w 879730"/>
              <a:gd name="connsiteY0" fmla="*/ 2823 h 545651"/>
              <a:gd name="connsiteX1" fmla="*/ 754422 w 879730"/>
              <a:gd name="connsiteY1" fmla="*/ 285400 h 545651"/>
              <a:gd name="connsiteX2" fmla="*/ 879730 w 879730"/>
              <a:gd name="connsiteY2" fmla="*/ 414984 h 545651"/>
              <a:gd name="connsiteX3" fmla="*/ 749064 w 879730"/>
              <a:gd name="connsiteY3" fmla="*/ 545650 h 545651"/>
              <a:gd name="connsiteX4" fmla="*/ 191852 w 879730"/>
              <a:gd name="connsiteY4" fmla="*/ 545650 h 545651"/>
              <a:gd name="connsiteX5" fmla="*/ 167983 w 879730"/>
              <a:gd name="connsiteY5" fmla="*/ 545650 h 545651"/>
              <a:gd name="connsiteX6" fmla="*/ 160305 w 879730"/>
              <a:gd name="connsiteY6" fmla="*/ 542470 h 545651"/>
              <a:gd name="connsiteX7" fmla="*/ 153465 w 879730"/>
              <a:gd name="connsiteY7" fmla="*/ 541781 h 545651"/>
              <a:gd name="connsiteX8" fmla="*/ 1381 w 879730"/>
              <a:gd name="connsiteY8" fmla="*/ 355179 h 545651"/>
              <a:gd name="connsiteX9" fmla="*/ 230239 w 879730"/>
              <a:gd name="connsiteY9" fmla="*/ 168578 h 545651"/>
              <a:gd name="connsiteX10" fmla="*/ 245701 w 879730"/>
              <a:gd name="connsiteY10" fmla="*/ 173378 h 545651"/>
              <a:gd name="connsiteX11" fmla="*/ 527585 w 879730"/>
              <a:gd name="connsiteY11" fmla="*/ 2823 h 545651"/>
              <a:gd name="connsiteX0" fmla="*/ 528098 w 880243"/>
              <a:gd name="connsiteY0" fmla="*/ 2823 h 545651"/>
              <a:gd name="connsiteX1" fmla="*/ 754935 w 880243"/>
              <a:gd name="connsiteY1" fmla="*/ 285400 h 545651"/>
              <a:gd name="connsiteX2" fmla="*/ 880243 w 880243"/>
              <a:gd name="connsiteY2" fmla="*/ 414984 h 545651"/>
              <a:gd name="connsiteX3" fmla="*/ 749577 w 880243"/>
              <a:gd name="connsiteY3" fmla="*/ 545650 h 545651"/>
              <a:gd name="connsiteX4" fmla="*/ 192365 w 880243"/>
              <a:gd name="connsiteY4" fmla="*/ 545650 h 545651"/>
              <a:gd name="connsiteX5" fmla="*/ 168496 w 880243"/>
              <a:gd name="connsiteY5" fmla="*/ 545650 h 545651"/>
              <a:gd name="connsiteX6" fmla="*/ 160818 w 880243"/>
              <a:gd name="connsiteY6" fmla="*/ 542470 h 545651"/>
              <a:gd name="connsiteX7" fmla="*/ 153978 w 880243"/>
              <a:gd name="connsiteY7" fmla="*/ 541781 h 545651"/>
              <a:gd name="connsiteX8" fmla="*/ 1894 w 880243"/>
              <a:gd name="connsiteY8" fmla="*/ 355179 h 545651"/>
              <a:gd name="connsiteX9" fmla="*/ 246214 w 880243"/>
              <a:gd name="connsiteY9" fmla="*/ 173378 h 545651"/>
              <a:gd name="connsiteX10" fmla="*/ 528098 w 880243"/>
              <a:gd name="connsiteY10" fmla="*/ 2823 h 545651"/>
              <a:gd name="connsiteX0" fmla="*/ 528098 w 880243"/>
              <a:gd name="connsiteY0" fmla="*/ 2823 h 545651"/>
              <a:gd name="connsiteX1" fmla="*/ 754935 w 880243"/>
              <a:gd name="connsiteY1" fmla="*/ 285400 h 545651"/>
              <a:gd name="connsiteX2" fmla="*/ 880243 w 880243"/>
              <a:gd name="connsiteY2" fmla="*/ 414984 h 545651"/>
              <a:gd name="connsiteX3" fmla="*/ 749577 w 880243"/>
              <a:gd name="connsiteY3" fmla="*/ 545650 h 545651"/>
              <a:gd name="connsiteX4" fmla="*/ 192365 w 880243"/>
              <a:gd name="connsiteY4" fmla="*/ 545650 h 545651"/>
              <a:gd name="connsiteX5" fmla="*/ 168496 w 880243"/>
              <a:gd name="connsiteY5" fmla="*/ 545650 h 545651"/>
              <a:gd name="connsiteX6" fmla="*/ 160818 w 880243"/>
              <a:gd name="connsiteY6" fmla="*/ 542470 h 545651"/>
              <a:gd name="connsiteX7" fmla="*/ 153978 w 880243"/>
              <a:gd name="connsiteY7" fmla="*/ 541781 h 545651"/>
              <a:gd name="connsiteX8" fmla="*/ 1894 w 880243"/>
              <a:gd name="connsiteY8" fmla="*/ 355179 h 545651"/>
              <a:gd name="connsiteX9" fmla="*/ 246214 w 880243"/>
              <a:gd name="connsiteY9" fmla="*/ 173378 h 545651"/>
              <a:gd name="connsiteX10" fmla="*/ 528098 w 880243"/>
              <a:gd name="connsiteY10" fmla="*/ 2823 h 545651"/>
              <a:gd name="connsiteX0" fmla="*/ 526208 w 878353"/>
              <a:gd name="connsiteY0" fmla="*/ 2823 h 545651"/>
              <a:gd name="connsiteX1" fmla="*/ 753045 w 878353"/>
              <a:gd name="connsiteY1" fmla="*/ 285400 h 545651"/>
              <a:gd name="connsiteX2" fmla="*/ 878353 w 878353"/>
              <a:gd name="connsiteY2" fmla="*/ 414984 h 545651"/>
              <a:gd name="connsiteX3" fmla="*/ 747687 w 878353"/>
              <a:gd name="connsiteY3" fmla="*/ 545650 h 545651"/>
              <a:gd name="connsiteX4" fmla="*/ 190475 w 878353"/>
              <a:gd name="connsiteY4" fmla="*/ 545650 h 545651"/>
              <a:gd name="connsiteX5" fmla="*/ 166606 w 878353"/>
              <a:gd name="connsiteY5" fmla="*/ 545650 h 545651"/>
              <a:gd name="connsiteX6" fmla="*/ 158928 w 878353"/>
              <a:gd name="connsiteY6" fmla="*/ 542470 h 545651"/>
              <a:gd name="connsiteX7" fmla="*/ 152088 w 878353"/>
              <a:gd name="connsiteY7" fmla="*/ 541781 h 545651"/>
              <a:gd name="connsiteX8" fmla="*/ 4 w 878353"/>
              <a:gd name="connsiteY8" fmla="*/ 355179 h 545651"/>
              <a:gd name="connsiteX9" fmla="*/ 244324 w 878353"/>
              <a:gd name="connsiteY9" fmla="*/ 173378 h 545651"/>
              <a:gd name="connsiteX10" fmla="*/ 526208 w 878353"/>
              <a:gd name="connsiteY10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66614 w 878361"/>
              <a:gd name="connsiteY5" fmla="*/ 545650 h 545651"/>
              <a:gd name="connsiteX6" fmla="*/ 158936 w 878361"/>
              <a:gd name="connsiteY6" fmla="*/ 542470 h 545651"/>
              <a:gd name="connsiteX7" fmla="*/ 152096 w 878361"/>
              <a:gd name="connsiteY7" fmla="*/ 541781 h 545651"/>
              <a:gd name="connsiteX8" fmla="*/ 12 w 878361"/>
              <a:gd name="connsiteY8" fmla="*/ 355179 h 545651"/>
              <a:gd name="connsiteX9" fmla="*/ 244332 w 878361"/>
              <a:gd name="connsiteY9" fmla="*/ 173378 h 545651"/>
              <a:gd name="connsiteX10" fmla="*/ 526216 w 878361"/>
              <a:gd name="connsiteY10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58936 w 878361"/>
              <a:gd name="connsiteY5" fmla="*/ 542470 h 545651"/>
              <a:gd name="connsiteX6" fmla="*/ 152096 w 878361"/>
              <a:gd name="connsiteY6" fmla="*/ 541781 h 545651"/>
              <a:gd name="connsiteX7" fmla="*/ 12 w 878361"/>
              <a:gd name="connsiteY7" fmla="*/ 355179 h 545651"/>
              <a:gd name="connsiteX8" fmla="*/ 244332 w 878361"/>
              <a:gd name="connsiteY8" fmla="*/ 173378 h 545651"/>
              <a:gd name="connsiteX9" fmla="*/ 526216 w 878361"/>
              <a:gd name="connsiteY9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52096 w 878361"/>
              <a:gd name="connsiteY5" fmla="*/ 541781 h 545651"/>
              <a:gd name="connsiteX6" fmla="*/ 12 w 878361"/>
              <a:gd name="connsiteY6" fmla="*/ 355179 h 545651"/>
              <a:gd name="connsiteX7" fmla="*/ 244332 w 878361"/>
              <a:gd name="connsiteY7" fmla="*/ 173378 h 545651"/>
              <a:gd name="connsiteX8" fmla="*/ 526216 w 878361"/>
              <a:gd name="connsiteY8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2 w 878361"/>
              <a:gd name="connsiteY5" fmla="*/ 355179 h 545651"/>
              <a:gd name="connsiteX6" fmla="*/ 244332 w 878361"/>
              <a:gd name="connsiteY6" fmla="*/ 173378 h 545651"/>
              <a:gd name="connsiteX7" fmla="*/ 526216 w 878361"/>
              <a:gd name="connsiteY7" fmla="*/ 2823 h 545651"/>
              <a:gd name="connsiteX0" fmla="*/ 528231 w 880376"/>
              <a:gd name="connsiteY0" fmla="*/ 2823 h 545651"/>
              <a:gd name="connsiteX1" fmla="*/ 755068 w 880376"/>
              <a:gd name="connsiteY1" fmla="*/ 285400 h 545651"/>
              <a:gd name="connsiteX2" fmla="*/ 880376 w 880376"/>
              <a:gd name="connsiteY2" fmla="*/ 414984 h 545651"/>
              <a:gd name="connsiteX3" fmla="*/ 749710 w 880376"/>
              <a:gd name="connsiteY3" fmla="*/ 545650 h 545651"/>
              <a:gd name="connsiteX4" fmla="*/ 192498 w 880376"/>
              <a:gd name="connsiteY4" fmla="*/ 545650 h 545651"/>
              <a:gd name="connsiteX5" fmla="*/ 2027 w 880376"/>
              <a:gd name="connsiteY5" fmla="*/ 355179 h 545651"/>
              <a:gd name="connsiteX6" fmla="*/ 246347 w 880376"/>
              <a:gd name="connsiteY6" fmla="*/ 173378 h 545651"/>
              <a:gd name="connsiteX7" fmla="*/ 528231 w 880376"/>
              <a:gd name="connsiteY7" fmla="*/ 2823 h 545651"/>
              <a:gd name="connsiteX0" fmla="*/ 526217 w 878362"/>
              <a:gd name="connsiteY0" fmla="*/ 2823 h 545651"/>
              <a:gd name="connsiteX1" fmla="*/ 753054 w 878362"/>
              <a:gd name="connsiteY1" fmla="*/ 285400 h 545651"/>
              <a:gd name="connsiteX2" fmla="*/ 878362 w 878362"/>
              <a:gd name="connsiteY2" fmla="*/ 414984 h 545651"/>
              <a:gd name="connsiteX3" fmla="*/ 747696 w 878362"/>
              <a:gd name="connsiteY3" fmla="*/ 545650 h 545651"/>
              <a:gd name="connsiteX4" fmla="*/ 190484 w 878362"/>
              <a:gd name="connsiteY4" fmla="*/ 545650 h 545651"/>
              <a:gd name="connsiteX5" fmla="*/ 13 w 878362"/>
              <a:gd name="connsiteY5" fmla="*/ 355179 h 545651"/>
              <a:gd name="connsiteX6" fmla="*/ 244333 w 878362"/>
              <a:gd name="connsiteY6" fmla="*/ 173378 h 545651"/>
              <a:gd name="connsiteX7" fmla="*/ 526217 w 878362"/>
              <a:gd name="connsiteY7" fmla="*/ 2823 h 545651"/>
              <a:gd name="connsiteX0" fmla="*/ 526964 w 879109"/>
              <a:gd name="connsiteY0" fmla="*/ 2823 h 545651"/>
              <a:gd name="connsiteX1" fmla="*/ 753801 w 879109"/>
              <a:gd name="connsiteY1" fmla="*/ 285400 h 545651"/>
              <a:gd name="connsiteX2" fmla="*/ 879109 w 879109"/>
              <a:gd name="connsiteY2" fmla="*/ 414984 h 545651"/>
              <a:gd name="connsiteX3" fmla="*/ 748443 w 879109"/>
              <a:gd name="connsiteY3" fmla="*/ 545650 h 545651"/>
              <a:gd name="connsiteX4" fmla="*/ 191231 w 879109"/>
              <a:gd name="connsiteY4" fmla="*/ 545650 h 545651"/>
              <a:gd name="connsiteX5" fmla="*/ 760 w 879109"/>
              <a:gd name="connsiteY5" fmla="*/ 355179 h 545651"/>
              <a:gd name="connsiteX6" fmla="*/ 245080 w 879109"/>
              <a:gd name="connsiteY6" fmla="*/ 173378 h 545651"/>
              <a:gd name="connsiteX7" fmla="*/ 526964 w 879109"/>
              <a:gd name="connsiteY7" fmla="*/ 2823 h 545651"/>
              <a:gd name="connsiteX0" fmla="*/ 526217 w 878362"/>
              <a:gd name="connsiteY0" fmla="*/ 2823 h 545651"/>
              <a:gd name="connsiteX1" fmla="*/ 753054 w 878362"/>
              <a:gd name="connsiteY1" fmla="*/ 285400 h 545651"/>
              <a:gd name="connsiteX2" fmla="*/ 878362 w 878362"/>
              <a:gd name="connsiteY2" fmla="*/ 414984 h 545651"/>
              <a:gd name="connsiteX3" fmla="*/ 747696 w 878362"/>
              <a:gd name="connsiteY3" fmla="*/ 545650 h 545651"/>
              <a:gd name="connsiteX4" fmla="*/ 190484 w 878362"/>
              <a:gd name="connsiteY4" fmla="*/ 545650 h 545651"/>
              <a:gd name="connsiteX5" fmla="*/ 13 w 878362"/>
              <a:gd name="connsiteY5" fmla="*/ 355179 h 545651"/>
              <a:gd name="connsiteX6" fmla="*/ 244333 w 878362"/>
              <a:gd name="connsiteY6" fmla="*/ 173378 h 545651"/>
              <a:gd name="connsiteX7" fmla="*/ 526217 w 878362"/>
              <a:gd name="connsiteY7" fmla="*/ 2823 h 545651"/>
              <a:gd name="connsiteX0" fmla="*/ 526245 w 878390"/>
              <a:gd name="connsiteY0" fmla="*/ 2823 h 545651"/>
              <a:gd name="connsiteX1" fmla="*/ 753082 w 878390"/>
              <a:gd name="connsiteY1" fmla="*/ 285400 h 545651"/>
              <a:gd name="connsiteX2" fmla="*/ 878390 w 878390"/>
              <a:gd name="connsiteY2" fmla="*/ 414984 h 545651"/>
              <a:gd name="connsiteX3" fmla="*/ 747724 w 878390"/>
              <a:gd name="connsiteY3" fmla="*/ 545650 h 545651"/>
              <a:gd name="connsiteX4" fmla="*/ 190512 w 878390"/>
              <a:gd name="connsiteY4" fmla="*/ 545650 h 545651"/>
              <a:gd name="connsiteX5" fmla="*/ 41 w 878390"/>
              <a:gd name="connsiteY5" fmla="*/ 355179 h 545651"/>
              <a:gd name="connsiteX6" fmla="*/ 244361 w 878390"/>
              <a:gd name="connsiteY6" fmla="*/ 173378 h 545651"/>
              <a:gd name="connsiteX7" fmla="*/ 526245 w 878390"/>
              <a:gd name="connsiteY7" fmla="*/ 2823 h 545651"/>
              <a:gd name="connsiteX0" fmla="*/ 526964 w 879109"/>
              <a:gd name="connsiteY0" fmla="*/ 2823 h 545651"/>
              <a:gd name="connsiteX1" fmla="*/ 753801 w 879109"/>
              <a:gd name="connsiteY1" fmla="*/ 285400 h 545651"/>
              <a:gd name="connsiteX2" fmla="*/ 879109 w 879109"/>
              <a:gd name="connsiteY2" fmla="*/ 414984 h 545651"/>
              <a:gd name="connsiteX3" fmla="*/ 748443 w 879109"/>
              <a:gd name="connsiteY3" fmla="*/ 545650 h 545651"/>
              <a:gd name="connsiteX4" fmla="*/ 191231 w 879109"/>
              <a:gd name="connsiteY4" fmla="*/ 545650 h 545651"/>
              <a:gd name="connsiteX5" fmla="*/ 760 w 879109"/>
              <a:gd name="connsiteY5" fmla="*/ 355179 h 545651"/>
              <a:gd name="connsiteX6" fmla="*/ 245080 w 879109"/>
              <a:gd name="connsiteY6" fmla="*/ 173378 h 545651"/>
              <a:gd name="connsiteX7" fmla="*/ 526964 w 879109"/>
              <a:gd name="connsiteY7" fmla="*/ 2823 h 545651"/>
              <a:gd name="connsiteX0" fmla="*/ 526721 w 878866"/>
              <a:gd name="connsiteY0" fmla="*/ 2823 h 545651"/>
              <a:gd name="connsiteX1" fmla="*/ 753558 w 878866"/>
              <a:gd name="connsiteY1" fmla="*/ 285400 h 545651"/>
              <a:gd name="connsiteX2" fmla="*/ 878866 w 878866"/>
              <a:gd name="connsiteY2" fmla="*/ 414984 h 545651"/>
              <a:gd name="connsiteX3" fmla="*/ 748200 w 878866"/>
              <a:gd name="connsiteY3" fmla="*/ 545650 h 545651"/>
              <a:gd name="connsiteX4" fmla="*/ 190988 w 878866"/>
              <a:gd name="connsiteY4" fmla="*/ 545650 h 545651"/>
              <a:gd name="connsiteX5" fmla="*/ 517 w 878866"/>
              <a:gd name="connsiteY5" fmla="*/ 355179 h 545651"/>
              <a:gd name="connsiteX6" fmla="*/ 244837 w 878866"/>
              <a:gd name="connsiteY6" fmla="*/ 173378 h 545651"/>
              <a:gd name="connsiteX7" fmla="*/ 526721 w 878866"/>
              <a:gd name="connsiteY7" fmla="*/ 2823 h 545651"/>
              <a:gd name="connsiteX0" fmla="*/ 526246 w 878391"/>
              <a:gd name="connsiteY0" fmla="*/ 2823 h 545651"/>
              <a:gd name="connsiteX1" fmla="*/ 753083 w 878391"/>
              <a:gd name="connsiteY1" fmla="*/ 285400 h 545651"/>
              <a:gd name="connsiteX2" fmla="*/ 878391 w 878391"/>
              <a:gd name="connsiteY2" fmla="*/ 414984 h 545651"/>
              <a:gd name="connsiteX3" fmla="*/ 747725 w 878391"/>
              <a:gd name="connsiteY3" fmla="*/ 545650 h 545651"/>
              <a:gd name="connsiteX4" fmla="*/ 190513 w 878391"/>
              <a:gd name="connsiteY4" fmla="*/ 545650 h 545651"/>
              <a:gd name="connsiteX5" fmla="*/ 42 w 878391"/>
              <a:gd name="connsiteY5" fmla="*/ 355179 h 545651"/>
              <a:gd name="connsiteX6" fmla="*/ 244362 w 878391"/>
              <a:gd name="connsiteY6" fmla="*/ 173378 h 545651"/>
              <a:gd name="connsiteX7" fmla="*/ 526246 w 878391"/>
              <a:gd name="connsiteY7" fmla="*/ 2823 h 545651"/>
              <a:gd name="connsiteX0" fmla="*/ 526246 w 878391"/>
              <a:gd name="connsiteY0" fmla="*/ 2823 h 545651"/>
              <a:gd name="connsiteX1" fmla="*/ 753083 w 878391"/>
              <a:gd name="connsiteY1" fmla="*/ 285400 h 545651"/>
              <a:gd name="connsiteX2" fmla="*/ 878391 w 878391"/>
              <a:gd name="connsiteY2" fmla="*/ 414984 h 545651"/>
              <a:gd name="connsiteX3" fmla="*/ 747725 w 878391"/>
              <a:gd name="connsiteY3" fmla="*/ 545650 h 545651"/>
              <a:gd name="connsiteX4" fmla="*/ 190513 w 878391"/>
              <a:gd name="connsiteY4" fmla="*/ 545650 h 545651"/>
              <a:gd name="connsiteX5" fmla="*/ 42 w 878391"/>
              <a:gd name="connsiteY5" fmla="*/ 355179 h 545651"/>
              <a:gd name="connsiteX6" fmla="*/ 244362 w 878391"/>
              <a:gd name="connsiteY6" fmla="*/ 173378 h 545651"/>
              <a:gd name="connsiteX7" fmla="*/ 526246 w 878391"/>
              <a:gd name="connsiteY7" fmla="*/ 2823 h 54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8391" h="545651">
                <a:moveTo>
                  <a:pt x="526246" y="2823"/>
                </a:moveTo>
                <a:cubicBezTo>
                  <a:pt x="663881" y="24023"/>
                  <a:pt x="772336" y="152517"/>
                  <a:pt x="753083" y="285400"/>
                </a:cubicBezTo>
                <a:cubicBezTo>
                  <a:pt x="852208" y="299089"/>
                  <a:pt x="878212" y="375742"/>
                  <a:pt x="878391" y="414984"/>
                </a:cubicBezTo>
                <a:cubicBezTo>
                  <a:pt x="878627" y="466609"/>
                  <a:pt x="833938" y="546043"/>
                  <a:pt x="747725" y="545650"/>
                </a:cubicBezTo>
                <a:lnTo>
                  <a:pt x="190513" y="545650"/>
                </a:lnTo>
                <a:cubicBezTo>
                  <a:pt x="77130" y="544985"/>
                  <a:pt x="2268" y="445667"/>
                  <a:pt x="42" y="355179"/>
                </a:cubicBezTo>
                <a:cubicBezTo>
                  <a:pt x="-2184" y="264691"/>
                  <a:pt x="84465" y="123521"/>
                  <a:pt x="244362" y="173378"/>
                </a:cubicBezTo>
                <a:cubicBezTo>
                  <a:pt x="271526" y="75658"/>
                  <a:pt x="394045" y="-17540"/>
                  <a:pt x="526246" y="2823"/>
                </a:cubicBezTo>
                <a:close/>
              </a:path>
            </a:pathLst>
          </a:custGeom>
          <a:noFill/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IN" sz="1960" b="1">
              <a:solidFill>
                <a:schemeClr val="tx1"/>
              </a:soli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C1A76AF-9906-4D71-865E-DF5E685C84C7}"/>
              </a:ext>
            </a:extLst>
          </p:cNvPr>
          <p:cNvSpPr txBox="1"/>
          <p:nvPr/>
        </p:nvSpPr>
        <p:spPr>
          <a:xfrm>
            <a:off x="2409114" y="2664706"/>
            <a:ext cx="1177313" cy="261697"/>
          </a:xfrm>
          <a:prstGeom prst="rect">
            <a:avLst/>
          </a:prstGeom>
        </p:spPr>
        <p:txBody>
          <a:bodyPr wrap="square" lIns="91427" tIns="45713" rIns="91427" bIns="45713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algn="l" defTabSz="932597"/>
            <a:r>
              <a:rPr lang="en-US" b="1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Competitive</a:t>
            </a:r>
            <a:r>
              <a:rPr lang="en-US" sz="1199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DD58F07C-C78E-4F2E-87D8-6708859199EB}"/>
              </a:ext>
            </a:extLst>
          </p:cNvPr>
          <p:cNvCxnSpPr>
            <a:cxnSpLocks/>
          </p:cNvCxnSpPr>
          <p:nvPr/>
        </p:nvCxnSpPr>
        <p:spPr>
          <a:xfrm>
            <a:off x="472575" y="3035125"/>
            <a:ext cx="3508832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06558A9-09BF-499B-B8E6-C3AD66FCDE09}"/>
              </a:ext>
            </a:extLst>
          </p:cNvPr>
          <p:cNvCxnSpPr>
            <a:cxnSpLocks/>
          </p:cNvCxnSpPr>
          <p:nvPr/>
        </p:nvCxnSpPr>
        <p:spPr>
          <a:xfrm>
            <a:off x="5360241" y="3035125"/>
            <a:ext cx="3508832" cy="0"/>
          </a:xfrm>
          <a:prstGeom prst="line">
            <a:avLst/>
          </a:prstGeom>
          <a:solidFill>
            <a:schemeClr val="bg1"/>
          </a:solidFill>
          <a:ln w="28575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22A263A-06F1-42D3-BF20-58C3342A7007}"/>
              </a:ext>
            </a:extLst>
          </p:cNvPr>
          <p:cNvSpPr/>
          <p:nvPr/>
        </p:nvSpPr>
        <p:spPr>
          <a:xfrm>
            <a:off x="5282262" y="5929936"/>
            <a:ext cx="7597334" cy="382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spcAft>
                <a:spcPts val="816"/>
              </a:spcAft>
              <a:defRPr/>
            </a:pPr>
            <a:r>
              <a:rPr lang="en-US" sz="1836"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 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88B3E7F-48F7-48E0-858E-125832AF525F}"/>
              </a:ext>
            </a:extLst>
          </p:cNvPr>
          <p:cNvGrpSpPr/>
          <p:nvPr/>
        </p:nvGrpSpPr>
        <p:grpSpPr>
          <a:xfrm>
            <a:off x="6099644" y="1658219"/>
            <a:ext cx="2057694" cy="1302083"/>
            <a:chOff x="8824913" y="1973262"/>
            <a:chExt cx="2057986" cy="1302268"/>
          </a:xfrm>
        </p:grpSpPr>
        <p:sp>
          <p:nvSpPr>
            <p:cNvPr id="200" name="cloud" title="Icon of a cloud">
              <a:extLst>
                <a:ext uri="{FF2B5EF4-FFF2-40B4-BE49-F238E27FC236}">
                  <a16:creationId xmlns:a16="http://schemas.microsoft.com/office/drawing/2014/main" id="{5D986511-4842-48BC-B297-647D84C204D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4913" y="1973262"/>
              <a:ext cx="2057986" cy="1302268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28575" cap="sq">
              <a:solidFill>
                <a:srgbClr val="00B0F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932585"/>
              <a:endParaRPr lang="en-US" sz="1801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CE1B35A-C578-4EFA-9BC6-56B3DC441DA4}"/>
                </a:ext>
              </a:extLst>
            </p:cNvPr>
            <p:cNvSpPr txBox="1"/>
            <p:nvPr/>
          </p:nvSpPr>
          <p:spPr>
            <a:xfrm>
              <a:off x="9068863" y="2522462"/>
              <a:ext cx="1524000" cy="62791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585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rgbClr val="002050"/>
                      </a:gs>
                      <a:gs pos="30000">
                        <a:srgbClr val="002050"/>
                      </a:gs>
                    </a:gsLst>
                    <a:lin ang="5400000" scaled="0"/>
                  </a:gradFill>
                  <a:latin typeface="Segoe UI"/>
                </a:rPr>
                <a:t>Azure</a:t>
              </a:r>
            </a:p>
          </p:txBody>
        </p:sp>
      </p:grpSp>
      <p:sp>
        <p:nvSpPr>
          <p:cNvPr id="202" name="Truck" title="Icon of a truck with a storage trailer">
            <a:extLst>
              <a:ext uri="{FF2B5EF4-FFF2-40B4-BE49-F238E27FC236}">
                <a16:creationId xmlns:a16="http://schemas.microsoft.com/office/drawing/2014/main" id="{358D95B2-E3B8-40C0-856C-C7FA3594425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23258" y="4500474"/>
            <a:ext cx="934265" cy="427593"/>
          </a:xfrm>
          <a:custGeom>
            <a:avLst/>
            <a:gdLst>
              <a:gd name="T0" fmla="*/ 294 w 360"/>
              <a:gd name="T1" fmla="*/ 148 h 163"/>
              <a:gd name="T2" fmla="*/ 309 w 360"/>
              <a:gd name="T3" fmla="*/ 133 h 163"/>
              <a:gd name="T4" fmla="*/ 324 w 360"/>
              <a:gd name="T5" fmla="*/ 148 h 163"/>
              <a:gd name="T6" fmla="*/ 309 w 360"/>
              <a:gd name="T7" fmla="*/ 163 h 163"/>
              <a:gd name="T8" fmla="*/ 294 w 360"/>
              <a:gd name="T9" fmla="*/ 148 h 163"/>
              <a:gd name="T10" fmla="*/ 80 w 360"/>
              <a:gd name="T11" fmla="*/ 163 h 163"/>
              <a:gd name="T12" fmla="*/ 95 w 360"/>
              <a:gd name="T13" fmla="*/ 148 h 163"/>
              <a:gd name="T14" fmla="*/ 80 w 360"/>
              <a:gd name="T15" fmla="*/ 133 h 163"/>
              <a:gd name="T16" fmla="*/ 65 w 360"/>
              <a:gd name="T17" fmla="*/ 148 h 163"/>
              <a:gd name="T18" fmla="*/ 80 w 360"/>
              <a:gd name="T19" fmla="*/ 163 h 163"/>
              <a:gd name="T20" fmla="*/ 346 w 360"/>
              <a:gd name="T21" fmla="*/ 148 h 163"/>
              <a:gd name="T22" fmla="*/ 346 w 360"/>
              <a:gd name="T23" fmla="*/ 110 h 163"/>
              <a:gd name="T24" fmla="*/ 333 w 360"/>
              <a:gd name="T25" fmla="*/ 97 h 163"/>
              <a:gd name="T26" fmla="*/ 207 w 360"/>
              <a:gd name="T27" fmla="*/ 97 h 163"/>
              <a:gd name="T28" fmla="*/ 95 w 360"/>
              <a:gd name="T29" fmla="*/ 148 h 163"/>
              <a:gd name="T30" fmla="*/ 294 w 360"/>
              <a:gd name="T31" fmla="*/ 148 h 163"/>
              <a:gd name="T32" fmla="*/ 324 w 360"/>
              <a:gd name="T33" fmla="*/ 148 h 163"/>
              <a:gd name="T34" fmla="*/ 360 w 360"/>
              <a:gd name="T35" fmla="*/ 148 h 163"/>
              <a:gd name="T36" fmla="*/ 207 w 360"/>
              <a:gd name="T37" fmla="*/ 148 h 163"/>
              <a:gd name="T38" fmla="*/ 207 w 360"/>
              <a:gd name="T39" fmla="*/ 0 h 163"/>
              <a:gd name="T40" fmla="*/ 22 w 360"/>
              <a:gd name="T41" fmla="*/ 0 h 163"/>
              <a:gd name="T42" fmla="*/ 22 w 360"/>
              <a:gd name="T43" fmla="*/ 148 h 163"/>
              <a:gd name="T44" fmla="*/ 65 w 360"/>
              <a:gd name="T45" fmla="*/ 148 h 163"/>
              <a:gd name="T46" fmla="*/ 295 w 360"/>
              <a:gd name="T47" fmla="*/ 97 h 163"/>
              <a:gd name="T48" fmla="*/ 251 w 360"/>
              <a:gd name="T49" fmla="*/ 52 h 163"/>
              <a:gd name="T50" fmla="*/ 207 w 360"/>
              <a:gd name="T51" fmla="*/ 52 h 163"/>
              <a:gd name="T52" fmla="*/ 22 w 360"/>
              <a:gd name="T53" fmla="*/ 133 h 163"/>
              <a:gd name="T54" fmla="*/ 0 w 360"/>
              <a:gd name="T55" fmla="*/ 13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0" h="163">
                <a:moveTo>
                  <a:pt x="294" y="148"/>
                </a:moveTo>
                <a:cubicBezTo>
                  <a:pt x="294" y="139"/>
                  <a:pt x="301" y="133"/>
                  <a:pt x="309" y="133"/>
                </a:cubicBezTo>
                <a:cubicBezTo>
                  <a:pt x="317" y="133"/>
                  <a:pt x="324" y="139"/>
                  <a:pt x="324" y="148"/>
                </a:cubicBezTo>
                <a:cubicBezTo>
                  <a:pt x="324" y="156"/>
                  <a:pt x="317" y="163"/>
                  <a:pt x="309" y="163"/>
                </a:cubicBezTo>
                <a:cubicBezTo>
                  <a:pt x="301" y="163"/>
                  <a:pt x="294" y="156"/>
                  <a:pt x="294" y="148"/>
                </a:cubicBezTo>
                <a:close/>
                <a:moveTo>
                  <a:pt x="80" y="163"/>
                </a:moveTo>
                <a:cubicBezTo>
                  <a:pt x="88" y="163"/>
                  <a:pt x="95" y="156"/>
                  <a:pt x="95" y="148"/>
                </a:cubicBezTo>
                <a:cubicBezTo>
                  <a:pt x="95" y="139"/>
                  <a:pt x="88" y="133"/>
                  <a:pt x="80" y="133"/>
                </a:cubicBezTo>
                <a:cubicBezTo>
                  <a:pt x="72" y="133"/>
                  <a:pt x="65" y="139"/>
                  <a:pt x="65" y="148"/>
                </a:cubicBezTo>
                <a:cubicBezTo>
                  <a:pt x="65" y="156"/>
                  <a:pt x="72" y="163"/>
                  <a:pt x="80" y="163"/>
                </a:cubicBezTo>
                <a:close/>
                <a:moveTo>
                  <a:pt x="346" y="148"/>
                </a:moveTo>
                <a:cubicBezTo>
                  <a:pt x="346" y="110"/>
                  <a:pt x="346" y="110"/>
                  <a:pt x="346" y="110"/>
                </a:cubicBezTo>
                <a:cubicBezTo>
                  <a:pt x="346" y="103"/>
                  <a:pt x="340" y="97"/>
                  <a:pt x="333" y="97"/>
                </a:cubicBezTo>
                <a:cubicBezTo>
                  <a:pt x="207" y="97"/>
                  <a:pt x="207" y="97"/>
                  <a:pt x="207" y="97"/>
                </a:cubicBezTo>
                <a:moveTo>
                  <a:pt x="95" y="148"/>
                </a:moveTo>
                <a:cubicBezTo>
                  <a:pt x="294" y="148"/>
                  <a:pt x="294" y="148"/>
                  <a:pt x="294" y="148"/>
                </a:cubicBezTo>
                <a:moveTo>
                  <a:pt x="324" y="148"/>
                </a:moveTo>
                <a:cubicBezTo>
                  <a:pt x="360" y="148"/>
                  <a:pt x="360" y="148"/>
                  <a:pt x="360" y="148"/>
                </a:cubicBezTo>
                <a:moveTo>
                  <a:pt x="207" y="148"/>
                </a:moveTo>
                <a:cubicBezTo>
                  <a:pt x="207" y="0"/>
                  <a:pt x="207" y="0"/>
                  <a:pt x="20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148"/>
                  <a:pt x="22" y="148"/>
                  <a:pt x="22" y="148"/>
                </a:cubicBezTo>
                <a:cubicBezTo>
                  <a:pt x="65" y="148"/>
                  <a:pt x="65" y="148"/>
                  <a:pt x="65" y="148"/>
                </a:cubicBezTo>
                <a:moveTo>
                  <a:pt x="295" y="97"/>
                </a:moveTo>
                <a:cubicBezTo>
                  <a:pt x="251" y="52"/>
                  <a:pt x="251" y="52"/>
                  <a:pt x="251" y="52"/>
                </a:cubicBezTo>
                <a:cubicBezTo>
                  <a:pt x="207" y="52"/>
                  <a:pt x="207" y="52"/>
                  <a:pt x="207" y="52"/>
                </a:cubicBezTo>
                <a:moveTo>
                  <a:pt x="22" y="133"/>
                </a:moveTo>
                <a:cubicBezTo>
                  <a:pt x="0" y="133"/>
                  <a:pt x="0" y="133"/>
                  <a:pt x="0" y="133"/>
                </a:cubicBezTo>
              </a:path>
            </a:pathLst>
          </a:custGeom>
          <a:noFill/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203" name="check 3" title="Icon of a checkmark with a circle around it">
            <a:extLst>
              <a:ext uri="{FF2B5EF4-FFF2-40B4-BE49-F238E27FC236}">
                <a16:creationId xmlns:a16="http://schemas.microsoft.com/office/drawing/2014/main" id="{0B30060C-D39D-416F-BF26-33B715293A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026470" y="5011981"/>
            <a:ext cx="367893" cy="365760"/>
          </a:xfrm>
          <a:custGeom>
            <a:avLst/>
            <a:gdLst>
              <a:gd name="T0" fmla="*/ 250 w 250"/>
              <a:gd name="T1" fmla="*/ 125 h 250"/>
              <a:gd name="T2" fmla="*/ 125 w 250"/>
              <a:gd name="T3" fmla="*/ 250 h 250"/>
              <a:gd name="T4" fmla="*/ 0 w 250"/>
              <a:gd name="T5" fmla="*/ 125 h 250"/>
              <a:gd name="T6" fmla="*/ 125 w 250"/>
              <a:gd name="T7" fmla="*/ 0 h 250"/>
              <a:gd name="T8" fmla="*/ 250 w 250"/>
              <a:gd name="T9" fmla="*/ 125 h 250"/>
              <a:gd name="T10" fmla="*/ 60 w 250"/>
              <a:gd name="T11" fmla="*/ 125 h 250"/>
              <a:gd name="T12" fmla="*/ 100 w 250"/>
              <a:gd name="T13" fmla="*/ 165 h 250"/>
              <a:gd name="T14" fmla="*/ 190 w 250"/>
              <a:gd name="T15" fmla="*/ 74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0" h="250">
                <a:moveTo>
                  <a:pt x="250" y="125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194" y="0"/>
                  <a:pt x="250" y="56"/>
                  <a:pt x="250" y="125"/>
                </a:cubicBezTo>
                <a:close/>
                <a:moveTo>
                  <a:pt x="60" y="125"/>
                </a:moveTo>
                <a:cubicBezTo>
                  <a:pt x="100" y="165"/>
                  <a:pt x="100" y="165"/>
                  <a:pt x="100" y="165"/>
                </a:cubicBezTo>
                <a:cubicBezTo>
                  <a:pt x="190" y="74"/>
                  <a:pt x="190" y="74"/>
                  <a:pt x="190" y="74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60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66667E-6 -4.07407E-6 L -1.66667E-6 -0.10324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D03F-6AD8-45A0-828B-A0F7ED6E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Migration Service Announcements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521B5D5-5336-4948-BA07-7CD889303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759724"/>
              </p:ext>
            </p:extLst>
          </p:nvPr>
        </p:nvGraphicFramePr>
        <p:xfrm>
          <a:off x="588262" y="1468695"/>
          <a:ext cx="8234269" cy="377481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71746">
                  <a:extLst>
                    <a:ext uri="{9D8B030D-6E8A-4147-A177-3AD203B41FA5}">
                      <a16:colId xmlns:a16="http://schemas.microsoft.com/office/drawing/2014/main" val="2191668670"/>
                    </a:ext>
                  </a:extLst>
                </a:gridCol>
                <a:gridCol w="4504658">
                  <a:extLst>
                    <a:ext uri="{9D8B030D-6E8A-4147-A177-3AD203B41FA5}">
                      <a16:colId xmlns:a16="http://schemas.microsoft.com/office/drawing/2014/main" val="1386801770"/>
                    </a:ext>
                  </a:extLst>
                </a:gridCol>
                <a:gridCol w="2157865">
                  <a:extLst>
                    <a:ext uri="{9D8B030D-6E8A-4147-A177-3AD203B41FA5}">
                      <a16:colId xmlns:a16="http://schemas.microsoft.com/office/drawing/2014/main" val="1984663512"/>
                    </a:ext>
                  </a:extLst>
                </a:gridCol>
              </a:tblGrid>
              <a:tr h="629137">
                <a:tc>
                  <a:txBody>
                    <a:bodyPr/>
                    <a:lstStyle/>
                    <a:p>
                      <a:pPr marL="91440" algn="l"/>
                      <a:r>
                        <a:rPr lang="en-US" sz="1800" kern="12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Source</a:t>
                      </a:r>
                    </a:p>
                  </a:txBody>
                  <a:tcPr marL="0" marT="91440" marB="9144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Target</a:t>
                      </a:r>
                    </a:p>
                  </a:txBody>
                  <a:tcPr marL="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Release Status</a:t>
                      </a:r>
                    </a:p>
                  </a:txBody>
                  <a:tcPr marL="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4317262"/>
                  </a:ext>
                </a:extLst>
              </a:tr>
              <a:tr h="880791">
                <a:tc>
                  <a:txBody>
                    <a:bodyPr/>
                    <a:lstStyle/>
                    <a:p>
                      <a:pPr marL="91440" algn="l"/>
                      <a:r>
                        <a:rPr lang="en-US" sz="1800" kern="12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SQL Server </a:t>
                      </a:r>
                    </a:p>
                  </a:txBody>
                  <a:tcPr marL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algn="l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Azure SQL Database Managed Instance</a:t>
                      </a:r>
                    </a:p>
                  </a:txBody>
                  <a:tcPr marL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algn="l"/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Generally Available</a:t>
                      </a:r>
                    </a:p>
                  </a:txBody>
                  <a:tcPr marL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327735"/>
                  </a:ext>
                </a:extLst>
              </a:tr>
              <a:tr h="503309">
                <a:tc>
                  <a:txBody>
                    <a:bodyPr/>
                    <a:lstStyle/>
                    <a:p>
                      <a:pPr marL="91440" algn="l"/>
                      <a:r>
                        <a:rPr lang="en-US" sz="1800" kern="12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MySQL</a:t>
                      </a:r>
                    </a:p>
                  </a:txBody>
                  <a:tcPr marL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algn="l"/>
                      <a:r>
                        <a:rPr lang="en-US" sz="1800" kern="12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Azure Database for MySQL</a:t>
                      </a:r>
                    </a:p>
                  </a:txBody>
                  <a:tcPr marL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algn="l"/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Preview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  </a:t>
                      </a:r>
                    </a:p>
                  </a:txBody>
                  <a:tcPr marL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352988"/>
                  </a:ext>
                </a:extLst>
              </a:tr>
              <a:tr h="880791">
                <a:tc>
                  <a:txBody>
                    <a:bodyPr/>
                    <a:lstStyle/>
                    <a:p>
                      <a:pPr marL="91440" algn="l"/>
                      <a:r>
                        <a:rPr lang="en-US" sz="1800" kern="12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PostgreSQL</a:t>
                      </a:r>
                    </a:p>
                  </a:txBody>
                  <a:tcPr marL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algn="l"/>
                      <a:r>
                        <a:rPr lang="en-US" sz="1800" kern="12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Azure Database for PostgreSQL</a:t>
                      </a:r>
                    </a:p>
                  </a:txBody>
                  <a:tcPr marL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algn="l"/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Preview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  </a:t>
                      </a:r>
                    </a:p>
                  </a:txBody>
                  <a:tcPr marL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493595"/>
                  </a:ext>
                </a:extLst>
              </a:tr>
              <a:tr h="880791">
                <a:tc>
                  <a:txBody>
                    <a:bodyPr/>
                    <a:lstStyle/>
                    <a:p>
                      <a:pPr marL="91440" algn="l"/>
                      <a:r>
                        <a:rPr lang="en-US" sz="1800" kern="120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MongoDB</a:t>
                      </a:r>
                    </a:p>
                  </a:txBody>
                  <a:tcPr marL="0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algn="l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Cosmos DB</a:t>
                      </a:r>
                    </a:p>
                  </a:txBody>
                  <a:tcPr marL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algn="l"/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Limited preview</a:t>
                      </a:r>
                    </a:p>
                  </a:txBody>
                  <a:tcPr marL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666475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ED089981-CD18-4F1F-98E3-251DF1DA7B1C}"/>
              </a:ext>
            </a:extLst>
          </p:cNvPr>
          <p:cNvSpPr/>
          <p:nvPr/>
        </p:nvSpPr>
        <p:spPr>
          <a:xfrm>
            <a:off x="8435039" y="5091285"/>
            <a:ext cx="3551934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21746">
              <a:defRPr/>
            </a:pPr>
            <a:r>
              <a:rPr lang="en-US" sz="1801" i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https://aka.ms/dms_supportmatrix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79255A-397E-4C16-A21D-8B7E6743FAD4}"/>
              </a:ext>
            </a:extLst>
          </p:cNvPr>
          <p:cNvGrpSpPr/>
          <p:nvPr/>
        </p:nvGrpSpPr>
        <p:grpSpPr>
          <a:xfrm>
            <a:off x="8466836" y="4660306"/>
            <a:ext cx="2235531" cy="525369"/>
            <a:chOff x="7108825" y="5657850"/>
            <a:chExt cx="744538" cy="231775"/>
          </a:xfrm>
        </p:grpSpPr>
        <p:sp>
          <p:nvSpPr>
            <p:cNvPr id="18" name="Freeform 384">
              <a:extLst>
                <a:ext uri="{FF2B5EF4-FFF2-40B4-BE49-F238E27FC236}">
                  <a16:creationId xmlns:a16="http://schemas.microsoft.com/office/drawing/2014/main" id="{49E1329C-3E2C-47AE-A473-DCED9B5EF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825" y="5657850"/>
              <a:ext cx="715963" cy="174625"/>
            </a:xfrm>
            <a:custGeom>
              <a:avLst/>
              <a:gdLst>
                <a:gd name="T0" fmla="*/ 209 w 209"/>
                <a:gd name="T1" fmla="*/ 0 h 51"/>
                <a:gd name="T2" fmla="*/ 8 w 209"/>
                <a:gd name="T3" fmla="*/ 0 h 51"/>
                <a:gd name="T4" fmla="*/ 0 w 209"/>
                <a:gd name="T5" fmla="*/ 9 h 51"/>
                <a:gd name="T6" fmla="*/ 0 w 209"/>
                <a:gd name="T7" fmla="*/ 42 h 51"/>
                <a:gd name="T8" fmla="*/ 8 w 209"/>
                <a:gd name="T9" fmla="*/ 51 h 51"/>
                <a:gd name="T10" fmla="*/ 209 w 209"/>
                <a:gd name="T11" fmla="*/ 51 h 51"/>
                <a:gd name="T12" fmla="*/ 209 w 209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51">
                  <a:moveTo>
                    <a:pt x="20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3" y="51"/>
                    <a:pt x="8" y="51"/>
                  </a:cubicBezTo>
                  <a:cubicBezTo>
                    <a:pt x="209" y="51"/>
                    <a:pt x="209" y="51"/>
                    <a:pt x="209" y="51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385">
              <a:extLst>
                <a:ext uri="{FF2B5EF4-FFF2-40B4-BE49-F238E27FC236}">
                  <a16:creationId xmlns:a16="http://schemas.microsoft.com/office/drawing/2014/main" id="{675AAFA0-FD6D-45CD-9C8E-CD3652DBB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825" y="5657850"/>
              <a:ext cx="744538" cy="174625"/>
            </a:xfrm>
            <a:custGeom>
              <a:avLst/>
              <a:gdLst>
                <a:gd name="T0" fmla="*/ 217 w 217"/>
                <a:gd name="T1" fmla="*/ 0 h 51"/>
                <a:gd name="T2" fmla="*/ 8 w 217"/>
                <a:gd name="T3" fmla="*/ 0 h 51"/>
                <a:gd name="T4" fmla="*/ 0 w 217"/>
                <a:gd name="T5" fmla="*/ 9 h 51"/>
                <a:gd name="T6" fmla="*/ 0 w 217"/>
                <a:gd name="T7" fmla="*/ 42 h 51"/>
                <a:gd name="T8" fmla="*/ 8 w 217"/>
                <a:gd name="T9" fmla="*/ 51 h 51"/>
                <a:gd name="T10" fmla="*/ 217 w 21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7" h="51">
                  <a:moveTo>
                    <a:pt x="21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3" y="51"/>
                    <a:pt x="8" y="51"/>
                  </a:cubicBezTo>
                  <a:cubicBezTo>
                    <a:pt x="217" y="51"/>
                    <a:pt x="217" y="51"/>
                    <a:pt x="217" y="51"/>
                  </a:cubicBezTo>
                </a:path>
              </a:pathLst>
            </a:custGeom>
            <a:noFill/>
            <a:ln w="174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386">
              <a:extLst>
                <a:ext uri="{FF2B5EF4-FFF2-40B4-BE49-F238E27FC236}">
                  <a16:creationId xmlns:a16="http://schemas.microsoft.com/office/drawing/2014/main" id="{75439433-48D7-483D-AE57-8FF5E67F2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7563" y="5699125"/>
              <a:ext cx="92075" cy="190500"/>
            </a:xfrm>
            <a:custGeom>
              <a:avLst/>
              <a:gdLst>
                <a:gd name="T0" fmla="*/ 58 w 58"/>
                <a:gd name="T1" fmla="*/ 120 h 120"/>
                <a:gd name="T2" fmla="*/ 28 w 58"/>
                <a:gd name="T3" fmla="*/ 101 h 120"/>
                <a:gd name="T4" fmla="*/ 0 w 58"/>
                <a:gd name="T5" fmla="*/ 120 h 120"/>
                <a:gd name="T6" fmla="*/ 0 w 58"/>
                <a:gd name="T7" fmla="*/ 0 h 120"/>
                <a:gd name="T8" fmla="*/ 58 w 58"/>
                <a:gd name="T9" fmla="*/ 0 h 120"/>
                <a:gd name="T10" fmla="*/ 58 w 58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20">
                  <a:moveTo>
                    <a:pt x="58" y="120"/>
                  </a:moveTo>
                  <a:lnTo>
                    <a:pt x="28" y="101"/>
                  </a:lnTo>
                  <a:lnTo>
                    <a:pt x="0" y="120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120"/>
                  </a:lnTo>
                  <a:close/>
                </a:path>
              </a:pathLst>
            </a:custGeom>
            <a:solidFill>
              <a:srgbClr val="002060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621746">
                <a:defRPr/>
              </a:pPr>
              <a:endParaRPr lang="en-US" sz="1801" dirty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D91AB07-65BC-4E79-BB91-867BD696D5B4}"/>
              </a:ext>
            </a:extLst>
          </p:cNvPr>
          <p:cNvSpPr/>
          <p:nvPr/>
        </p:nvSpPr>
        <p:spPr>
          <a:xfrm>
            <a:off x="8919663" y="4674856"/>
            <a:ext cx="1990867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21746">
              <a:defRPr/>
            </a:pPr>
            <a:r>
              <a:rPr lang="en-US" sz="1632" b="1" i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Support Matrix</a:t>
            </a:r>
          </a:p>
        </p:txBody>
      </p:sp>
    </p:spTree>
    <p:extLst>
      <p:ext uri="{BB962C8B-B14F-4D97-AF65-F5344CB8AC3E}">
        <p14:creationId xmlns:p14="http://schemas.microsoft.com/office/powerpoint/2010/main" val="556233793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2">
            <a:extLst>
              <a:ext uri="{FF2B5EF4-FFF2-40B4-BE49-F238E27FC236}">
                <a16:creationId xmlns:a16="http://schemas.microsoft.com/office/drawing/2014/main" id="{4267F2B7-E44D-441A-B155-A7E3E2452B42}"/>
              </a:ext>
            </a:extLst>
          </p:cNvPr>
          <p:cNvSpPr txBox="1">
            <a:spLocks/>
          </p:cNvSpPr>
          <p:nvPr/>
        </p:nvSpPr>
        <p:spPr>
          <a:xfrm>
            <a:off x="584180" y="2335995"/>
            <a:ext cx="6400800" cy="997196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Discover and Assess VMware and Hyper-V Environments</a:t>
            </a:r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76CAA982-B77D-4589-B586-C69F589ECC94}"/>
              </a:ext>
            </a:extLst>
          </p:cNvPr>
          <p:cNvSpPr txBox="1">
            <a:spLocks/>
          </p:cNvSpPr>
          <p:nvPr/>
        </p:nvSpPr>
        <p:spPr>
          <a:xfrm>
            <a:off x="554304" y="5458326"/>
            <a:ext cx="6400800" cy="30777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sz="32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Migrate</a:t>
            </a:r>
          </a:p>
        </p:txBody>
      </p:sp>
      <p:pic>
        <p:nvPicPr>
          <p:cNvPr id="64" name="Picture 63" descr="Image result for azure migrate transparent logo">
            <a:extLst>
              <a:ext uri="{FF2B5EF4-FFF2-40B4-BE49-F238E27FC236}">
                <a16:creationId xmlns:a16="http://schemas.microsoft.com/office/drawing/2014/main" id="{A8DBA7C4-5195-4968-A768-722EC64F7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40" y="4502799"/>
            <a:ext cx="1878659" cy="98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9" name="Group 4">
            <a:extLst>
              <a:ext uri="{FF2B5EF4-FFF2-40B4-BE49-F238E27FC236}">
                <a16:creationId xmlns:a16="http://schemas.microsoft.com/office/drawing/2014/main" id="{19C16ADA-6687-4333-89CC-191388CF57F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53258" y="1264024"/>
            <a:ext cx="8691747" cy="5046941"/>
            <a:chOff x="5131" y="1339"/>
            <a:chExt cx="2306" cy="1339"/>
          </a:xfrm>
        </p:grpSpPr>
        <p:sp>
          <p:nvSpPr>
            <p:cNvPr id="250" name="AutoShape 3">
              <a:extLst>
                <a:ext uri="{FF2B5EF4-FFF2-40B4-BE49-F238E27FC236}">
                  <a16:creationId xmlns:a16="http://schemas.microsoft.com/office/drawing/2014/main" id="{1DCA5779-928D-4A54-B1C5-7832301B06B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132" y="1339"/>
              <a:ext cx="2304" cy="1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6">
              <a:extLst>
                <a:ext uri="{FF2B5EF4-FFF2-40B4-BE49-F238E27FC236}">
                  <a16:creationId xmlns:a16="http://schemas.microsoft.com/office/drawing/2014/main" id="{6969BB4B-AF3F-43DB-8CFB-1E72EA22F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1" y="1339"/>
              <a:ext cx="2306" cy="1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7">
              <a:extLst>
                <a:ext uri="{FF2B5EF4-FFF2-40B4-BE49-F238E27FC236}">
                  <a16:creationId xmlns:a16="http://schemas.microsoft.com/office/drawing/2014/main" id="{A9E126EA-173B-451D-A45F-06277C4E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6" y="1635"/>
              <a:ext cx="367" cy="314"/>
            </a:xfrm>
            <a:custGeom>
              <a:avLst/>
              <a:gdLst>
                <a:gd name="T0" fmla="*/ 612 w 612"/>
                <a:gd name="T1" fmla="*/ 269 h 526"/>
                <a:gd name="T2" fmla="*/ 530 w 612"/>
                <a:gd name="T3" fmla="*/ 136 h 526"/>
                <a:gd name="T4" fmla="*/ 529 w 612"/>
                <a:gd name="T5" fmla="*/ 135 h 526"/>
                <a:gd name="T6" fmla="*/ 529 w 612"/>
                <a:gd name="T7" fmla="*/ 135 h 526"/>
                <a:gd name="T8" fmla="*/ 490 w 612"/>
                <a:gd name="T9" fmla="*/ 57 h 526"/>
                <a:gd name="T10" fmla="*/ 310 w 612"/>
                <a:gd name="T11" fmla="*/ 0 h 526"/>
                <a:gd name="T12" fmla="*/ 90 w 612"/>
                <a:gd name="T13" fmla="*/ 91 h 526"/>
                <a:gd name="T14" fmla="*/ 0 w 612"/>
                <a:gd name="T15" fmla="*/ 310 h 526"/>
                <a:gd name="T16" fmla="*/ 0 w 612"/>
                <a:gd name="T17" fmla="*/ 526 h 526"/>
                <a:gd name="T18" fmla="*/ 612 w 612"/>
                <a:gd name="T19" fmla="*/ 526 h 526"/>
                <a:gd name="T20" fmla="*/ 612 w 612"/>
                <a:gd name="T21" fmla="*/ 269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2" h="526">
                  <a:moveTo>
                    <a:pt x="612" y="269"/>
                  </a:moveTo>
                  <a:cubicBezTo>
                    <a:pt x="612" y="212"/>
                    <a:pt x="581" y="160"/>
                    <a:pt x="530" y="136"/>
                  </a:cubicBezTo>
                  <a:cubicBezTo>
                    <a:pt x="529" y="135"/>
                    <a:pt x="529" y="135"/>
                    <a:pt x="529" y="135"/>
                  </a:cubicBezTo>
                  <a:cubicBezTo>
                    <a:pt x="529" y="135"/>
                    <a:pt x="529" y="135"/>
                    <a:pt x="529" y="135"/>
                  </a:cubicBezTo>
                  <a:cubicBezTo>
                    <a:pt x="529" y="104"/>
                    <a:pt x="515" y="75"/>
                    <a:pt x="490" y="57"/>
                  </a:cubicBezTo>
                  <a:cubicBezTo>
                    <a:pt x="439" y="21"/>
                    <a:pt x="377" y="0"/>
                    <a:pt x="310" y="0"/>
                  </a:cubicBezTo>
                  <a:cubicBezTo>
                    <a:pt x="224" y="0"/>
                    <a:pt x="147" y="35"/>
                    <a:pt x="90" y="91"/>
                  </a:cubicBezTo>
                  <a:cubicBezTo>
                    <a:pt x="34" y="147"/>
                    <a:pt x="0" y="224"/>
                    <a:pt x="0" y="310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612" y="526"/>
                    <a:pt x="612" y="526"/>
                    <a:pt x="612" y="526"/>
                  </a:cubicBezTo>
                  <a:cubicBezTo>
                    <a:pt x="612" y="269"/>
                    <a:pt x="612" y="269"/>
                    <a:pt x="612" y="269"/>
                  </a:cubicBezTo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8">
              <a:extLst>
                <a:ext uri="{FF2B5EF4-FFF2-40B4-BE49-F238E27FC236}">
                  <a16:creationId xmlns:a16="http://schemas.microsoft.com/office/drawing/2014/main" id="{3109C619-00E9-45CD-B242-C83462EF0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" y="2152"/>
              <a:ext cx="185" cy="118"/>
            </a:xfrm>
            <a:custGeom>
              <a:avLst/>
              <a:gdLst>
                <a:gd name="T0" fmla="*/ 307 w 307"/>
                <a:gd name="T1" fmla="*/ 140 h 198"/>
                <a:gd name="T2" fmla="*/ 258 w 307"/>
                <a:gd name="T3" fmla="*/ 83 h 198"/>
                <a:gd name="T4" fmla="*/ 264 w 307"/>
                <a:gd name="T5" fmla="*/ 58 h 198"/>
                <a:gd name="T6" fmla="*/ 206 w 307"/>
                <a:gd name="T7" fmla="*/ 0 h 198"/>
                <a:gd name="T8" fmla="*/ 153 w 307"/>
                <a:gd name="T9" fmla="*/ 33 h 198"/>
                <a:gd name="T10" fmla="*/ 127 w 307"/>
                <a:gd name="T11" fmla="*/ 27 h 198"/>
                <a:gd name="T12" fmla="*/ 64 w 307"/>
                <a:gd name="T13" fmla="*/ 74 h 198"/>
                <a:gd name="T14" fmla="*/ 62 w 307"/>
                <a:gd name="T15" fmla="*/ 74 h 198"/>
                <a:gd name="T16" fmla="*/ 0 w 307"/>
                <a:gd name="T17" fmla="*/ 136 h 198"/>
                <a:gd name="T18" fmla="*/ 62 w 307"/>
                <a:gd name="T19" fmla="*/ 198 h 198"/>
                <a:gd name="T20" fmla="*/ 250 w 307"/>
                <a:gd name="T21" fmla="*/ 198 h 198"/>
                <a:gd name="T22" fmla="*/ 250 w 307"/>
                <a:gd name="T23" fmla="*/ 198 h 198"/>
                <a:gd name="T24" fmla="*/ 307 w 307"/>
                <a:gd name="T25" fmla="*/ 14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198">
                  <a:moveTo>
                    <a:pt x="307" y="140"/>
                  </a:moveTo>
                  <a:cubicBezTo>
                    <a:pt x="307" y="112"/>
                    <a:pt x="286" y="88"/>
                    <a:pt x="258" y="83"/>
                  </a:cubicBezTo>
                  <a:cubicBezTo>
                    <a:pt x="262" y="76"/>
                    <a:pt x="264" y="67"/>
                    <a:pt x="264" y="58"/>
                  </a:cubicBezTo>
                  <a:cubicBezTo>
                    <a:pt x="264" y="26"/>
                    <a:pt x="238" y="0"/>
                    <a:pt x="206" y="0"/>
                  </a:cubicBezTo>
                  <a:cubicBezTo>
                    <a:pt x="182" y="0"/>
                    <a:pt x="162" y="13"/>
                    <a:pt x="153" y="33"/>
                  </a:cubicBezTo>
                  <a:cubicBezTo>
                    <a:pt x="145" y="29"/>
                    <a:pt x="136" y="27"/>
                    <a:pt x="127" y="27"/>
                  </a:cubicBezTo>
                  <a:cubicBezTo>
                    <a:pt x="97" y="27"/>
                    <a:pt x="72" y="47"/>
                    <a:pt x="64" y="74"/>
                  </a:cubicBezTo>
                  <a:cubicBezTo>
                    <a:pt x="63" y="74"/>
                    <a:pt x="63" y="74"/>
                    <a:pt x="62" y="74"/>
                  </a:cubicBezTo>
                  <a:cubicBezTo>
                    <a:pt x="28" y="74"/>
                    <a:pt x="0" y="102"/>
                    <a:pt x="0" y="136"/>
                  </a:cubicBezTo>
                  <a:cubicBezTo>
                    <a:pt x="0" y="171"/>
                    <a:pt x="28" y="198"/>
                    <a:pt x="62" y="198"/>
                  </a:cubicBezTo>
                  <a:cubicBezTo>
                    <a:pt x="250" y="198"/>
                    <a:pt x="250" y="198"/>
                    <a:pt x="250" y="198"/>
                  </a:cubicBezTo>
                  <a:cubicBezTo>
                    <a:pt x="250" y="198"/>
                    <a:pt x="250" y="198"/>
                    <a:pt x="250" y="198"/>
                  </a:cubicBezTo>
                  <a:cubicBezTo>
                    <a:pt x="281" y="198"/>
                    <a:pt x="307" y="172"/>
                    <a:pt x="307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9">
              <a:extLst>
                <a:ext uri="{FF2B5EF4-FFF2-40B4-BE49-F238E27FC236}">
                  <a16:creationId xmlns:a16="http://schemas.microsoft.com/office/drawing/2014/main" id="{D638D624-5F2A-4D09-A84B-D0A2967AE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" y="1895"/>
              <a:ext cx="120" cy="88"/>
            </a:xfrm>
            <a:custGeom>
              <a:avLst/>
              <a:gdLst>
                <a:gd name="T0" fmla="*/ 152 w 201"/>
                <a:gd name="T1" fmla="*/ 0 h 147"/>
                <a:gd name="T2" fmla="*/ 113 w 201"/>
                <a:gd name="T3" fmla="*/ 24 h 147"/>
                <a:gd name="T4" fmla="*/ 94 w 201"/>
                <a:gd name="T5" fmla="*/ 20 h 147"/>
                <a:gd name="T6" fmla="*/ 47 w 201"/>
                <a:gd name="T7" fmla="*/ 55 h 147"/>
                <a:gd name="T8" fmla="*/ 46 w 201"/>
                <a:gd name="T9" fmla="*/ 55 h 147"/>
                <a:gd name="T10" fmla="*/ 0 w 201"/>
                <a:gd name="T11" fmla="*/ 101 h 147"/>
                <a:gd name="T12" fmla="*/ 46 w 201"/>
                <a:gd name="T13" fmla="*/ 147 h 147"/>
                <a:gd name="T14" fmla="*/ 165 w 201"/>
                <a:gd name="T15" fmla="*/ 147 h 147"/>
                <a:gd name="T16" fmla="*/ 201 w 201"/>
                <a:gd name="T17" fmla="*/ 64 h 147"/>
                <a:gd name="T18" fmla="*/ 191 w 201"/>
                <a:gd name="T19" fmla="*/ 62 h 147"/>
                <a:gd name="T20" fmla="*/ 191 w 201"/>
                <a:gd name="T21" fmla="*/ 62 h 147"/>
                <a:gd name="T22" fmla="*/ 191 w 201"/>
                <a:gd name="T23" fmla="*/ 62 h 147"/>
                <a:gd name="T24" fmla="*/ 196 w 201"/>
                <a:gd name="T25" fmla="*/ 43 h 147"/>
                <a:gd name="T26" fmla="*/ 152 w 201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1" h="147">
                  <a:moveTo>
                    <a:pt x="152" y="0"/>
                  </a:moveTo>
                  <a:cubicBezTo>
                    <a:pt x="135" y="0"/>
                    <a:pt x="120" y="10"/>
                    <a:pt x="113" y="24"/>
                  </a:cubicBezTo>
                  <a:cubicBezTo>
                    <a:pt x="107" y="22"/>
                    <a:pt x="101" y="20"/>
                    <a:pt x="94" y="20"/>
                  </a:cubicBezTo>
                  <a:cubicBezTo>
                    <a:pt x="72" y="20"/>
                    <a:pt x="53" y="35"/>
                    <a:pt x="47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21" y="55"/>
                    <a:pt x="0" y="75"/>
                    <a:pt x="0" y="101"/>
                  </a:cubicBezTo>
                  <a:cubicBezTo>
                    <a:pt x="0" y="126"/>
                    <a:pt x="21" y="147"/>
                    <a:pt x="46" y="147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201" y="64"/>
                    <a:pt x="201" y="64"/>
                    <a:pt x="201" y="64"/>
                  </a:cubicBezTo>
                  <a:cubicBezTo>
                    <a:pt x="198" y="63"/>
                    <a:pt x="195" y="62"/>
                    <a:pt x="191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4" y="56"/>
                    <a:pt x="196" y="50"/>
                    <a:pt x="196" y="43"/>
                  </a:cubicBezTo>
                  <a:cubicBezTo>
                    <a:pt x="196" y="19"/>
                    <a:pt x="176" y="0"/>
                    <a:pt x="152" y="0"/>
                  </a:cubicBezTo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0">
              <a:extLst>
                <a:ext uri="{FF2B5EF4-FFF2-40B4-BE49-F238E27FC236}">
                  <a16:creationId xmlns:a16="http://schemas.microsoft.com/office/drawing/2014/main" id="{8F2C1D47-4FEE-46A9-B044-DEBB95222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" y="1676"/>
              <a:ext cx="87" cy="56"/>
            </a:xfrm>
            <a:custGeom>
              <a:avLst/>
              <a:gdLst>
                <a:gd name="T0" fmla="*/ 98 w 146"/>
                <a:gd name="T1" fmla="*/ 0 h 94"/>
                <a:gd name="T2" fmla="*/ 73 w 146"/>
                <a:gd name="T3" fmla="*/ 15 h 94"/>
                <a:gd name="T4" fmla="*/ 60 w 146"/>
                <a:gd name="T5" fmla="*/ 13 h 94"/>
                <a:gd name="T6" fmla="*/ 30 w 146"/>
                <a:gd name="T7" fmla="*/ 35 h 94"/>
                <a:gd name="T8" fmla="*/ 30 w 146"/>
                <a:gd name="T9" fmla="*/ 35 h 94"/>
                <a:gd name="T10" fmla="*/ 0 w 146"/>
                <a:gd name="T11" fmla="*/ 64 h 94"/>
                <a:gd name="T12" fmla="*/ 30 w 146"/>
                <a:gd name="T13" fmla="*/ 94 h 94"/>
                <a:gd name="T14" fmla="*/ 118 w 146"/>
                <a:gd name="T15" fmla="*/ 94 h 94"/>
                <a:gd name="T16" fmla="*/ 118 w 146"/>
                <a:gd name="T17" fmla="*/ 94 h 94"/>
                <a:gd name="T18" fmla="*/ 118 w 146"/>
                <a:gd name="T19" fmla="*/ 94 h 94"/>
                <a:gd name="T20" fmla="*/ 146 w 146"/>
                <a:gd name="T21" fmla="*/ 66 h 94"/>
                <a:gd name="T22" fmla="*/ 123 w 146"/>
                <a:gd name="T23" fmla="*/ 39 h 94"/>
                <a:gd name="T24" fmla="*/ 123 w 146"/>
                <a:gd name="T25" fmla="*/ 39 h 94"/>
                <a:gd name="T26" fmla="*/ 123 w 146"/>
                <a:gd name="T27" fmla="*/ 39 h 94"/>
                <a:gd name="T28" fmla="*/ 125 w 146"/>
                <a:gd name="T29" fmla="*/ 27 h 94"/>
                <a:gd name="T30" fmla="*/ 98 w 146"/>
                <a:gd name="T3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94">
                  <a:moveTo>
                    <a:pt x="98" y="0"/>
                  </a:moveTo>
                  <a:cubicBezTo>
                    <a:pt x="87" y="0"/>
                    <a:pt x="77" y="6"/>
                    <a:pt x="73" y="15"/>
                  </a:cubicBezTo>
                  <a:cubicBezTo>
                    <a:pt x="69" y="14"/>
                    <a:pt x="65" y="13"/>
                    <a:pt x="60" y="13"/>
                  </a:cubicBezTo>
                  <a:cubicBezTo>
                    <a:pt x="46" y="13"/>
                    <a:pt x="34" y="22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14" y="35"/>
                    <a:pt x="0" y="48"/>
                    <a:pt x="0" y="64"/>
                  </a:cubicBezTo>
                  <a:cubicBezTo>
                    <a:pt x="0" y="80"/>
                    <a:pt x="14" y="94"/>
                    <a:pt x="30" y="94"/>
                  </a:cubicBezTo>
                  <a:cubicBezTo>
                    <a:pt x="118" y="94"/>
                    <a:pt x="118" y="94"/>
                    <a:pt x="118" y="94"/>
                  </a:cubicBezTo>
                  <a:cubicBezTo>
                    <a:pt x="118" y="94"/>
                    <a:pt x="118" y="94"/>
                    <a:pt x="118" y="94"/>
                  </a:cubicBezTo>
                  <a:cubicBezTo>
                    <a:pt x="118" y="94"/>
                    <a:pt x="118" y="94"/>
                    <a:pt x="118" y="94"/>
                  </a:cubicBezTo>
                  <a:cubicBezTo>
                    <a:pt x="133" y="93"/>
                    <a:pt x="146" y="81"/>
                    <a:pt x="146" y="66"/>
                  </a:cubicBezTo>
                  <a:cubicBezTo>
                    <a:pt x="146" y="53"/>
                    <a:pt x="136" y="41"/>
                    <a:pt x="123" y="39"/>
                  </a:cubicBezTo>
                  <a:cubicBezTo>
                    <a:pt x="123" y="39"/>
                    <a:pt x="123" y="39"/>
                    <a:pt x="123" y="39"/>
                  </a:cubicBezTo>
                  <a:cubicBezTo>
                    <a:pt x="123" y="39"/>
                    <a:pt x="123" y="39"/>
                    <a:pt x="123" y="39"/>
                  </a:cubicBezTo>
                  <a:cubicBezTo>
                    <a:pt x="124" y="36"/>
                    <a:pt x="125" y="31"/>
                    <a:pt x="125" y="27"/>
                  </a:cubicBezTo>
                  <a:cubicBezTo>
                    <a:pt x="125" y="12"/>
                    <a:pt x="113" y="0"/>
                    <a:pt x="98" y="0"/>
                  </a:cubicBezTo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11">
              <a:extLst>
                <a:ext uri="{FF2B5EF4-FFF2-40B4-BE49-F238E27FC236}">
                  <a16:creationId xmlns:a16="http://schemas.microsoft.com/office/drawing/2014/main" id="{BF29D6B6-B733-4F0B-A9BB-2292AF457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5" y="2062"/>
              <a:ext cx="182" cy="121"/>
            </a:xfrm>
            <a:prstGeom prst="rect">
              <a:avLst/>
            </a:prstGeom>
            <a:solidFill>
              <a:srgbClr val="7A4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12">
              <a:extLst>
                <a:ext uri="{FF2B5EF4-FFF2-40B4-BE49-F238E27FC236}">
                  <a16:creationId xmlns:a16="http://schemas.microsoft.com/office/drawing/2014/main" id="{B4F3C84E-A9FF-4B61-A123-F846CD755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5" y="2062"/>
              <a:ext cx="182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3">
              <a:extLst>
                <a:ext uri="{FF2B5EF4-FFF2-40B4-BE49-F238E27FC236}">
                  <a16:creationId xmlns:a16="http://schemas.microsoft.com/office/drawing/2014/main" id="{843BB7B3-3280-4002-84DB-D2CC97E26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4" y="2094"/>
              <a:ext cx="1" cy="13"/>
            </a:xfrm>
            <a:custGeom>
              <a:avLst/>
              <a:gdLst>
                <a:gd name="T0" fmla="*/ 0 w 2"/>
                <a:gd name="T1" fmla="*/ 0 h 21"/>
                <a:gd name="T2" fmla="*/ 0 w 2"/>
                <a:gd name="T3" fmla="*/ 20 h 21"/>
                <a:gd name="T4" fmla="*/ 2 w 2"/>
                <a:gd name="T5" fmla="*/ 21 h 21"/>
                <a:gd name="T6" fmla="*/ 2 w 2"/>
                <a:gd name="T7" fmla="*/ 1 h 21"/>
                <a:gd name="T8" fmla="*/ 0 w 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1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005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4">
              <a:extLst>
                <a:ext uri="{FF2B5EF4-FFF2-40B4-BE49-F238E27FC236}">
                  <a16:creationId xmlns:a16="http://schemas.microsoft.com/office/drawing/2014/main" id="{3F9DCBA7-592A-4619-80EE-1926756C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5" y="2095"/>
              <a:ext cx="182" cy="39"/>
            </a:xfrm>
            <a:custGeom>
              <a:avLst/>
              <a:gdLst>
                <a:gd name="T0" fmla="*/ 0 w 303"/>
                <a:gd name="T1" fmla="*/ 0 h 65"/>
                <a:gd name="T2" fmla="*/ 0 w 303"/>
                <a:gd name="T3" fmla="*/ 20 h 65"/>
                <a:gd name="T4" fmla="*/ 92 w 303"/>
                <a:gd name="T5" fmla="*/ 65 h 65"/>
                <a:gd name="T6" fmla="*/ 212 w 303"/>
                <a:gd name="T7" fmla="*/ 65 h 65"/>
                <a:gd name="T8" fmla="*/ 303 w 303"/>
                <a:gd name="T9" fmla="*/ 21 h 65"/>
                <a:gd name="T10" fmla="*/ 303 w 303"/>
                <a:gd name="T11" fmla="*/ 9 h 65"/>
                <a:gd name="T12" fmla="*/ 218 w 303"/>
                <a:gd name="T13" fmla="*/ 46 h 65"/>
                <a:gd name="T14" fmla="*/ 100 w 303"/>
                <a:gd name="T15" fmla="*/ 46 h 65"/>
                <a:gd name="T16" fmla="*/ 16 w 303"/>
                <a:gd name="T17" fmla="*/ 9 h 65"/>
                <a:gd name="T18" fmla="*/ 0 w 303"/>
                <a:gd name="T1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3" h="65">
                  <a:moveTo>
                    <a:pt x="0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212" y="65"/>
                    <a:pt x="212" y="65"/>
                    <a:pt x="212" y="65"/>
                  </a:cubicBezTo>
                  <a:cubicBezTo>
                    <a:pt x="303" y="21"/>
                    <a:pt x="303" y="21"/>
                    <a:pt x="303" y="21"/>
                  </a:cubicBezTo>
                  <a:cubicBezTo>
                    <a:pt x="303" y="9"/>
                    <a:pt x="303" y="9"/>
                    <a:pt x="303" y="9"/>
                  </a:cubicBezTo>
                  <a:cubicBezTo>
                    <a:pt x="218" y="46"/>
                    <a:pt x="218" y="46"/>
                    <a:pt x="218" y="46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0" y="6"/>
                    <a:pt x="5" y="3"/>
                    <a:pt x="0" y="0"/>
                  </a:cubicBezTo>
                </a:path>
              </a:pathLst>
            </a:custGeom>
            <a:solidFill>
              <a:srgbClr val="553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5">
              <a:extLst>
                <a:ext uri="{FF2B5EF4-FFF2-40B4-BE49-F238E27FC236}">
                  <a16:creationId xmlns:a16="http://schemas.microsoft.com/office/drawing/2014/main" id="{EECCC3BC-5CBC-4267-9A93-B05C0759C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9" y="2055"/>
              <a:ext cx="891" cy="623"/>
            </a:xfrm>
            <a:custGeom>
              <a:avLst/>
              <a:gdLst>
                <a:gd name="T0" fmla="*/ 1469 w 1483"/>
                <a:gd name="T1" fmla="*/ 525 h 1043"/>
                <a:gd name="T2" fmla="*/ 1264 w 1483"/>
                <a:gd name="T3" fmla="*/ 0 h 1043"/>
                <a:gd name="T4" fmla="*/ 1069 w 1483"/>
                <a:gd name="T5" fmla="*/ 37 h 1043"/>
                <a:gd name="T6" fmla="*/ 1104 w 1483"/>
                <a:gd name="T7" fmla="*/ 228 h 1043"/>
                <a:gd name="T8" fmla="*/ 933 w 1483"/>
                <a:gd name="T9" fmla="*/ 197 h 1043"/>
                <a:gd name="T10" fmla="*/ 933 w 1483"/>
                <a:gd name="T11" fmla="*/ 199 h 1043"/>
                <a:gd name="T12" fmla="*/ 554 w 1483"/>
                <a:gd name="T13" fmla="*/ 197 h 1043"/>
                <a:gd name="T14" fmla="*/ 550 w 1483"/>
                <a:gd name="T15" fmla="*/ 199 h 1043"/>
                <a:gd name="T16" fmla="*/ 550 w 1483"/>
                <a:gd name="T17" fmla="*/ 197 h 1043"/>
                <a:gd name="T18" fmla="*/ 379 w 1483"/>
                <a:gd name="T19" fmla="*/ 228 h 1043"/>
                <a:gd name="T20" fmla="*/ 414 w 1483"/>
                <a:gd name="T21" fmla="*/ 37 h 1043"/>
                <a:gd name="T22" fmla="*/ 219 w 1483"/>
                <a:gd name="T23" fmla="*/ 0 h 1043"/>
                <a:gd name="T24" fmla="*/ 14 w 1483"/>
                <a:gd name="T25" fmla="*/ 525 h 1043"/>
                <a:gd name="T26" fmla="*/ 7 w 1483"/>
                <a:gd name="T27" fmla="*/ 614 h 1043"/>
                <a:gd name="T28" fmla="*/ 50 w 1483"/>
                <a:gd name="T29" fmla="*/ 685 h 1043"/>
                <a:gd name="T30" fmla="*/ 124 w 1483"/>
                <a:gd name="T31" fmla="*/ 721 h 1043"/>
                <a:gd name="T32" fmla="*/ 146 w 1483"/>
                <a:gd name="T33" fmla="*/ 723 h 1043"/>
                <a:gd name="T34" fmla="*/ 212 w 1483"/>
                <a:gd name="T35" fmla="*/ 706 h 1043"/>
                <a:gd name="T36" fmla="*/ 216 w 1483"/>
                <a:gd name="T37" fmla="*/ 704 h 1043"/>
                <a:gd name="T38" fmla="*/ 356 w 1483"/>
                <a:gd name="T39" fmla="*/ 623 h 1043"/>
                <a:gd name="T40" fmla="*/ 290 w 1483"/>
                <a:gd name="T41" fmla="*/ 1043 h 1043"/>
                <a:gd name="T42" fmla="*/ 1193 w 1483"/>
                <a:gd name="T43" fmla="*/ 1043 h 1043"/>
                <a:gd name="T44" fmla="*/ 1127 w 1483"/>
                <a:gd name="T45" fmla="*/ 623 h 1043"/>
                <a:gd name="T46" fmla="*/ 1267 w 1483"/>
                <a:gd name="T47" fmla="*/ 704 h 1043"/>
                <a:gd name="T48" fmla="*/ 1271 w 1483"/>
                <a:gd name="T49" fmla="*/ 706 h 1043"/>
                <a:gd name="T50" fmla="*/ 1337 w 1483"/>
                <a:gd name="T51" fmla="*/ 723 h 1043"/>
                <a:gd name="T52" fmla="*/ 1359 w 1483"/>
                <a:gd name="T53" fmla="*/ 721 h 1043"/>
                <a:gd name="T54" fmla="*/ 1433 w 1483"/>
                <a:gd name="T55" fmla="*/ 685 h 1043"/>
                <a:gd name="T56" fmla="*/ 1476 w 1483"/>
                <a:gd name="T57" fmla="*/ 614 h 1043"/>
                <a:gd name="T58" fmla="*/ 1469 w 1483"/>
                <a:gd name="T59" fmla="*/ 525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83" h="1043">
                  <a:moveTo>
                    <a:pt x="1469" y="525"/>
                  </a:moveTo>
                  <a:cubicBezTo>
                    <a:pt x="1264" y="0"/>
                    <a:pt x="1264" y="0"/>
                    <a:pt x="1264" y="0"/>
                  </a:cubicBezTo>
                  <a:cubicBezTo>
                    <a:pt x="1069" y="37"/>
                    <a:pt x="1069" y="37"/>
                    <a:pt x="1069" y="37"/>
                  </a:cubicBezTo>
                  <a:cubicBezTo>
                    <a:pt x="1104" y="228"/>
                    <a:pt x="1104" y="228"/>
                    <a:pt x="1104" y="228"/>
                  </a:cubicBezTo>
                  <a:cubicBezTo>
                    <a:pt x="933" y="197"/>
                    <a:pt x="933" y="197"/>
                    <a:pt x="933" y="197"/>
                  </a:cubicBezTo>
                  <a:cubicBezTo>
                    <a:pt x="933" y="199"/>
                    <a:pt x="933" y="199"/>
                    <a:pt x="933" y="199"/>
                  </a:cubicBezTo>
                  <a:cubicBezTo>
                    <a:pt x="554" y="197"/>
                    <a:pt x="554" y="197"/>
                    <a:pt x="554" y="197"/>
                  </a:cubicBezTo>
                  <a:cubicBezTo>
                    <a:pt x="550" y="199"/>
                    <a:pt x="550" y="199"/>
                    <a:pt x="550" y="199"/>
                  </a:cubicBezTo>
                  <a:cubicBezTo>
                    <a:pt x="550" y="197"/>
                    <a:pt x="550" y="197"/>
                    <a:pt x="550" y="197"/>
                  </a:cubicBezTo>
                  <a:cubicBezTo>
                    <a:pt x="379" y="228"/>
                    <a:pt x="379" y="228"/>
                    <a:pt x="379" y="228"/>
                  </a:cubicBezTo>
                  <a:cubicBezTo>
                    <a:pt x="414" y="37"/>
                    <a:pt x="414" y="37"/>
                    <a:pt x="414" y="37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14" y="525"/>
                    <a:pt x="14" y="525"/>
                    <a:pt x="14" y="525"/>
                  </a:cubicBezTo>
                  <a:cubicBezTo>
                    <a:pt x="2" y="553"/>
                    <a:pt x="0" y="584"/>
                    <a:pt x="7" y="614"/>
                  </a:cubicBezTo>
                  <a:cubicBezTo>
                    <a:pt x="14" y="641"/>
                    <a:pt x="29" y="666"/>
                    <a:pt x="50" y="685"/>
                  </a:cubicBezTo>
                  <a:cubicBezTo>
                    <a:pt x="71" y="704"/>
                    <a:pt x="96" y="716"/>
                    <a:pt x="124" y="721"/>
                  </a:cubicBezTo>
                  <a:cubicBezTo>
                    <a:pt x="131" y="722"/>
                    <a:pt x="139" y="723"/>
                    <a:pt x="146" y="723"/>
                  </a:cubicBezTo>
                  <a:cubicBezTo>
                    <a:pt x="169" y="723"/>
                    <a:pt x="192" y="717"/>
                    <a:pt x="212" y="706"/>
                  </a:cubicBezTo>
                  <a:cubicBezTo>
                    <a:pt x="216" y="704"/>
                    <a:pt x="216" y="704"/>
                    <a:pt x="216" y="704"/>
                  </a:cubicBezTo>
                  <a:cubicBezTo>
                    <a:pt x="356" y="623"/>
                    <a:pt x="356" y="623"/>
                    <a:pt x="356" y="623"/>
                  </a:cubicBezTo>
                  <a:cubicBezTo>
                    <a:pt x="290" y="1043"/>
                    <a:pt x="290" y="1043"/>
                    <a:pt x="290" y="1043"/>
                  </a:cubicBezTo>
                  <a:cubicBezTo>
                    <a:pt x="1193" y="1043"/>
                    <a:pt x="1193" y="1043"/>
                    <a:pt x="1193" y="1043"/>
                  </a:cubicBezTo>
                  <a:cubicBezTo>
                    <a:pt x="1127" y="623"/>
                    <a:pt x="1127" y="623"/>
                    <a:pt x="1127" y="623"/>
                  </a:cubicBezTo>
                  <a:cubicBezTo>
                    <a:pt x="1267" y="704"/>
                    <a:pt x="1267" y="704"/>
                    <a:pt x="1267" y="704"/>
                  </a:cubicBezTo>
                  <a:cubicBezTo>
                    <a:pt x="1271" y="706"/>
                    <a:pt x="1271" y="706"/>
                    <a:pt x="1271" y="706"/>
                  </a:cubicBezTo>
                  <a:cubicBezTo>
                    <a:pt x="1291" y="717"/>
                    <a:pt x="1314" y="723"/>
                    <a:pt x="1337" y="723"/>
                  </a:cubicBezTo>
                  <a:cubicBezTo>
                    <a:pt x="1344" y="723"/>
                    <a:pt x="1352" y="722"/>
                    <a:pt x="1359" y="721"/>
                  </a:cubicBezTo>
                  <a:cubicBezTo>
                    <a:pt x="1387" y="716"/>
                    <a:pt x="1413" y="704"/>
                    <a:pt x="1433" y="685"/>
                  </a:cubicBezTo>
                  <a:cubicBezTo>
                    <a:pt x="1454" y="666"/>
                    <a:pt x="1469" y="641"/>
                    <a:pt x="1476" y="614"/>
                  </a:cubicBezTo>
                  <a:cubicBezTo>
                    <a:pt x="1483" y="584"/>
                    <a:pt x="1481" y="553"/>
                    <a:pt x="1469" y="525"/>
                  </a:cubicBezTo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Rectangle 16">
              <a:extLst>
                <a:ext uri="{FF2B5EF4-FFF2-40B4-BE49-F238E27FC236}">
                  <a16:creationId xmlns:a16="http://schemas.microsoft.com/office/drawing/2014/main" id="{E1385C22-5A4E-4842-8AB1-23924B3BB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" y="2173"/>
              <a:ext cx="1" cy="1"/>
            </a:xfrm>
            <a:prstGeom prst="rect">
              <a:avLst/>
            </a:pr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E3ABBD5-C7CD-496D-9183-13C40FAAE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2" y="2173"/>
              <a:ext cx="214" cy="1"/>
            </a:xfrm>
            <a:custGeom>
              <a:avLst/>
              <a:gdLst>
                <a:gd name="T0" fmla="*/ 214 w 214"/>
                <a:gd name="T1" fmla="*/ 1 h 1"/>
                <a:gd name="T2" fmla="*/ 214 w 214"/>
                <a:gd name="T3" fmla="*/ 1 h 1"/>
                <a:gd name="T4" fmla="*/ 0 w 214"/>
                <a:gd name="T5" fmla="*/ 0 h 1"/>
                <a:gd name="T6" fmla="*/ 0 w 214"/>
                <a:gd name="T7" fmla="*/ 0 h 1"/>
                <a:gd name="T8" fmla="*/ 214 w 21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">
                  <a:moveTo>
                    <a:pt x="214" y="1"/>
                  </a:moveTo>
                  <a:lnTo>
                    <a:pt x="21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8">
              <a:extLst>
                <a:ext uri="{FF2B5EF4-FFF2-40B4-BE49-F238E27FC236}">
                  <a16:creationId xmlns:a16="http://schemas.microsoft.com/office/drawing/2014/main" id="{6E5A08B0-66B9-4FA1-B553-149CD301E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2" y="2270"/>
              <a:ext cx="86" cy="217"/>
            </a:xfrm>
            <a:custGeom>
              <a:avLst/>
              <a:gdLst>
                <a:gd name="T0" fmla="*/ 1 w 144"/>
                <a:gd name="T1" fmla="*/ 362 h 362"/>
                <a:gd name="T2" fmla="*/ 1 w 144"/>
                <a:gd name="T3" fmla="*/ 362 h 362"/>
                <a:gd name="T4" fmla="*/ 1 w 144"/>
                <a:gd name="T5" fmla="*/ 362 h 362"/>
                <a:gd name="T6" fmla="*/ 0 w 144"/>
                <a:gd name="T7" fmla="*/ 362 h 362"/>
                <a:gd name="T8" fmla="*/ 0 w 144"/>
                <a:gd name="T9" fmla="*/ 362 h 362"/>
                <a:gd name="T10" fmla="*/ 0 w 144"/>
                <a:gd name="T11" fmla="*/ 362 h 362"/>
                <a:gd name="T12" fmla="*/ 73 w 144"/>
                <a:gd name="T13" fmla="*/ 342 h 362"/>
                <a:gd name="T14" fmla="*/ 23 w 144"/>
                <a:gd name="T15" fmla="*/ 360 h 362"/>
                <a:gd name="T16" fmla="*/ 73 w 144"/>
                <a:gd name="T17" fmla="*/ 342 h 362"/>
                <a:gd name="T18" fmla="*/ 69 w 144"/>
                <a:gd name="T19" fmla="*/ 0 h 362"/>
                <a:gd name="T20" fmla="*/ 133 w 144"/>
                <a:gd name="T21" fmla="*/ 164 h 362"/>
                <a:gd name="T22" fmla="*/ 144 w 144"/>
                <a:gd name="T23" fmla="*/ 219 h 362"/>
                <a:gd name="T24" fmla="*/ 133 w 144"/>
                <a:gd name="T25" fmla="*/ 164 h 362"/>
                <a:gd name="T26" fmla="*/ 69 w 144"/>
                <a:gd name="T27" fmla="*/ 0 h 362"/>
                <a:gd name="T28" fmla="*/ 69 w 144"/>
                <a:gd name="T2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362">
                  <a:moveTo>
                    <a:pt x="1" y="362"/>
                  </a:moveTo>
                  <a:cubicBezTo>
                    <a:pt x="1" y="362"/>
                    <a:pt x="1" y="362"/>
                    <a:pt x="1" y="362"/>
                  </a:cubicBezTo>
                  <a:cubicBezTo>
                    <a:pt x="1" y="362"/>
                    <a:pt x="1" y="362"/>
                    <a:pt x="1" y="362"/>
                  </a:cubicBezTo>
                  <a:moveTo>
                    <a:pt x="0" y="362"/>
                  </a:moveTo>
                  <a:cubicBezTo>
                    <a:pt x="0" y="362"/>
                    <a:pt x="0" y="362"/>
                    <a:pt x="0" y="362"/>
                  </a:cubicBezTo>
                  <a:cubicBezTo>
                    <a:pt x="0" y="362"/>
                    <a:pt x="0" y="362"/>
                    <a:pt x="0" y="362"/>
                  </a:cubicBezTo>
                  <a:moveTo>
                    <a:pt x="73" y="342"/>
                  </a:moveTo>
                  <a:cubicBezTo>
                    <a:pt x="58" y="351"/>
                    <a:pt x="41" y="357"/>
                    <a:pt x="23" y="360"/>
                  </a:cubicBezTo>
                  <a:cubicBezTo>
                    <a:pt x="41" y="357"/>
                    <a:pt x="58" y="351"/>
                    <a:pt x="73" y="342"/>
                  </a:cubicBezTo>
                  <a:moveTo>
                    <a:pt x="69" y="0"/>
                  </a:moveTo>
                  <a:cubicBezTo>
                    <a:pt x="133" y="164"/>
                    <a:pt x="133" y="164"/>
                    <a:pt x="133" y="164"/>
                  </a:cubicBezTo>
                  <a:cubicBezTo>
                    <a:pt x="140" y="181"/>
                    <a:pt x="144" y="200"/>
                    <a:pt x="144" y="219"/>
                  </a:cubicBezTo>
                  <a:cubicBezTo>
                    <a:pt x="144" y="200"/>
                    <a:pt x="140" y="181"/>
                    <a:pt x="133" y="164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</a:path>
              </a:pathLst>
            </a:custGeom>
            <a:solidFill>
              <a:srgbClr val="1A8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9">
              <a:extLst>
                <a:ext uri="{FF2B5EF4-FFF2-40B4-BE49-F238E27FC236}">
                  <a16:creationId xmlns:a16="http://schemas.microsoft.com/office/drawing/2014/main" id="{F29914D7-7182-457C-99CB-8F64E347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" y="2055"/>
              <a:ext cx="130" cy="432"/>
            </a:xfrm>
            <a:custGeom>
              <a:avLst/>
              <a:gdLst>
                <a:gd name="T0" fmla="*/ 0 w 216"/>
                <a:gd name="T1" fmla="*/ 0 h 723"/>
                <a:gd name="T2" fmla="*/ 25 w 216"/>
                <a:gd name="T3" fmla="*/ 64 h 723"/>
                <a:gd name="T4" fmla="*/ 3 w 216"/>
                <a:gd name="T5" fmla="*/ 68 h 723"/>
                <a:gd name="T6" fmla="*/ 182 w 216"/>
                <a:gd name="T7" fmla="*/ 525 h 723"/>
                <a:gd name="T8" fmla="*/ 189 w 216"/>
                <a:gd name="T9" fmla="*/ 614 h 723"/>
                <a:gd name="T10" fmla="*/ 147 w 216"/>
                <a:gd name="T11" fmla="*/ 685 h 723"/>
                <a:gd name="T12" fmla="*/ 72 w 216"/>
                <a:gd name="T13" fmla="*/ 721 h 723"/>
                <a:gd name="T14" fmla="*/ 62 w 216"/>
                <a:gd name="T15" fmla="*/ 722 h 723"/>
                <a:gd name="T16" fmla="*/ 72 w 216"/>
                <a:gd name="T17" fmla="*/ 723 h 723"/>
                <a:gd name="T18" fmla="*/ 72 w 216"/>
                <a:gd name="T19" fmla="*/ 723 h 723"/>
                <a:gd name="T20" fmla="*/ 73 w 216"/>
                <a:gd name="T21" fmla="*/ 723 h 723"/>
                <a:gd name="T22" fmla="*/ 73 w 216"/>
                <a:gd name="T23" fmla="*/ 723 h 723"/>
                <a:gd name="T24" fmla="*/ 73 w 216"/>
                <a:gd name="T25" fmla="*/ 723 h 723"/>
                <a:gd name="T26" fmla="*/ 95 w 216"/>
                <a:gd name="T27" fmla="*/ 721 h 723"/>
                <a:gd name="T28" fmla="*/ 95 w 216"/>
                <a:gd name="T29" fmla="*/ 721 h 723"/>
                <a:gd name="T30" fmla="*/ 145 w 216"/>
                <a:gd name="T31" fmla="*/ 703 h 723"/>
                <a:gd name="T32" fmla="*/ 169 w 216"/>
                <a:gd name="T33" fmla="*/ 685 h 723"/>
                <a:gd name="T34" fmla="*/ 212 w 216"/>
                <a:gd name="T35" fmla="*/ 614 h 723"/>
                <a:gd name="T36" fmla="*/ 216 w 216"/>
                <a:gd name="T37" fmla="*/ 580 h 723"/>
                <a:gd name="T38" fmla="*/ 205 w 216"/>
                <a:gd name="T39" fmla="*/ 525 h 723"/>
                <a:gd name="T40" fmla="*/ 141 w 216"/>
                <a:gd name="T41" fmla="*/ 361 h 723"/>
                <a:gd name="T42" fmla="*/ 99 w 216"/>
                <a:gd name="T43" fmla="*/ 254 h 723"/>
                <a:gd name="T44" fmla="*/ 0 w 216"/>
                <a:gd name="T45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6" h="723">
                  <a:moveTo>
                    <a:pt x="0" y="0"/>
                  </a:moveTo>
                  <a:cubicBezTo>
                    <a:pt x="25" y="64"/>
                    <a:pt x="25" y="64"/>
                    <a:pt x="25" y="64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182" y="525"/>
                    <a:pt x="182" y="525"/>
                    <a:pt x="182" y="525"/>
                  </a:cubicBezTo>
                  <a:cubicBezTo>
                    <a:pt x="194" y="553"/>
                    <a:pt x="196" y="584"/>
                    <a:pt x="189" y="614"/>
                  </a:cubicBezTo>
                  <a:cubicBezTo>
                    <a:pt x="182" y="641"/>
                    <a:pt x="168" y="666"/>
                    <a:pt x="147" y="685"/>
                  </a:cubicBezTo>
                  <a:cubicBezTo>
                    <a:pt x="126" y="704"/>
                    <a:pt x="100" y="716"/>
                    <a:pt x="72" y="721"/>
                  </a:cubicBezTo>
                  <a:cubicBezTo>
                    <a:pt x="69" y="721"/>
                    <a:pt x="65" y="722"/>
                    <a:pt x="62" y="722"/>
                  </a:cubicBezTo>
                  <a:cubicBezTo>
                    <a:pt x="65" y="722"/>
                    <a:pt x="69" y="722"/>
                    <a:pt x="72" y="723"/>
                  </a:cubicBezTo>
                  <a:cubicBezTo>
                    <a:pt x="72" y="723"/>
                    <a:pt x="72" y="723"/>
                    <a:pt x="72" y="723"/>
                  </a:cubicBezTo>
                  <a:cubicBezTo>
                    <a:pt x="72" y="723"/>
                    <a:pt x="73" y="723"/>
                    <a:pt x="73" y="723"/>
                  </a:cubicBezTo>
                  <a:cubicBezTo>
                    <a:pt x="73" y="723"/>
                    <a:pt x="73" y="723"/>
                    <a:pt x="73" y="723"/>
                  </a:cubicBezTo>
                  <a:cubicBezTo>
                    <a:pt x="73" y="723"/>
                    <a:pt x="73" y="723"/>
                    <a:pt x="73" y="723"/>
                  </a:cubicBezTo>
                  <a:cubicBezTo>
                    <a:pt x="80" y="723"/>
                    <a:pt x="88" y="722"/>
                    <a:pt x="95" y="721"/>
                  </a:cubicBezTo>
                  <a:cubicBezTo>
                    <a:pt x="95" y="721"/>
                    <a:pt x="95" y="721"/>
                    <a:pt x="95" y="721"/>
                  </a:cubicBezTo>
                  <a:cubicBezTo>
                    <a:pt x="113" y="718"/>
                    <a:pt x="130" y="712"/>
                    <a:pt x="145" y="703"/>
                  </a:cubicBezTo>
                  <a:cubicBezTo>
                    <a:pt x="154" y="698"/>
                    <a:pt x="162" y="692"/>
                    <a:pt x="169" y="685"/>
                  </a:cubicBezTo>
                  <a:cubicBezTo>
                    <a:pt x="190" y="666"/>
                    <a:pt x="205" y="641"/>
                    <a:pt x="212" y="614"/>
                  </a:cubicBezTo>
                  <a:cubicBezTo>
                    <a:pt x="215" y="603"/>
                    <a:pt x="216" y="591"/>
                    <a:pt x="216" y="580"/>
                  </a:cubicBezTo>
                  <a:cubicBezTo>
                    <a:pt x="216" y="561"/>
                    <a:pt x="212" y="542"/>
                    <a:pt x="205" y="525"/>
                  </a:cubicBezTo>
                  <a:cubicBezTo>
                    <a:pt x="141" y="361"/>
                    <a:pt x="141" y="361"/>
                    <a:pt x="141" y="361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A3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0">
              <a:extLst>
                <a:ext uri="{FF2B5EF4-FFF2-40B4-BE49-F238E27FC236}">
                  <a16:creationId xmlns:a16="http://schemas.microsoft.com/office/drawing/2014/main" id="{96D542B0-CFD7-47C1-BDD7-10F02D270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1" y="2093"/>
              <a:ext cx="115" cy="394"/>
            </a:xfrm>
            <a:custGeom>
              <a:avLst/>
              <a:gdLst>
                <a:gd name="T0" fmla="*/ 143 w 191"/>
                <a:gd name="T1" fmla="*/ 659 h 659"/>
                <a:gd name="T2" fmla="*/ 143 w 191"/>
                <a:gd name="T3" fmla="*/ 659 h 659"/>
                <a:gd name="T4" fmla="*/ 143 w 191"/>
                <a:gd name="T5" fmla="*/ 659 h 659"/>
                <a:gd name="T6" fmla="*/ 144 w 191"/>
                <a:gd name="T7" fmla="*/ 659 h 659"/>
                <a:gd name="T8" fmla="*/ 144 w 191"/>
                <a:gd name="T9" fmla="*/ 659 h 659"/>
                <a:gd name="T10" fmla="*/ 144 w 191"/>
                <a:gd name="T11" fmla="*/ 659 h 659"/>
                <a:gd name="T12" fmla="*/ 71 w 191"/>
                <a:gd name="T13" fmla="*/ 639 h 659"/>
                <a:gd name="T14" fmla="*/ 121 w 191"/>
                <a:gd name="T15" fmla="*/ 657 h 659"/>
                <a:gd name="T16" fmla="*/ 71 w 191"/>
                <a:gd name="T17" fmla="*/ 639 h 659"/>
                <a:gd name="T18" fmla="*/ 191 w 191"/>
                <a:gd name="T19" fmla="*/ 0 h 659"/>
                <a:gd name="T20" fmla="*/ 11 w 191"/>
                <a:gd name="T21" fmla="*/ 461 h 659"/>
                <a:gd name="T22" fmla="*/ 0 w 191"/>
                <a:gd name="T23" fmla="*/ 516 h 659"/>
                <a:gd name="T24" fmla="*/ 11 w 191"/>
                <a:gd name="T25" fmla="*/ 461 h 659"/>
                <a:gd name="T26" fmla="*/ 191 w 191"/>
                <a:gd name="T27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1" h="659">
                  <a:moveTo>
                    <a:pt x="143" y="659"/>
                  </a:moveTo>
                  <a:cubicBezTo>
                    <a:pt x="143" y="659"/>
                    <a:pt x="143" y="659"/>
                    <a:pt x="143" y="659"/>
                  </a:cubicBezTo>
                  <a:cubicBezTo>
                    <a:pt x="143" y="659"/>
                    <a:pt x="143" y="659"/>
                    <a:pt x="143" y="659"/>
                  </a:cubicBezTo>
                  <a:moveTo>
                    <a:pt x="144" y="659"/>
                  </a:moveTo>
                  <a:cubicBezTo>
                    <a:pt x="144" y="659"/>
                    <a:pt x="144" y="659"/>
                    <a:pt x="144" y="659"/>
                  </a:cubicBezTo>
                  <a:cubicBezTo>
                    <a:pt x="144" y="659"/>
                    <a:pt x="144" y="659"/>
                    <a:pt x="144" y="659"/>
                  </a:cubicBezTo>
                  <a:moveTo>
                    <a:pt x="71" y="639"/>
                  </a:moveTo>
                  <a:cubicBezTo>
                    <a:pt x="87" y="648"/>
                    <a:pt x="103" y="654"/>
                    <a:pt x="121" y="657"/>
                  </a:cubicBezTo>
                  <a:cubicBezTo>
                    <a:pt x="103" y="654"/>
                    <a:pt x="87" y="648"/>
                    <a:pt x="71" y="639"/>
                  </a:cubicBezTo>
                  <a:moveTo>
                    <a:pt x="191" y="0"/>
                  </a:moveTo>
                  <a:cubicBezTo>
                    <a:pt x="11" y="461"/>
                    <a:pt x="11" y="461"/>
                    <a:pt x="11" y="461"/>
                  </a:cubicBezTo>
                  <a:cubicBezTo>
                    <a:pt x="4" y="478"/>
                    <a:pt x="0" y="497"/>
                    <a:pt x="0" y="516"/>
                  </a:cubicBezTo>
                  <a:cubicBezTo>
                    <a:pt x="0" y="497"/>
                    <a:pt x="4" y="478"/>
                    <a:pt x="11" y="461"/>
                  </a:cubicBezTo>
                  <a:cubicBezTo>
                    <a:pt x="191" y="0"/>
                    <a:pt x="191" y="0"/>
                    <a:pt x="191" y="0"/>
                  </a:cubicBezTo>
                </a:path>
              </a:pathLst>
            </a:custGeom>
            <a:solidFill>
              <a:srgbClr val="1A8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1">
              <a:extLst>
                <a:ext uri="{FF2B5EF4-FFF2-40B4-BE49-F238E27FC236}">
                  <a16:creationId xmlns:a16="http://schemas.microsoft.com/office/drawing/2014/main" id="{BA5C1D04-09F4-4038-B1B9-C82BC1748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1" y="2093"/>
              <a:ext cx="128" cy="394"/>
            </a:xfrm>
            <a:custGeom>
              <a:avLst/>
              <a:gdLst>
                <a:gd name="T0" fmla="*/ 191 w 213"/>
                <a:gd name="T1" fmla="*/ 0 h 659"/>
                <a:gd name="T2" fmla="*/ 11 w 213"/>
                <a:gd name="T3" fmla="*/ 461 h 659"/>
                <a:gd name="T4" fmla="*/ 0 w 213"/>
                <a:gd name="T5" fmla="*/ 516 h 659"/>
                <a:gd name="T6" fmla="*/ 4 w 213"/>
                <a:gd name="T7" fmla="*/ 550 h 659"/>
                <a:gd name="T8" fmla="*/ 47 w 213"/>
                <a:gd name="T9" fmla="*/ 621 h 659"/>
                <a:gd name="T10" fmla="*/ 71 w 213"/>
                <a:gd name="T11" fmla="*/ 639 h 659"/>
                <a:gd name="T12" fmla="*/ 121 w 213"/>
                <a:gd name="T13" fmla="*/ 657 h 659"/>
                <a:gd name="T14" fmla="*/ 121 w 213"/>
                <a:gd name="T15" fmla="*/ 657 h 659"/>
                <a:gd name="T16" fmla="*/ 143 w 213"/>
                <a:gd name="T17" fmla="*/ 659 h 659"/>
                <a:gd name="T18" fmla="*/ 143 w 213"/>
                <a:gd name="T19" fmla="*/ 659 h 659"/>
                <a:gd name="T20" fmla="*/ 143 w 213"/>
                <a:gd name="T21" fmla="*/ 659 h 659"/>
                <a:gd name="T22" fmla="*/ 144 w 213"/>
                <a:gd name="T23" fmla="*/ 659 h 659"/>
                <a:gd name="T24" fmla="*/ 144 w 213"/>
                <a:gd name="T25" fmla="*/ 659 h 659"/>
                <a:gd name="T26" fmla="*/ 154 w 213"/>
                <a:gd name="T27" fmla="*/ 658 h 659"/>
                <a:gd name="T28" fmla="*/ 144 w 213"/>
                <a:gd name="T29" fmla="*/ 657 h 659"/>
                <a:gd name="T30" fmla="*/ 69 w 213"/>
                <a:gd name="T31" fmla="*/ 621 h 659"/>
                <a:gd name="T32" fmla="*/ 27 w 213"/>
                <a:gd name="T33" fmla="*/ 550 h 659"/>
                <a:gd name="T34" fmla="*/ 34 w 213"/>
                <a:gd name="T35" fmla="*/ 461 h 659"/>
                <a:gd name="T36" fmla="*/ 213 w 213"/>
                <a:gd name="T37" fmla="*/ 4 h 659"/>
                <a:gd name="T38" fmla="*/ 191 w 213"/>
                <a:gd name="T39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3" h="659">
                  <a:moveTo>
                    <a:pt x="191" y="0"/>
                  </a:moveTo>
                  <a:cubicBezTo>
                    <a:pt x="11" y="461"/>
                    <a:pt x="11" y="461"/>
                    <a:pt x="11" y="461"/>
                  </a:cubicBezTo>
                  <a:cubicBezTo>
                    <a:pt x="4" y="478"/>
                    <a:pt x="0" y="497"/>
                    <a:pt x="0" y="516"/>
                  </a:cubicBezTo>
                  <a:cubicBezTo>
                    <a:pt x="0" y="527"/>
                    <a:pt x="2" y="539"/>
                    <a:pt x="4" y="550"/>
                  </a:cubicBezTo>
                  <a:cubicBezTo>
                    <a:pt x="11" y="577"/>
                    <a:pt x="26" y="602"/>
                    <a:pt x="47" y="621"/>
                  </a:cubicBezTo>
                  <a:cubicBezTo>
                    <a:pt x="54" y="628"/>
                    <a:pt x="63" y="634"/>
                    <a:pt x="71" y="639"/>
                  </a:cubicBezTo>
                  <a:cubicBezTo>
                    <a:pt x="87" y="648"/>
                    <a:pt x="103" y="654"/>
                    <a:pt x="121" y="657"/>
                  </a:cubicBezTo>
                  <a:cubicBezTo>
                    <a:pt x="121" y="657"/>
                    <a:pt x="121" y="657"/>
                    <a:pt x="121" y="657"/>
                  </a:cubicBezTo>
                  <a:cubicBezTo>
                    <a:pt x="128" y="658"/>
                    <a:pt x="136" y="659"/>
                    <a:pt x="143" y="659"/>
                  </a:cubicBezTo>
                  <a:cubicBezTo>
                    <a:pt x="143" y="659"/>
                    <a:pt x="143" y="659"/>
                    <a:pt x="143" y="659"/>
                  </a:cubicBezTo>
                  <a:cubicBezTo>
                    <a:pt x="143" y="659"/>
                    <a:pt x="143" y="659"/>
                    <a:pt x="143" y="659"/>
                  </a:cubicBezTo>
                  <a:cubicBezTo>
                    <a:pt x="144" y="659"/>
                    <a:pt x="144" y="659"/>
                    <a:pt x="144" y="659"/>
                  </a:cubicBezTo>
                  <a:cubicBezTo>
                    <a:pt x="144" y="659"/>
                    <a:pt x="144" y="659"/>
                    <a:pt x="144" y="659"/>
                  </a:cubicBezTo>
                  <a:cubicBezTo>
                    <a:pt x="147" y="658"/>
                    <a:pt x="151" y="658"/>
                    <a:pt x="154" y="658"/>
                  </a:cubicBezTo>
                  <a:cubicBezTo>
                    <a:pt x="151" y="658"/>
                    <a:pt x="147" y="657"/>
                    <a:pt x="144" y="657"/>
                  </a:cubicBezTo>
                  <a:cubicBezTo>
                    <a:pt x="116" y="652"/>
                    <a:pt x="90" y="640"/>
                    <a:pt x="69" y="621"/>
                  </a:cubicBezTo>
                  <a:cubicBezTo>
                    <a:pt x="49" y="602"/>
                    <a:pt x="34" y="577"/>
                    <a:pt x="27" y="550"/>
                  </a:cubicBezTo>
                  <a:cubicBezTo>
                    <a:pt x="20" y="520"/>
                    <a:pt x="22" y="489"/>
                    <a:pt x="34" y="461"/>
                  </a:cubicBezTo>
                  <a:cubicBezTo>
                    <a:pt x="213" y="4"/>
                    <a:pt x="213" y="4"/>
                    <a:pt x="213" y="4"/>
                  </a:cubicBezTo>
                  <a:cubicBezTo>
                    <a:pt x="191" y="0"/>
                    <a:pt x="191" y="0"/>
                    <a:pt x="191" y="0"/>
                  </a:cubicBezTo>
                </a:path>
              </a:pathLst>
            </a:custGeom>
            <a:solidFill>
              <a:srgbClr val="1A3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2">
              <a:extLst>
                <a:ext uri="{FF2B5EF4-FFF2-40B4-BE49-F238E27FC236}">
                  <a16:creationId xmlns:a16="http://schemas.microsoft.com/office/drawing/2014/main" id="{413B5B78-2910-4057-99FE-486FD67F4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" y="2173"/>
              <a:ext cx="227" cy="286"/>
            </a:xfrm>
            <a:custGeom>
              <a:avLst/>
              <a:gdLst>
                <a:gd name="T0" fmla="*/ 227 w 227"/>
                <a:gd name="T1" fmla="*/ 0 h 286"/>
                <a:gd name="T2" fmla="*/ 114 w 227"/>
                <a:gd name="T3" fmla="*/ 286 h 286"/>
                <a:gd name="T4" fmla="*/ 0 w 227"/>
                <a:gd name="T5" fmla="*/ 0 h 286"/>
                <a:gd name="T6" fmla="*/ 227 w 227"/>
                <a:gd name="T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" h="286">
                  <a:moveTo>
                    <a:pt x="227" y="0"/>
                  </a:moveTo>
                  <a:lnTo>
                    <a:pt x="114" y="286"/>
                  </a:lnTo>
                  <a:lnTo>
                    <a:pt x="0" y="0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3">
              <a:extLst>
                <a:ext uri="{FF2B5EF4-FFF2-40B4-BE49-F238E27FC236}">
                  <a16:creationId xmlns:a16="http://schemas.microsoft.com/office/drawing/2014/main" id="{E9BBD9EF-5B30-40E8-A6DB-0193A13B4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" y="2173"/>
              <a:ext cx="227" cy="286"/>
            </a:xfrm>
            <a:custGeom>
              <a:avLst/>
              <a:gdLst>
                <a:gd name="T0" fmla="*/ 227 w 227"/>
                <a:gd name="T1" fmla="*/ 0 h 286"/>
                <a:gd name="T2" fmla="*/ 114 w 227"/>
                <a:gd name="T3" fmla="*/ 286 h 286"/>
                <a:gd name="T4" fmla="*/ 0 w 227"/>
                <a:gd name="T5" fmla="*/ 0 h 286"/>
                <a:gd name="T6" fmla="*/ 227 w 227"/>
                <a:gd name="T7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" h="286">
                  <a:moveTo>
                    <a:pt x="227" y="0"/>
                  </a:moveTo>
                  <a:lnTo>
                    <a:pt x="114" y="286"/>
                  </a:lnTo>
                  <a:lnTo>
                    <a:pt x="0" y="0"/>
                  </a:lnTo>
                  <a:lnTo>
                    <a:pt x="2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4">
              <a:extLst>
                <a:ext uri="{FF2B5EF4-FFF2-40B4-BE49-F238E27FC236}">
                  <a16:creationId xmlns:a16="http://schemas.microsoft.com/office/drawing/2014/main" id="{59026D6A-0D3A-4AA4-B6BF-CE86721E6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5" y="2248"/>
              <a:ext cx="123" cy="291"/>
            </a:xfrm>
            <a:custGeom>
              <a:avLst/>
              <a:gdLst>
                <a:gd name="T0" fmla="*/ 46 w 123"/>
                <a:gd name="T1" fmla="*/ 0 h 291"/>
                <a:gd name="T2" fmla="*/ 0 w 123"/>
                <a:gd name="T3" fmla="*/ 256 h 291"/>
                <a:gd name="T4" fmla="*/ 62 w 123"/>
                <a:gd name="T5" fmla="*/ 291 h 291"/>
                <a:gd name="T6" fmla="*/ 123 w 123"/>
                <a:gd name="T7" fmla="*/ 256 h 291"/>
                <a:gd name="T8" fmla="*/ 77 w 123"/>
                <a:gd name="T9" fmla="*/ 0 h 291"/>
                <a:gd name="T10" fmla="*/ 46 w 123"/>
                <a:gd name="T11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291">
                  <a:moveTo>
                    <a:pt x="46" y="0"/>
                  </a:moveTo>
                  <a:lnTo>
                    <a:pt x="0" y="256"/>
                  </a:lnTo>
                  <a:lnTo>
                    <a:pt x="62" y="291"/>
                  </a:lnTo>
                  <a:lnTo>
                    <a:pt x="123" y="256"/>
                  </a:lnTo>
                  <a:lnTo>
                    <a:pt x="77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25">
              <a:extLst>
                <a:ext uri="{FF2B5EF4-FFF2-40B4-BE49-F238E27FC236}">
                  <a16:creationId xmlns:a16="http://schemas.microsoft.com/office/drawing/2014/main" id="{6D5D341F-BD24-45B5-AD03-78E2CCB87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5" y="2248"/>
              <a:ext cx="123" cy="291"/>
            </a:xfrm>
            <a:custGeom>
              <a:avLst/>
              <a:gdLst>
                <a:gd name="T0" fmla="*/ 46 w 123"/>
                <a:gd name="T1" fmla="*/ 0 h 291"/>
                <a:gd name="T2" fmla="*/ 0 w 123"/>
                <a:gd name="T3" fmla="*/ 256 h 291"/>
                <a:gd name="T4" fmla="*/ 62 w 123"/>
                <a:gd name="T5" fmla="*/ 291 h 291"/>
                <a:gd name="T6" fmla="*/ 123 w 123"/>
                <a:gd name="T7" fmla="*/ 256 h 291"/>
                <a:gd name="T8" fmla="*/ 77 w 123"/>
                <a:gd name="T9" fmla="*/ 0 h 291"/>
                <a:gd name="T10" fmla="*/ 46 w 123"/>
                <a:gd name="T11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291">
                  <a:moveTo>
                    <a:pt x="46" y="0"/>
                  </a:moveTo>
                  <a:lnTo>
                    <a:pt x="0" y="256"/>
                  </a:lnTo>
                  <a:lnTo>
                    <a:pt x="62" y="291"/>
                  </a:lnTo>
                  <a:lnTo>
                    <a:pt x="123" y="256"/>
                  </a:lnTo>
                  <a:lnTo>
                    <a:pt x="77" y="0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Rectangle 26">
              <a:extLst>
                <a:ext uri="{FF2B5EF4-FFF2-40B4-BE49-F238E27FC236}">
                  <a16:creationId xmlns:a16="http://schemas.microsoft.com/office/drawing/2014/main" id="{85B07A4A-657F-4824-9D7A-DF0716723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1" y="2196"/>
              <a:ext cx="31" cy="52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27">
              <a:extLst>
                <a:ext uri="{FF2B5EF4-FFF2-40B4-BE49-F238E27FC236}">
                  <a16:creationId xmlns:a16="http://schemas.microsoft.com/office/drawing/2014/main" id="{5448FF59-BEF3-471E-BA2D-48A8B3724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1" y="2196"/>
              <a:ext cx="31" cy="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Rectangle 28">
              <a:extLst>
                <a:ext uri="{FF2B5EF4-FFF2-40B4-BE49-F238E27FC236}">
                  <a16:creationId xmlns:a16="http://schemas.microsoft.com/office/drawing/2014/main" id="{88E7F585-3A59-4AD9-A058-411EF8EFF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7" y="2196"/>
              <a:ext cx="1" cy="1"/>
            </a:xfrm>
            <a:prstGeom prst="rect">
              <a:avLst/>
            </a:prstGeom>
            <a:solidFill>
              <a:srgbClr val="00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9">
              <a:extLst>
                <a:ext uri="{FF2B5EF4-FFF2-40B4-BE49-F238E27FC236}">
                  <a16:creationId xmlns:a16="http://schemas.microsoft.com/office/drawing/2014/main" id="{B4710C3F-8B84-41FC-938E-83C3BA398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7" y="219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0">
              <a:extLst>
                <a:ext uri="{FF2B5EF4-FFF2-40B4-BE49-F238E27FC236}">
                  <a16:creationId xmlns:a16="http://schemas.microsoft.com/office/drawing/2014/main" id="{CBDC29E3-B1FB-40FE-B905-EE9CEC6420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0" y="2196"/>
              <a:ext cx="38" cy="32"/>
            </a:xfrm>
            <a:custGeom>
              <a:avLst/>
              <a:gdLst>
                <a:gd name="T0" fmla="*/ 1 w 62"/>
                <a:gd name="T1" fmla="*/ 40 h 54"/>
                <a:gd name="T2" fmla="*/ 0 w 62"/>
                <a:gd name="T3" fmla="*/ 42 h 54"/>
                <a:gd name="T4" fmla="*/ 1 w 62"/>
                <a:gd name="T5" fmla="*/ 41 h 54"/>
                <a:gd name="T6" fmla="*/ 1 w 62"/>
                <a:gd name="T7" fmla="*/ 40 h 54"/>
                <a:gd name="T8" fmla="*/ 53 w 62"/>
                <a:gd name="T9" fmla="*/ 38 h 54"/>
                <a:gd name="T10" fmla="*/ 53 w 62"/>
                <a:gd name="T11" fmla="*/ 49 h 54"/>
                <a:gd name="T12" fmla="*/ 62 w 62"/>
                <a:gd name="T13" fmla="*/ 54 h 54"/>
                <a:gd name="T14" fmla="*/ 53 w 62"/>
                <a:gd name="T15" fmla="*/ 38 h 54"/>
                <a:gd name="T16" fmla="*/ 27 w 62"/>
                <a:gd name="T17" fmla="*/ 0 h 54"/>
                <a:gd name="T18" fmla="*/ 26 w 62"/>
                <a:gd name="T19" fmla="*/ 1 h 54"/>
                <a:gd name="T20" fmla="*/ 28 w 62"/>
                <a:gd name="T21" fmla="*/ 1 h 54"/>
                <a:gd name="T22" fmla="*/ 27 w 62"/>
                <a:gd name="T23" fmla="*/ 0 h 54"/>
                <a:gd name="T24" fmla="*/ 27 w 62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54">
                  <a:moveTo>
                    <a:pt x="1" y="4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1" y="41"/>
                    <a:pt x="1" y="41"/>
                  </a:cubicBezTo>
                  <a:cubicBezTo>
                    <a:pt x="1" y="40"/>
                    <a:pt x="1" y="40"/>
                    <a:pt x="1" y="40"/>
                  </a:cubicBezTo>
                  <a:moveTo>
                    <a:pt x="53" y="38"/>
                  </a:moveTo>
                  <a:cubicBezTo>
                    <a:pt x="53" y="49"/>
                    <a:pt x="53" y="49"/>
                    <a:pt x="53" y="49"/>
                  </a:cubicBezTo>
                  <a:cubicBezTo>
                    <a:pt x="56" y="51"/>
                    <a:pt x="59" y="52"/>
                    <a:pt x="62" y="54"/>
                  </a:cubicBezTo>
                  <a:cubicBezTo>
                    <a:pt x="53" y="38"/>
                    <a:pt x="53" y="38"/>
                    <a:pt x="53" y="38"/>
                  </a:cubicBezTo>
                  <a:moveTo>
                    <a:pt x="27" y="0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1">
              <a:extLst>
                <a:ext uri="{FF2B5EF4-FFF2-40B4-BE49-F238E27FC236}">
                  <a16:creationId xmlns:a16="http://schemas.microsoft.com/office/drawing/2014/main" id="{4350169C-3FC1-4B6E-A763-67CA36176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" y="2196"/>
              <a:ext cx="31" cy="29"/>
            </a:xfrm>
            <a:custGeom>
              <a:avLst/>
              <a:gdLst>
                <a:gd name="T0" fmla="*/ 27 w 52"/>
                <a:gd name="T1" fmla="*/ 0 h 48"/>
                <a:gd name="T2" fmla="*/ 25 w 52"/>
                <a:gd name="T3" fmla="*/ 0 h 48"/>
                <a:gd name="T4" fmla="*/ 13 w 52"/>
                <a:gd name="T5" fmla="*/ 16 h 48"/>
                <a:gd name="T6" fmla="*/ 0 w 52"/>
                <a:gd name="T7" fmla="*/ 39 h 48"/>
                <a:gd name="T8" fmla="*/ 0 w 52"/>
                <a:gd name="T9" fmla="*/ 40 h 48"/>
                <a:gd name="T10" fmla="*/ 11 w 52"/>
                <a:gd name="T11" fmla="*/ 40 h 48"/>
                <a:gd name="T12" fmla="*/ 52 w 52"/>
                <a:gd name="T13" fmla="*/ 48 h 48"/>
                <a:gd name="T14" fmla="*/ 52 w 52"/>
                <a:gd name="T15" fmla="*/ 37 h 48"/>
                <a:gd name="T16" fmla="*/ 41 w 52"/>
                <a:gd name="T17" fmla="*/ 18 h 48"/>
                <a:gd name="T18" fmla="*/ 27 w 52"/>
                <a:gd name="T1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48">
                  <a:moveTo>
                    <a:pt x="27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" y="40"/>
                    <a:pt x="7" y="40"/>
                    <a:pt x="11" y="40"/>
                  </a:cubicBezTo>
                  <a:cubicBezTo>
                    <a:pt x="22" y="40"/>
                    <a:pt x="37" y="42"/>
                    <a:pt x="52" y="48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05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2">
              <a:extLst>
                <a:ext uri="{FF2B5EF4-FFF2-40B4-BE49-F238E27FC236}">
                  <a16:creationId xmlns:a16="http://schemas.microsoft.com/office/drawing/2014/main" id="{AFF7A491-6E40-45B3-81E8-CFA940186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0" y="2342"/>
              <a:ext cx="93" cy="25"/>
            </a:xfrm>
            <a:custGeom>
              <a:avLst/>
              <a:gdLst>
                <a:gd name="T0" fmla="*/ 0 w 93"/>
                <a:gd name="T1" fmla="*/ 0 h 25"/>
                <a:gd name="T2" fmla="*/ 9 w 93"/>
                <a:gd name="T3" fmla="*/ 25 h 25"/>
                <a:gd name="T4" fmla="*/ 11 w 93"/>
                <a:gd name="T5" fmla="*/ 19 h 25"/>
                <a:gd name="T6" fmla="*/ 0 w 93"/>
                <a:gd name="T7" fmla="*/ 0 h 25"/>
                <a:gd name="T8" fmla="*/ 93 w 93"/>
                <a:gd name="T9" fmla="*/ 0 h 25"/>
                <a:gd name="T10" fmla="*/ 82 w 93"/>
                <a:gd name="T11" fmla="*/ 19 h 25"/>
                <a:gd name="T12" fmla="*/ 83 w 93"/>
                <a:gd name="T13" fmla="*/ 25 h 25"/>
                <a:gd name="T14" fmla="*/ 93 w 93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25">
                  <a:moveTo>
                    <a:pt x="0" y="0"/>
                  </a:moveTo>
                  <a:lnTo>
                    <a:pt x="9" y="25"/>
                  </a:lnTo>
                  <a:lnTo>
                    <a:pt x="11" y="19"/>
                  </a:lnTo>
                  <a:lnTo>
                    <a:pt x="0" y="0"/>
                  </a:lnTo>
                  <a:close/>
                  <a:moveTo>
                    <a:pt x="93" y="0"/>
                  </a:moveTo>
                  <a:lnTo>
                    <a:pt x="82" y="19"/>
                  </a:lnTo>
                  <a:lnTo>
                    <a:pt x="83" y="2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3">
              <a:extLst>
                <a:ext uri="{FF2B5EF4-FFF2-40B4-BE49-F238E27FC236}">
                  <a16:creationId xmlns:a16="http://schemas.microsoft.com/office/drawing/2014/main" id="{CE9D3778-4AF5-4FC2-9252-13DF1EEC2D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0" y="2342"/>
              <a:ext cx="93" cy="25"/>
            </a:xfrm>
            <a:custGeom>
              <a:avLst/>
              <a:gdLst>
                <a:gd name="T0" fmla="*/ 0 w 93"/>
                <a:gd name="T1" fmla="*/ 0 h 25"/>
                <a:gd name="T2" fmla="*/ 9 w 93"/>
                <a:gd name="T3" fmla="*/ 25 h 25"/>
                <a:gd name="T4" fmla="*/ 11 w 93"/>
                <a:gd name="T5" fmla="*/ 19 h 25"/>
                <a:gd name="T6" fmla="*/ 0 w 93"/>
                <a:gd name="T7" fmla="*/ 0 h 25"/>
                <a:gd name="T8" fmla="*/ 93 w 93"/>
                <a:gd name="T9" fmla="*/ 0 h 25"/>
                <a:gd name="T10" fmla="*/ 82 w 93"/>
                <a:gd name="T11" fmla="*/ 19 h 25"/>
                <a:gd name="T12" fmla="*/ 83 w 93"/>
                <a:gd name="T13" fmla="*/ 25 h 25"/>
                <a:gd name="T14" fmla="*/ 93 w 93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25">
                  <a:moveTo>
                    <a:pt x="0" y="0"/>
                  </a:moveTo>
                  <a:lnTo>
                    <a:pt x="9" y="25"/>
                  </a:lnTo>
                  <a:lnTo>
                    <a:pt x="11" y="19"/>
                  </a:lnTo>
                  <a:lnTo>
                    <a:pt x="0" y="0"/>
                  </a:lnTo>
                  <a:moveTo>
                    <a:pt x="93" y="0"/>
                  </a:moveTo>
                  <a:lnTo>
                    <a:pt x="82" y="19"/>
                  </a:lnTo>
                  <a:lnTo>
                    <a:pt x="83" y="25"/>
                  </a:lnTo>
                  <a:lnTo>
                    <a:pt x="9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34">
              <a:extLst>
                <a:ext uri="{FF2B5EF4-FFF2-40B4-BE49-F238E27FC236}">
                  <a16:creationId xmlns:a16="http://schemas.microsoft.com/office/drawing/2014/main" id="{A1352052-71FE-41ED-98CF-A73B41FFE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" y="2361"/>
              <a:ext cx="74" cy="98"/>
            </a:xfrm>
            <a:custGeom>
              <a:avLst/>
              <a:gdLst>
                <a:gd name="T0" fmla="*/ 2 w 74"/>
                <a:gd name="T1" fmla="*/ 0 h 98"/>
                <a:gd name="T2" fmla="*/ 0 w 74"/>
                <a:gd name="T3" fmla="*/ 6 h 98"/>
                <a:gd name="T4" fmla="*/ 38 w 74"/>
                <a:gd name="T5" fmla="*/ 98 h 98"/>
                <a:gd name="T6" fmla="*/ 74 w 74"/>
                <a:gd name="T7" fmla="*/ 6 h 98"/>
                <a:gd name="T8" fmla="*/ 73 w 74"/>
                <a:gd name="T9" fmla="*/ 0 h 98"/>
                <a:gd name="T10" fmla="*/ 38 w 74"/>
                <a:gd name="T11" fmla="*/ 62 h 98"/>
                <a:gd name="T12" fmla="*/ 2 w 74"/>
                <a:gd name="T1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98">
                  <a:moveTo>
                    <a:pt x="2" y="0"/>
                  </a:moveTo>
                  <a:lnTo>
                    <a:pt x="0" y="6"/>
                  </a:lnTo>
                  <a:lnTo>
                    <a:pt x="38" y="98"/>
                  </a:lnTo>
                  <a:lnTo>
                    <a:pt x="74" y="6"/>
                  </a:lnTo>
                  <a:lnTo>
                    <a:pt x="73" y="0"/>
                  </a:lnTo>
                  <a:lnTo>
                    <a:pt x="38" y="6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60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35">
              <a:extLst>
                <a:ext uri="{FF2B5EF4-FFF2-40B4-BE49-F238E27FC236}">
                  <a16:creationId xmlns:a16="http://schemas.microsoft.com/office/drawing/2014/main" id="{58E8538E-CE65-4792-9AF8-73EEF85AF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" y="2361"/>
              <a:ext cx="74" cy="98"/>
            </a:xfrm>
            <a:custGeom>
              <a:avLst/>
              <a:gdLst>
                <a:gd name="T0" fmla="*/ 2 w 74"/>
                <a:gd name="T1" fmla="*/ 0 h 98"/>
                <a:gd name="T2" fmla="*/ 0 w 74"/>
                <a:gd name="T3" fmla="*/ 6 h 98"/>
                <a:gd name="T4" fmla="*/ 38 w 74"/>
                <a:gd name="T5" fmla="*/ 98 h 98"/>
                <a:gd name="T6" fmla="*/ 74 w 74"/>
                <a:gd name="T7" fmla="*/ 6 h 98"/>
                <a:gd name="T8" fmla="*/ 73 w 74"/>
                <a:gd name="T9" fmla="*/ 0 h 98"/>
                <a:gd name="T10" fmla="*/ 38 w 74"/>
                <a:gd name="T11" fmla="*/ 62 h 98"/>
                <a:gd name="T12" fmla="*/ 2 w 74"/>
                <a:gd name="T1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98">
                  <a:moveTo>
                    <a:pt x="2" y="0"/>
                  </a:moveTo>
                  <a:lnTo>
                    <a:pt x="0" y="6"/>
                  </a:lnTo>
                  <a:lnTo>
                    <a:pt x="38" y="98"/>
                  </a:lnTo>
                  <a:lnTo>
                    <a:pt x="74" y="6"/>
                  </a:lnTo>
                  <a:lnTo>
                    <a:pt x="73" y="0"/>
                  </a:lnTo>
                  <a:lnTo>
                    <a:pt x="38" y="6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36">
              <a:extLst>
                <a:ext uri="{FF2B5EF4-FFF2-40B4-BE49-F238E27FC236}">
                  <a16:creationId xmlns:a16="http://schemas.microsoft.com/office/drawing/2014/main" id="{57620E9B-43E7-4BFB-AE85-0FD867D83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0" y="2199"/>
              <a:ext cx="71" cy="58"/>
            </a:xfrm>
            <a:custGeom>
              <a:avLst/>
              <a:gdLst>
                <a:gd name="T0" fmla="*/ 0 w 118"/>
                <a:gd name="T1" fmla="*/ 0 h 98"/>
                <a:gd name="T2" fmla="*/ 83 w 118"/>
                <a:gd name="T3" fmla="*/ 98 h 98"/>
                <a:gd name="T4" fmla="*/ 117 w 118"/>
                <a:gd name="T5" fmla="*/ 37 h 98"/>
                <a:gd name="T6" fmla="*/ 111 w 118"/>
                <a:gd name="T7" fmla="*/ 38 h 98"/>
                <a:gd name="T8" fmla="*/ 118 w 118"/>
                <a:gd name="T9" fmla="*/ 29 h 98"/>
                <a:gd name="T10" fmla="*/ 118 w 118"/>
                <a:gd name="T11" fmla="*/ 11 h 98"/>
                <a:gd name="T12" fmla="*/ 0 w 118"/>
                <a:gd name="T1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98">
                  <a:moveTo>
                    <a:pt x="0" y="0"/>
                  </a:moveTo>
                  <a:cubicBezTo>
                    <a:pt x="83" y="98"/>
                    <a:pt x="83" y="98"/>
                    <a:pt x="83" y="98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3" y="37"/>
                    <a:pt x="111" y="38"/>
                    <a:pt x="111" y="38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37">
              <a:extLst>
                <a:ext uri="{FF2B5EF4-FFF2-40B4-BE49-F238E27FC236}">
                  <a16:creationId xmlns:a16="http://schemas.microsoft.com/office/drawing/2014/main" id="{10898F1F-9143-4886-A2D5-BA6C6E2FE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" y="2205"/>
              <a:ext cx="8" cy="11"/>
            </a:xfrm>
            <a:custGeom>
              <a:avLst/>
              <a:gdLst>
                <a:gd name="T0" fmla="*/ 0 w 8"/>
                <a:gd name="T1" fmla="*/ 0 h 11"/>
                <a:gd name="T2" fmla="*/ 0 w 8"/>
                <a:gd name="T3" fmla="*/ 11 h 11"/>
                <a:gd name="T4" fmla="*/ 8 w 8"/>
                <a:gd name="T5" fmla="*/ 1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lnTo>
                    <a:pt x="0" y="11"/>
                  </a:lnTo>
                  <a:lnTo>
                    <a:pt x="8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0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38">
              <a:extLst>
                <a:ext uri="{FF2B5EF4-FFF2-40B4-BE49-F238E27FC236}">
                  <a16:creationId xmlns:a16="http://schemas.microsoft.com/office/drawing/2014/main" id="{07ABD22C-B3BD-44C4-A29E-8DC1A95F4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" y="2205"/>
              <a:ext cx="8" cy="11"/>
            </a:xfrm>
            <a:custGeom>
              <a:avLst/>
              <a:gdLst>
                <a:gd name="T0" fmla="*/ 0 w 8"/>
                <a:gd name="T1" fmla="*/ 0 h 11"/>
                <a:gd name="T2" fmla="*/ 0 w 8"/>
                <a:gd name="T3" fmla="*/ 11 h 11"/>
                <a:gd name="T4" fmla="*/ 8 w 8"/>
                <a:gd name="T5" fmla="*/ 1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lnTo>
                    <a:pt x="0" y="11"/>
                  </a:lnTo>
                  <a:lnTo>
                    <a:pt x="8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39">
              <a:extLst>
                <a:ext uri="{FF2B5EF4-FFF2-40B4-BE49-F238E27FC236}">
                  <a16:creationId xmlns:a16="http://schemas.microsoft.com/office/drawing/2014/main" id="{18567740-B688-4791-9868-A5FA88784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7" y="2216"/>
              <a:ext cx="4" cy="5"/>
            </a:xfrm>
            <a:custGeom>
              <a:avLst/>
              <a:gdLst>
                <a:gd name="T0" fmla="*/ 7 w 7"/>
                <a:gd name="T1" fmla="*/ 0 h 9"/>
                <a:gd name="T2" fmla="*/ 0 w 7"/>
                <a:gd name="T3" fmla="*/ 9 h 9"/>
                <a:gd name="T4" fmla="*/ 6 w 7"/>
                <a:gd name="T5" fmla="*/ 8 h 9"/>
                <a:gd name="T6" fmla="*/ 7 w 7"/>
                <a:gd name="T7" fmla="*/ 6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2" y="8"/>
                    <a:pt x="6" y="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40">
              <a:extLst>
                <a:ext uri="{FF2B5EF4-FFF2-40B4-BE49-F238E27FC236}">
                  <a16:creationId xmlns:a16="http://schemas.microsoft.com/office/drawing/2014/main" id="{CA666E4C-875F-4720-8BD2-8598BE011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" y="2206"/>
              <a:ext cx="8" cy="14"/>
            </a:xfrm>
            <a:custGeom>
              <a:avLst/>
              <a:gdLst>
                <a:gd name="T0" fmla="*/ 8 w 8"/>
                <a:gd name="T1" fmla="*/ 0 h 14"/>
                <a:gd name="T2" fmla="*/ 0 w 8"/>
                <a:gd name="T3" fmla="*/ 10 h 14"/>
                <a:gd name="T4" fmla="*/ 0 w 8"/>
                <a:gd name="T5" fmla="*/ 14 h 14"/>
                <a:gd name="T6" fmla="*/ 8 w 8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4">
                  <a:moveTo>
                    <a:pt x="8" y="0"/>
                  </a:moveTo>
                  <a:lnTo>
                    <a:pt x="0" y="10"/>
                  </a:lnTo>
                  <a:lnTo>
                    <a:pt x="0" y="1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43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41">
              <a:extLst>
                <a:ext uri="{FF2B5EF4-FFF2-40B4-BE49-F238E27FC236}">
                  <a16:creationId xmlns:a16="http://schemas.microsoft.com/office/drawing/2014/main" id="{D6CF2522-8D2D-44AD-B587-94FAFA9D7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" y="2206"/>
              <a:ext cx="8" cy="14"/>
            </a:xfrm>
            <a:custGeom>
              <a:avLst/>
              <a:gdLst>
                <a:gd name="T0" fmla="*/ 8 w 8"/>
                <a:gd name="T1" fmla="*/ 0 h 14"/>
                <a:gd name="T2" fmla="*/ 0 w 8"/>
                <a:gd name="T3" fmla="*/ 10 h 14"/>
                <a:gd name="T4" fmla="*/ 0 w 8"/>
                <a:gd name="T5" fmla="*/ 14 h 14"/>
                <a:gd name="T6" fmla="*/ 8 w 8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4">
                  <a:moveTo>
                    <a:pt x="8" y="0"/>
                  </a:moveTo>
                  <a:lnTo>
                    <a:pt x="0" y="10"/>
                  </a:lnTo>
                  <a:lnTo>
                    <a:pt x="0" y="14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42">
              <a:extLst>
                <a:ext uri="{FF2B5EF4-FFF2-40B4-BE49-F238E27FC236}">
                  <a16:creationId xmlns:a16="http://schemas.microsoft.com/office/drawing/2014/main" id="{183536D3-5C02-4F63-B34E-057150F0E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2" y="2199"/>
              <a:ext cx="71" cy="58"/>
            </a:xfrm>
            <a:custGeom>
              <a:avLst/>
              <a:gdLst>
                <a:gd name="T0" fmla="*/ 118 w 118"/>
                <a:gd name="T1" fmla="*/ 0 h 98"/>
                <a:gd name="T2" fmla="*/ 0 w 118"/>
                <a:gd name="T3" fmla="*/ 11 h 98"/>
                <a:gd name="T4" fmla="*/ 0 w 118"/>
                <a:gd name="T5" fmla="*/ 28 h 98"/>
                <a:gd name="T6" fmla="*/ 32 w 118"/>
                <a:gd name="T7" fmla="*/ 70 h 98"/>
                <a:gd name="T8" fmla="*/ 37 w 118"/>
                <a:gd name="T9" fmla="*/ 76 h 98"/>
                <a:gd name="T10" fmla="*/ 32 w 118"/>
                <a:gd name="T11" fmla="*/ 70 h 98"/>
                <a:gd name="T12" fmla="*/ 9 w 118"/>
                <a:gd name="T13" fmla="*/ 49 h 98"/>
                <a:gd name="T14" fmla="*/ 36 w 118"/>
                <a:gd name="T15" fmla="*/ 98 h 98"/>
                <a:gd name="T16" fmla="*/ 118 w 118"/>
                <a:gd name="T1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98">
                  <a:moveTo>
                    <a:pt x="118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4" y="72"/>
                    <a:pt x="36" y="74"/>
                    <a:pt x="37" y="76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25" y="61"/>
                    <a:pt x="17" y="54"/>
                    <a:pt x="9" y="49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118" y="0"/>
                    <a:pt x="118" y="0"/>
                    <a:pt x="118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43">
              <a:extLst>
                <a:ext uri="{FF2B5EF4-FFF2-40B4-BE49-F238E27FC236}">
                  <a16:creationId xmlns:a16="http://schemas.microsoft.com/office/drawing/2014/main" id="{18BA06FD-B950-4429-84EA-A8C105C3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5" y="2205"/>
              <a:ext cx="7" cy="11"/>
            </a:xfrm>
            <a:custGeom>
              <a:avLst/>
              <a:gdLst>
                <a:gd name="T0" fmla="*/ 7 w 7"/>
                <a:gd name="T1" fmla="*/ 0 h 11"/>
                <a:gd name="T2" fmla="*/ 0 w 7"/>
                <a:gd name="T3" fmla="*/ 1 h 11"/>
                <a:gd name="T4" fmla="*/ 1 w 7"/>
                <a:gd name="T5" fmla="*/ 2 h 11"/>
                <a:gd name="T6" fmla="*/ 7 w 7"/>
                <a:gd name="T7" fmla="*/ 11 h 11"/>
                <a:gd name="T8" fmla="*/ 7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7" y="0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7" y="1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0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44">
              <a:extLst>
                <a:ext uri="{FF2B5EF4-FFF2-40B4-BE49-F238E27FC236}">
                  <a16:creationId xmlns:a16="http://schemas.microsoft.com/office/drawing/2014/main" id="{CB578E01-55CB-4045-ACB7-BAFEF88EC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5" y="2205"/>
              <a:ext cx="7" cy="11"/>
            </a:xfrm>
            <a:custGeom>
              <a:avLst/>
              <a:gdLst>
                <a:gd name="T0" fmla="*/ 7 w 7"/>
                <a:gd name="T1" fmla="*/ 0 h 11"/>
                <a:gd name="T2" fmla="*/ 0 w 7"/>
                <a:gd name="T3" fmla="*/ 1 h 11"/>
                <a:gd name="T4" fmla="*/ 1 w 7"/>
                <a:gd name="T5" fmla="*/ 2 h 11"/>
                <a:gd name="T6" fmla="*/ 7 w 7"/>
                <a:gd name="T7" fmla="*/ 11 h 11"/>
                <a:gd name="T8" fmla="*/ 7 w 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7" y="0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7" y="11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45">
              <a:extLst>
                <a:ext uri="{FF2B5EF4-FFF2-40B4-BE49-F238E27FC236}">
                  <a16:creationId xmlns:a16="http://schemas.microsoft.com/office/drawing/2014/main" id="{13C55D96-DA86-452B-885F-E24B2786F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2" y="2216"/>
              <a:ext cx="22" cy="28"/>
            </a:xfrm>
            <a:custGeom>
              <a:avLst/>
              <a:gdLst>
                <a:gd name="T0" fmla="*/ 32 w 37"/>
                <a:gd name="T1" fmla="*/ 42 h 48"/>
                <a:gd name="T2" fmla="*/ 37 w 37"/>
                <a:gd name="T3" fmla="*/ 48 h 48"/>
                <a:gd name="T4" fmla="*/ 32 w 37"/>
                <a:gd name="T5" fmla="*/ 42 h 48"/>
                <a:gd name="T6" fmla="*/ 0 w 37"/>
                <a:gd name="T7" fmla="*/ 0 h 48"/>
                <a:gd name="T8" fmla="*/ 0 w 37"/>
                <a:gd name="T9" fmla="*/ 5 h 48"/>
                <a:gd name="T10" fmla="*/ 9 w 37"/>
                <a:gd name="T11" fmla="*/ 21 h 48"/>
                <a:gd name="T12" fmla="*/ 32 w 37"/>
                <a:gd name="T13" fmla="*/ 42 h 48"/>
                <a:gd name="T14" fmla="*/ 0 w 37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8">
                  <a:moveTo>
                    <a:pt x="32" y="42"/>
                  </a:moveTo>
                  <a:cubicBezTo>
                    <a:pt x="37" y="48"/>
                    <a:pt x="37" y="48"/>
                    <a:pt x="37" y="48"/>
                  </a:cubicBezTo>
                  <a:cubicBezTo>
                    <a:pt x="36" y="46"/>
                    <a:pt x="34" y="44"/>
                    <a:pt x="32" y="42"/>
                  </a:cubicBezTo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7" y="26"/>
                    <a:pt x="25" y="33"/>
                    <a:pt x="32" y="4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46">
              <a:extLst>
                <a:ext uri="{FF2B5EF4-FFF2-40B4-BE49-F238E27FC236}">
                  <a16:creationId xmlns:a16="http://schemas.microsoft.com/office/drawing/2014/main" id="{4A23CE1E-C046-4CDE-BA46-E5AE274B7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6" y="2207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12 h 12"/>
                <a:gd name="T4" fmla="*/ 6 w 6"/>
                <a:gd name="T5" fmla="*/ 9 h 12"/>
                <a:gd name="T6" fmla="*/ 0 w 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12"/>
                  </a:lnTo>
                  <a:lnTo>
                    <a:pt x="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3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47">
              <a:extLst>
                <a:ext uri="{FF2B5EF4-FFF2-40B4-BE49-F238E27FC236}">
                  <a16:creationId xmlns:a16="http://schemas.microsoft.com/office/drawing/2014/main" id="{1D5C9CD8-AD8C-4AD4-94AB-03C5F255B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6" y="2207"/>
              <a:ext cx="6" cy="1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12 h 12"/>
                <a:gd name="T4" fmla="*/ 6 w 6"/>
                <a:gd name="T5" fmla="*/ 9 h 12"/>
                <a:gd name="T6" fmla="*/ 0 w 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lnTo>
                    <a:pt x="6" y="12"/>
                  </a:lnTo>
                  <a:lnTo>
                    <a:pt x="6" y="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48">
              <a:extLst>
                <a:ext uri="{FF2B5EF4-FFF2-40B4-BE49-F238E27FC236}">
                  <a16:creationId xmlns:a16="http://schemas.microsoft.com/office/drawing/2014/main" id="{A33D65F6-F7D8-45BC-90DB-6BEA82A28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4" y="2480"/>
              <a:ext cx="32" cy="198"/>
            </a:xfrm>
            <a:custGeom>
              <a:avLst/>
              <a:gdLst>
                <a:gd name="T0" fmla="*/ 0 w 32"/>
                <a:gd name="T1" fmla="*/ 0 h 198"/>
                <a:gd name="T2" fmla="*/ 13 w 32"/>
                <a:gd name="T3" fmla="*/ 198 h 198"/>
                <a:gd name="T4" fmla="*/ 32 w 32"/>
                <a:gd name="T5" fmla="*/ 198 h 198"/>
                <a:gd name="T6" fmla="*/ 0 w 32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98">
                  <a:moveTo>
                    <a:pt x="0" y="0"/>
                  </a:moveTo>
                  <a:lnTo>
                    <a:pt x="13" y="198"/>
                  </a:lnTo>
                  <a:lnTo>
                    <a:pt x="32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49">
              <a:extLst>
                <a:ext uri="{FF2B5EF4-FFF2-40B4-BE49-F238E27FC236}">
                  <a16:creationId xmlns:a16="http://schemas.microsoft.com/office/drawing/2014/main" id="{D480E35F-0298-4217-95BA-BCEE254E4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4" y="2480"/>
              <a:ext cx="32" cy="198"/>
            </a:xfrm>
            <a:custGeom>
              <a:avLst/>
              <a:gdLst>
                <a:gd name="T0" fmla="*/ 0 w 32"/>
                <a:gd name="T1" fmla="*/ 0 h 198"/>
                <a:gd name="T2" fmla="*/ 13 w 32"/>
                <a:gd name="T3" fmla="*/ 198 h 198"/>
                <a:gd name="T4" fmla="*/ 32 w 32"/>
                <a:gd name="T5" fmla="*/ 198 h 198"/>
                <a:gd name="T6" fmla="*/ 0 w 32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98">
                  <a:moveTo>
                    <a:pt x="0" y="0"/>
                  </a:moveTo>
                  <a:lnTo>
                    <a:pt x="13" y="198"/>
                  </a:lnTo>
                  <a:lnTo>
                    <a:pt x="32" y="19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50">
              <a:extLst>
                <a:ext uri="{FF2B5EF4-FFF2-40B4-BE49-F238E27FC236}">
                  <a16:creationId xmlns:a16="http://schemas.microsoft.com/office/drawing/2014/main" id="{FD547DE9-1065-4974-9F16-4D676E7D4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3" y="2427"/>
              <a:ext cx="44" cy="251"/>
            </a:xfrm>
            <a:custGeom>
              <a:avLst/>
              <a:gdLst>
                <a:gd name="T0" fmla="*/ 40 w 44"/>
                <a:gd name="T1" fmla="*/ 0 h 251"/>
                <a:gd name="T2" fmla="*/ 40 w 44"/>
                <a:gd name="T3" fmla="*/ 0 h 251"/>
                <a:gd name="T4" fmla="*/ 0 w 44"/>
                <a:gd name="T5" fmla="*/ 251 h 251"/>
                <a:gd name="T6" fmla="*/ 44 w 44"/>
                <a:gd name="T7" fmla="*/ 251 h 251"/>
                <a:gd name="T8" fmla="*/ 40 w 44"/>
                <a:gd name="T9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51">
                  <a:moveTo>
                    <a:pt x="40" y="0"/>
                  </a:moveTo>
                  <a:lnTo>
                    <a:pt x="40" y="0"/>
                  </a:lnTo>
                  <a:lnTo>
                    <a:pt x="0" y="251"/>
                  </a:lnTo>
                  <a:lnTo>
                    <a:pt x="44" y="25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1A3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51">
              <a:extLst>
                <a:ext uri="{FF2B5EF4-FFF2-40B4-BE49-F238E27FC236}">
                  <a16:creationId xmlns:a16="http://schemas.microsoft.com/office/drawing/2014/main" id="{F320D32A-455F-4730-A347-4418CAA4C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3" y="2427"/>
              <a:ext cx="44" cy="251"/>
            </a:xfrm>
            <a:custGeom>
              <a:avLst/>
              <a:gdLst>
                <a:gd name="T0" fmla="*/ 40 w 44"/>
                <a:gd name="T1" fmla="*/ 0 h 251"/>
                <a:gd name="T2" fmla="*/ 40 w 44"/>
                <a:gd name="T3" fmla="*/ 0 h 251"/>
                <a:gd name="T4" fmla="*/ 0 w 44"/>
                <a:gd name="T5" fmla="*/ 251 h 251"/>
                <a:gd name="T6" fmla="*/ 44 w 44"/>
                <a:gd name="T7" fmla="*/ 251 h 251"/>
                <a:gd name="T8" fmla="*/ 40 w 44"/>
                <a:gd name="T9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51">
                  <a:moveTo>
                    <a:pt x="40" y="0"/>
                  </a:moveTo>
                  <a:lnTo>
                    <a:pt x="40" y="0"/>
                  </a:lnTo>
                  <a:lnTo>
                    <a:pt x="0" y="251"/>
                  </a:lnTo>
                  <a:lnTo>
                    <a:pt x="44" y="251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52">
              <a:extLst>
                <a:ext uri="{FF2B5EF4-FFF2-40B4-BE49-F238E27FC236}">
                  <a16:creationId xmlns:a16="http://schemas.microsoft.com/office/drawing/2014/main" id="{29FE05CD-5ED1-4339-872A-B6A42935E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9" y="1779"/>
              <a:ext cx="243" cy="343"/>
            </a:xfrm>
            <a:custGeom>
              <a:avLst/>
              <a:gdLst>
                <a:gd name="T0" fmla="*/ 390 w 404"/>
                <a:gd name="T1" fmla="*/ 299 h 575"/>
                <a:gd name="T2" fmla="*/ 390 w 404"/>
                <a:gd name="T3" fmla="*/ 47 h 575"/>
                <a:gd name="T4" fmla="*/ 343 w 404"/>
                <a:gd name="T5" fmla="*/ 0 h 575"/>
                <a:gd name="T6" fmla="*/ 331 w 404"/>
                <a:gd name="T7" fmla="*/ 0 h 575"/>
                <a:gd name="T8" fmla="*/ 197 w 404"/>
                <a:gd name="T9" fmla="*/ 48 h 575"/>
                <a:gd name="T10" fmla="*/ 62 w 404"/>
                <a:gd name="T11" fmla="*/ 0 h 575"/>
                <a:gd name="T12" fmla="*/ 61 w 404"/>
                <a:gd name="T13" fmla="*/ 0 h 575"/>
                <a:gd name="T14" fmla="*/ 15 w 404"/>
                <a:gd name="T15" fmla="*/ 47 h 575"/>
                <a:gd name="T16" fmla="*/ 15 w 404"/>
                <a:gd name="T17" fmla="*/ 299 h 575"/>
                <a:gd name="T18" fmla="*/ 3 w 404"/>
                <a:gd name="T19" fmla="*/ 446 h 575"/>
                <a:gd name="T20" fmla="*/ 59 w 404"/>
                <a:gd name="T21" fmla="*/ 538 h 575"/>
                <a:gd name="T22" fmla="*/ 143 w 404"/>
                <a:gd name="T23" fmla="*/ 575 h 575"/>
                <a:gd name="T24" fmla="*/ 261 w 404"/>
                <a:gd name="T25" fmla="*/ 575 h 575"/>
                <a:gd name="T26" fmla="*/ 346 w 404"/>
                <a:gd name="T27" fmla="*/ 538 h 575"/>
                <a:gd name="T28" fmla="*/ 401 w 404"/>
                <a:gd name="T29" fmla="*/ 446 h 575"/>
                <a:gd name="T30" fmla="*/ 390 w 404"/>
                <a:gd name="T31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4" h="575">
                  <a:moveTo>
                    <a:pt x="390" y="299"/>
                  </a:moveTo>
                  <a:cubicBezTo>
                    <a:pt x="390" y="47"/>
                    <a:pt x="390" y="47"/>
                    <a:pt x="390" y="47"/>
                  </a:cubicBezTo>
                  <a:cubicBezTo>
                    <a:pt x="390" y="21"/>
                    <a:pt x="369" y="0"/>
                    <a:pt x="34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295" y="30"/>
                    <a:pt x="248" y="48"/>
                    <a:pt x="197" y="48"/>
                  </a:cubicBezTo>
                  <a:cubicBezTo>
                    <a:pt x="146" y="48"/>
                    <a:pt x="99" y="30"/>
                    <a:pt x="62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36" y="0"/>
                    <a:pt x="15" y="21"/>
                    <a:pt x="15" y="47"/>
                  </a:cubicBezTo>
                  <a:cubicBezTo>
                    <a:pt x="15" y="299"/>
                    <a:pt x="15" y="299"/>
                    <a:pt x="15" y="299"/>
                  </a:cubicBezTo>
                  <a:cubicBezTo>
                    <a:pt x="3" y="446"/>
                    <a:pt x="3" y="446"/>
                    <a:pt x="3" y="446"/>
                  </a:cubicBezTo>
                  <a:cubicBezTo>
                    <a:pt x="0" y="485"/>
                    <a:pt x="23" y="522"/>
                    <a:pt x="59" y="538"/>
                  </a:cubicBezTo>
                  <a:cubicBezTo>
                    <a:pt x="143" y="575"/>
                    <a:pt x="143" y="575"/>
                    <a:pt x="143" y="575"/>
                  </a:cubicBezTo>
                  <a:cubicBezTo>
                    <a:pt x="261" y="575"/>
                    <a:pt x="261" y="575"/>
                    <a:pt x="261" y="575"/>
                  </a:cubicBezTo>
                  <a:cubicBezTo>
                    <a:pt x="346" y="538"/>
                    <a:pt x="346" y="538"/>
                    <a:pt x="346" y="538"/>
                  </a:cubicBezTo>
                  <a:cubicBezTo>
                    <a:pt x="382" y="522"/>
                    <a:pt x="404" y="485"/>
                    <a:pt x="401" y="446"/>
                  </a:cubicBezTo>
                  <a:cubicBezTo>
                    <a:pt x="390" y="299"/>
                    <a:pt x="390" y="299"/>
                    <a:pt x="390" y="299"/>
                  </a:cubicBezTo>
                </a:path>
              </a:pathLst>
            </a:custGeom>
            <a:solidFill>
              <a:srgbClr val="7A4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53">
              <a:extLst>
                <a:ext uri="{FF2B5EF4-FFF2-40B4-BE49-F238E27FC236}">
                  <a16:creationId xmlns:a16="http://schemas.microsoft.com/office/drawing/2014/main" id="{88D02FA7-ADF7-4F5A-9619-80869DEE1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" y="1888"/>
              <a:ext cx="36" cy="84"/>
            </a:xfrm>
            <a:custGeom>
              <a:avLst/>
              <a:gdLst>
                <a:gd name="T0" fmla="*/ 36 w 36"/>
                <a:gd name="T1" fmla="*/ 0 h 84"/>
                <a:gd name="T2" fmla="*/ 0 w 36"/>
                <a:gd name="T3" fmla="*/ 84 h 84"/>
                <a:gd name="T4" fmla="*/ 36 w 36"/>
                <a:gd name="T5" fmla="*/ 84 h 84"/>
                <a:gd name="T6" fmla="*/ 36 w 36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84">
                  <a:moveTo>
                    <a:pt x="36" y="0"/>
                  </a:moveTo>
                  <a:lnTo>
                    <a:pt x="0" y="84"/>
                  </a:lnTo>
                  <a:lnTo>
                    <a:pt x="36" y="8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54">
              <a:extLst>
                <a:ext uri="{FF2B5EF4-FFF2-40B4-BE49-F238E27FC236}">
                  <a16:creationId xmlns:a16="http://schemas.microsoft.com/office/drawing/2014/main" id="{6D40FDB1-7893-4C73-BE0D-68E919E58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" y="1888"/>
              <a:ext cx="36" cy="84"/>
            </a:xfrm>
            <a:custGeom>
              <a:avLst/>
              <a:gdLst>
                <a:gd name="T0" fmla="*/ 36 w 36"/>
                <a:gd name="T1" fmla="*/ 0 h 84"/>
                <a:gd name="T2" fmla="*/ 0 w 36"/>
                <a:gd name="T3" fmla="*/ 84 h 84"/>
                <a:gd name="T4" fmla="*/ 36 w 36"/>
                <a:gd name="T5" fmla="*/ 84 h 84"/>
                <a:gd name="T6" fmla="*/ 36 w 36"/>
                <a:gd name="T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84">
                  <a:moveTo>
                    <a:pt x="36" y="0"/>
                  </a:moveTo>
                  <a:lnTo>
                    <a:pt x="0" y="84"/>
                  </a:lnTo>
                  <a:lnTo>
                    <a:pt x="36" y="84"/>
                  </a:lnTo>
                  <a:lnTo>
                    <a:pt x="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55">
              <a:extLst>
                <a:ext uri="{FF2B5EF4-FFF2-40B4-BE49-F238E27FC236}">
                  <a16:creationId xmlns:a16="http://schemas.microsoft.com/office/drawing/2014/main" id="{43E39AC5-D774-434E-861F-6B0B2C3EB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3" y="1973"/>
              <a:ext cx="43" cy="14"/>
            </a:xfrm>
            <a:custGeom>
              <a:avLst/>
              <a:gdLst>
                <a:gd name="T0" fmla="*/ 48 w 72"/>
                <a:gd name="T1" fmla="*/ 0 h 24"/>
                <a:gd name="T2" fmla="*/ 23 w 72"/>
                <a:gd name="T3" fmla="*/ 0 h 24"/>
                <a:gd name="T4" fmla="*/ 0 w 72"/>
                <a:gd name="T5" fmla="*/ 16 h 24"/>
                <a:gd name="T6" fmla="*/ 37 w 72"/>
                <a:gd name="T7" fmla="*/ 24 h 24"/>
                <a:gd name="T8" fmla="*/ 72 w 72"/>
                <a:gd name="T9" fmla="*/ 17 h 24"/>
                <a:gd name="T10" fmla="*/ 48 w 72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24">
                  <a:moveTo>
                    <a:pt x="48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" y="21"/>
                    <a:pt x="24" y="24"/>
                    <a:pt x="37" y="24"/>
                  </a:cubicBezTo>
                  <a:cubicBezTo>
                    <a:pt x="49" y="24"/>
                    <a:pt x="61" y="21"/>
                    <a:pt x="72" y="17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553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56">
              <a:extLst>
                <a:ext uri="{FF2B5EF4-FFF2-40B4-BE49-F238E27FC236}">
                  <a16:creationId xmlns:a16="http://schemas.microsoft.com/office/drawing/2014/main" id="{6054E13C-A4A5-4B5A-8069-BEE145C56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5" y="1910"/>
              <a:ext cx="26" cy="62"/>
            </a:xfrm>
            <a:custGeom>
              <a:avLst/>
              <a:gdLst>
                <a:gd name="T0" fmla="*/ 0 w 43"/>
                <a:gd name="T1" fmla="*/ 97 h 104"/>
                <a:gd name="T2" fmla="*/ 0 w 43"/>
                <a:gd name="T3" fmla="*/ 104 h 104"/>
                <a:gd name="T4" fmla="*/ 11 w 43"/>
                <a:gd name="T5" fmla="*/ 104 h 104"/>
                <a:gd name="T6" fmla="*/ 0 w 43"/>
                <a:gd name="T7" fmla="*/ 97 h 104"/>
                <a:gd name="T8" fmla="*/ 2 w 43"/>
                <a:gd name="T9" fmla="*/ 0 h 104"/>
                <a:gd name="T10" fmla="*/ 0 w 43"/>
                <a:gd name="T11" fmla="*/ 0 h 104"/>
                <a:gd name="T12" fmla="*/ 0 w 43"/>
                <a:gd name="T13" fmla="*/ 87 h 104"/>
                <a:gd name="T14" fmla="*/ 43 w 43"/>
                <a:gd name="T15" fmla="*/ 63 h 104"/>
                <a:gd name="T16" fmla="*/ 16 w 43"/>
                <a:gd name="T17" fmla="*/ 1 h 104"/>
                <a:gd name="T18" fmla="*/ 2 w 43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04">
                  <a:moveTo>
                    <a:pt x="0" y="97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0" y="97"/>
                    <a:pt x="0" y="97"/>
                    <a:pt x="0" y="97"/>
                  </a:cubicBezTo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7" y="80"/>
                    <a:pt x="21" y="67"/>
                    <a:pt x="43" y="6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2" y="0"/>
                    <a:pt x="7" y="0"/>
                    <a:pt x="2" y="0"/>
                  </a:cubicBezTo>
                </a:path>
              </a:pathLst>
            </a:custGeom>
            <a:solidFill>
              <a:srgbClr val="553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Oval 57">
              <a:extLst>
                <a:ext uri="{FF2B5EF4-FFF2-40B4-BE49-F238E27FC236}">
                  <a16:creationId xmlns:a16="http://schemas.microsoft.com/office/drawing/2014/main" id="{ABC91716-477D-4C98-AC7B-7D280FCA5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5" y="1919"/>
              <a:ext cx="85" cy="86"/>
            </a:xfrm>
            <a:prstGeom prst="ellipse">
              <a:avLst/>
            </a:pr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Oval 58">
              <a:extLst>
                <a:ext uri="{FF2B5EF4-FFF2-40B4-BE49-F238E27FC236}">
                  <a16:creationId xmlns:a16="http://schemas.microsoft.com/office/drawing/2014/main" id="{53FA228F-8D60-434A-8DC9-68B010482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9" y="1919"/>
              <a:ext cx="86" cy="86"/>
            </a:xfrm>
            <a:prstGeom prst="ellipse">
              <a:avLst/>
            </a:pr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59">
              <a:extLst>
                <a:ext uri="{FF2B5EF4-FFF2-40B4-BE49-F238E27FC236}">
                  <a16:creationId xmlns:a16="http://schemas.microsoft.com/office/drawing/2014/main" id="{7DFA910E-4B08-423C-AB67-398BC1C12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" y="1806"/>
              <a:ext cx="315" cy="277"/>
            </a:xfrm>
            <a:custGeom>
              <a:avLst/>
              <a:gdLst>
                <a:gd name="T0" fmla="*/ 333 w 525"/>
                <a:gd name="T1" fmla="*/ 465 h 465"/>
                <a:gd name="T2" fmla="*/ 267 w 525"/>
                <a:gd name="T3" fmla="*/ 420 h 465"/>
                <a:gd name="T4" fmla="*/ 211 w 525"/>
                <a:gd name="T5" fmla="*/ 420 h 465"/>
                <a:gd name="T6" fmla="*/ 0 w 525"/>
                <a:gd name="T7" fmla="*/ 268 h 465"/>
                <a:gd name="T8" fmla="*/ 118 w 525"/>
                <a:gd name="T9" fmla="*/ 250 h 465"/>
                <a:gd name="T10" fmla="*/ 104 w 525"/>
                <a:gd name="T11" fmla="*/ 118 h 465"/>
                <a:gd name="T12" fmla="*/ 79 w 525"/>
                <a:gd name="T13" fmla="*/ 92 h 465"/>
                <a:gd name="T14" fmla="*/ 138 w 525"/>
                <a:gd name="T15" fmla="*/ 36 h 465"/>
                <a:gd name="T16" fmla="*/ 217 w 525"/>
                <a:gd name="T17" fmla="*/ 0 h 465"/>
                <a:gd name="T18" fmla="*/ 387 w 525"/>
                <a:gd name="T19" fmla="*/ 43 h 465"/>
                <a:gd name="T20" fmla="*/ 519 w 525"/>
                <a:gd name="T21" fmla="*/ 347 h 465"/>
                <a:gd name="T22" fmla="*/ 523 w 525"/>
                <a:gd name="T23" fmla="*/ 366 h 465"/>
                <a:gd name="T24" fmla="*/ 525 w 525"/>
                <a:gd name="T25" fmla="*/ 417 h 465"/>
                <a:gd name="T26" fmla="*/ 333 w 525"/>
                <a:gd name="T27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5" h="465">
                  <a:moveTo>
                    <a:pt x="333" y="465"/>
                  </a:moveTo>
                  <a:cubicBezTo>
                    <a:pt x="322" y="439"/>
                    <a:pt x="297" y="420"/>
                    <a:pt x="267" y="420"/>
                  </a:cubicBezTo>
                  <a:cubicBezTo>
                    <a:pt x="211" y="420"/>
                    <a:pt x="211" y="420"/>
                    <a:pt x="211" y="420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8"/>
                    <a:pt x="34" y="211"/>
                    <a:pt x="118" y="250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73" y="116"/>
                    <a:pt x="79" y="92"/>
                    <a:pt x="79" y="92"/>
                  </a:cubicBezTo>
                  <a:cubicBezTo>
                    <a:pt x="138" y="36"/>
                    <a:pt x="138" y="36"/>
                    <a:pt x="138" y="36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387" y="43"/>
                    <a:pt x="387" y="43"/>
                    <a:pt x="387" y="43"/>
                  </a:cubicBezTo>
                  <a:cubicBezTo>
                    <a:pt x="519" y="347"/>
                    <a:pt x="519" y="347"/>
                    <a:pt x="519" y="347"/>
                  </a:cubicBezTo>
                  <a:cubicBezTo>
                    <a:pt x="522" y="353"/>
                    <a:pt x="523" y="359"/>
                    <a:pt x="523" y="366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333" y="465"/>
                    <a:pt x="333" y="465"/>
                    <a:pt x="333" y="465"/>
                  </a:cubicBezTo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60">
              <a:extLst>
                <a:ext uri="{FF2B5EF4-FFF2-40B4-BE49-F238E27FC236}">
                  <a16:creationId xmlns:a16="http://schemas.microsoft.com/office/drawing/2014/main" id="{FFDB4A4D-F476-43EC-AE5E-8FB8067C0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5" y="2026"/>
              <a:ext cx="63" cy="31"/>
            </a:xfrm>
            <a:custGeom>
              <a:avLst/>
              <a:gdLst>
                <a:gd name="T0" fmla="*/ 0 w 105"/>
                <a:gd name="T1" fmla="*/ 0 h 53"/>
                <a:gd name="T2" fmla="*/ 53 w 105"/>
                <a:gd name="T3" fmla="*/ 53 h 53"/>
                <a:gd name="T4" fmla="*/ 105 w 105"/>
                <a:gd name="T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53">
                  <a:moveTo>
                    <a:pt x="0" y="0"/>
                  </a:moveTo>
                  <a:cubicBezTo>
                    <a:pt x="0" y="29"/>
                    <a:pt x="24" y="53"/>
                    <a:pt x="53" y="53"/>
                  </a:cubicBezTo>
                  <a:cubicBezTo>
                    <a:pt x="81" y="53"/>
                    <a:pt x="105" y="29"/>
                    <a:pt x="10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61">
              <a:extLst>
                <a:ext uri="{FF2B5EF4-FFF2-40B4-BE49-F238E27FC236}">
                  <a16:creationId xmlns:a16="http://schemas.microsoft.com/office/drawing/2014/main" id="{5D1B6926-F856-44FD-90C0-1392F449BF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98" y="1997"/>
              <a:ext cx="117" cy="149"/>
            </a:xfrm>
            <a:custGeom>
              <a:avLst/>
              <a:gdLst>
                <a:gd name="T0" fmla="*/ 98 w 195"/>
                <a:gd name="T1" fmla="*/ 0 h 248"/>
                <a:gd name="T2" fmla="*/ 96 w 195"/>
                <a:gd name="T3" fmla="*/ 0 h 248"/>
                <a:gd name="T4" fmla="*/ 0 w 195"/>
                <a:gd name="T5" fmla="*/ 97 h 248"/>
                <a:gd name="T6" fmla="*/ 0 w 195"/>
                <a:gd name="T7" fmla="*/ 151 h 248"/>
                <a:gd name="T8" fmla="*/ 96 w 195"/>
                <a:gd name="T9" fmla="*/ 248 h 248"/>
                <a:gd name="T10" fmla="*/ 98 w 195"/>
                <a:gd name="T11" fmla="*/ 248 h 248"/>
                <a:gd name="T12" fmla="*/ 195 w 195"/>
                <a:gd name="T13" fmla="*/ 151 h 248"/>
                <a:gd name="T14" fmla="*/ 195 w 195"/>
                <a:gd name="T15" fmla="*/ 97 h 248"/>
                <a:gd name="T16" fmla="*/ 98 w 195"/>
                <a:gd name="T17" fmla="*/ 0 h 248"/>
                <a:gd name="T18" fmla="*/ 100 w 195"/>
                <a:gd name="T19" fmla="*/ 163 h 248"/>
                <a:gd name="T20" fmla="*/ 95 w 195"/>
                <a:gd name="T21" fmla="*/ 163 h 248"/>
                <a:gd name="T22" fmla="*/ 30 w 195"/>
                <a:gd name="T23" fmla="*/ 116 h 248"/>
                <a:gd name="T24" fmla="*/ 29 w 195"/>
                <a:gd name="T25" fmla="*/ 113 h 248"/>
                <a:gd name="T26" fmla="*/ 40 w 195"/>
                <a:gd name="T27" fmla="*/ 52 h 248"/>
                <a:gd name="T28" fmla="*/ 42 w 195"/>
                <a:gd name="T29" fmla="*/ 49 h 248"/>
                <a:gd name="T30" fmla="*/ 152 w 195"/>
                <a:gd name="T31" fmla="*/ 49 h 248"/>
                <a:gd name="T32" fmla="*/ 155 w 195"/>
                <a:gd name="T33" fmla="*/ 52 h 248"/>
                <a:gd name="T34" fmla="*/ 166 w 195"/>
                <a:gd name="T35" fmla="*/ 113 h 248"/>
                <a:gd name="T36" fmla="*/ 165 w 195"/>
                <a:gd name="T37" fmla="*/ 116 h 248"/>
                <a:gd name="T38" fmla="*/ 100 w 195"/>
                <a:gd name="T39" fmla="*/ 16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" h="248">
                  <a:moveTo>
                    <a:pt x="98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7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204"/>
                    <a:pt x="43" y="248"/>
                    <a:pt x="96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152" y="248"/>
                    <a:pt x="195" y="204"/>
                    <a:pt x="195" y="151"/>
                  </a:cubicBezTo>
                  <a:cubicBezTo>
                    <a:pt x="195" y="97"/>
                    <a:pt x="195" y="97"/>
                    <a:pt x="195" y="97"/>
                  </a:cubicBezTo>
                  <a:cubicBezTo>
                    <a:pt x="195" y="43"/>
                    <a:pt x="152" y="0"/>
                    <a:pt x="98" y="0"/>
                  </a:cubicBezTo>
                  <a:close/>
                  <a:moveTo>
                    <a:pt x="100" y="163"/>
                  </a:moveTo>
                  <a:cubicBezTo>
                    <a:pt x="95" y="163"/>
                    <a:pt x="95" y="163"/>
                    <a:pt x="95" y="163"/>
                  </a:cubicBezTo>
                  <a:cubicBezTo>
                    <a:pt x="65" y="163"/>
                    <a:pt x="39" y="144"/>
                    <a:pt x="30" y="116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23" y="92"/>
                    <a:pt x="27" y="69"/>
                    <a:pt x="40" y="52"/>
                  </a:cubicBezTo>
                  <a:cubicBezTo>
                    <a:pt x="41" y="51"/>
                    <a:pt x="42" y="50"/>
                    <a:pt x="4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3" y="50"/>
                    <a:pt x="154" y="51"/>
                    <a:pt x="155" y="52"/>
                  </a:cubicBezTo>
                  <a:cubicBezTo>
                    <a:pt x="168" y="69"/>
                    <a:pt x="172" y="92"/>
                    <a:pt x="166" y="113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56" y="144"/>
                    <a:pt x="130" y="163"/>
                    <a:pt x="100" y="163"/>
                  </a:cubicBezTo>
                  <a:close/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62">
              <a:extLst>
                <a:ext uri="{FF2B5EF4-FFF2-40B4-BE49-F238E27FC236}">
                  <a16:creationId xmlns:a16="http://schemas.microsoft.com/office/drawing/2014/main" id="{A0013A34-9A1C-469F-88F9-15F9E3D2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9" y="1873"/>
              <a:ext cx="131" cy="53"/>
            </a:xfrm>
            <a:custGeom>
              <a:avLst/>
              <a:gdLst>
                <a:gd name="T0" fmla="*/ 219 w 219"/>
                <a:gd name="T1" fmla="*/ 89 h 89"/>
                <a:gd name="T2" fmla="*/ 0 w 219"/>
                <a:gd name="T3" fmla="*/ 89 h 89"/>
                <a:gd name="T4" fmla="*/ 0 w 219"/>
                <a:gd name="T5" fmla="*/ 0 h 89"/>
                <a:gd name="T6" fmla="*/ 219 w 219"/>
                <a:gd name="T7" fmla="*/ 0 h 89"/>
                <a:gd name="T8" fmla="*/ 219 w 219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89">
                  <a:moveTo>
                    <a:pt x="219" y="89"/>
                  </a:moveTo>
                  <a:cubicBezTo>
                    <a:pt x="219" y="89"/>
                    <a:pt x="127" y="31"/>
                    <a:pt x="0" y="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2" y="59"/>
                    <a:pt x="219" y="0"/>
                  </a:cubicBezTo>
                  <a:cubicBezTo>
                    <a:pt x="219" y="89"/>
                    <a:pt x="219" y="89"/>
                    <a:pt x="219" y="89"/>
                  </a:cubicBezTo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63">
              <a:extLst>
                <a:ext uri="{FF2B5EF4-FFF2-40B4-BE49-F238E27FC236}">
                  <a16:creationId xmlns:a16="http://schemas.microsoft.com/office/drawing/2014/main" id="{EE4DD0F1-FEFA-4B4F-99B8-566814CFB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" y="1822"/>
              <a:ext cx="221" cy="220"/>
            </a:xfrm>
            <a:custGeom>
              <a:avLst/>
              <a:gdLst>
                <a:gd name="T0" fmla="*/ 368 w 368"/>
                <a:gd name="T1" fmla="*/ 184 h 368"/>
                <a:gd name="T2" fmla="*/ 354 w 368"/>
                <a:gd name="T3" fmla="*/ 112 h 368"/>
                <a:gd name="T4" fmla="*/ 314 w 368"/>
                <a:gd name="T5" fmla="*/ 54 h 368"/>
                <a:gd name="T6" fmla="*/ 256 w 368"/>
                <a:gd name="T7" fmla="*/ 14 h 368"/>
                <a:gd name="T8" fmla="*/ 184 w 368"/>
                <a:gd name="T9" fmla="*/ 0 h 368"/>
                <a:gd name="T10" fmla="*/ 112 w 368"/>
                <a:gd name="T11" fmla="*/ 14 h 368"/>
                <a:gd name="T12" fmla="*/ 54 w 368"/>
                <a:gd name="T13" fmla="*/ 54 h 368"/>
                <a:gd name="T14" fmla="*/ 14 w 368"/>
                <a:gd name="T15" fmla="*/ 112 h 368"/>
                <a:gd name="T16" fmla="*/ 0 w 368"/>
                <a:gd name="T17" fmla="*/ 184 h 368"/>
                <a:gd name="T18" fmla="*/ 14 w 368"/>
                <a:gd name="T19" fmla="*/ 255 h 368"/>
                <a:gd name="T20" fmla="*/ 54 w 368"/>
                <a:gd name="T21" fmla="*/ 314 h 368"/>
                <a:gd name="T22" fmla="*/ 112 w 368"/>
                <a:gd name="T23" fmla="*/ 353 h 368"/>
                <a:gd name="T24" fmla="*/ 184 w 368"/>
                <a:gd name="T25" fmla="*/ 368 h 368"/>
                <a:gd name="T26" fmla="*/ 256 w 368"/>
                <a:gd name="T27" fmla="*/ 353 h 368"/>
                <a:gd name="T28" fmla="*/ 314 w 368"/>
                <a:gd name="T29" fmla="*/ 314 h 368"/>
                <a:gd name="T30" fmla="*/ 354 w 368"/>
                <a:gd name="T31" fmla="*/ 255 h 368"/>
                <a:gd name="T32" fmla="*/ 368 w 368"/>
                <a:gd name="T33" fmla="*/ 18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8" h="368">
                  <a:moveTo>
                    <a:pt x="368" y="184"/>
                  </a:moveTo>
                  <a:cubicBezTo>
                    <a:pt x="368" y="158"/>
                    <a:pt x="363" y="134"/>
                    <a:pt x="354" y="112"/>
                  </a:cubicBezTo>
                  <a:cubicBezTo>
                    <a:pt x="344" y="90"/>
                    <a:pt x="331" y="70"/>
                    <a:pt x="314" y="54"/>
                  </a:cubicBezTo>
                  <a:cubicBezTo>
                    <a:pt x="298" y="37"/>
                    <a:pt x="278" y="23"/>
                    <a:pt x="256" y="14"/>
                  </a:cubicBezTo>
                  <a:cubicBezTo>
                    <a:pt x="234" y="5"/>
                    <a:pt x="209" y="0"/>
                    <a:pt x="184" y="0"/>
                  </a:cubicBezTo>
                  <a:cubicBezTo>
                    <a:pt x="159" y="0"/>
                    <a:pt x="134" y="5"/>
                    <a:pt x="112" y="14"/>
                  </a:cubicBezTo>
                  <a:cubicBezTo>
                    <a:pt x="90" y="23"/>
                    <a:pt x="70" y="37"/>
                    <a:pt x="54" y="54"/>
                  </a:cubicBezTo>
                  <a:cubicBezTo>
                    <a:pt x="37" y="70"/>
                    <a:pt x="24" y="90"/>
                    <a:pt x="14" y="112"/>
                  </a:cubicBezTo>
                  <a:cubicBezTo>
                    <a:pt x="5" y="134"/>
                    <a:pt x="0" y="158"/>
                    <a:pt x="0" y="184"/>
                  </a:cubicBezTo>
                  <a:cubicBezTo>
                    <a:pt x="0" y="209"/>
                    <a:pt x="5" y="233"/>
                    <a:pt x="14" y="255"/>
                  </a:cubicBezTo>
                  <a:cubicBezTo>
                    <a:pt x="24" y="277"/>
                    <a:pt x="37" y="297"/>
                    <a:pt x="54" y="314"/>
                  </a:cubicBezTo>
                  <a:cubicBezTo>
                    <a:pt x="70" y="331"/>
                    <a:pt x="90" y="344"/>
                    <a:pt x="112" y="353"/>
                  </a:cubicBezTo>
                  <a:cubicBezTo>
                    <a:pt x="134" y="363"/>
                    <a:pt x="159" y="368"/>
                    <a:pt x="184" y="368"/>
                  </a:cubicBezTo>
                  <a:cubicBezTo>
                    <a:pt x="209" y="368"/>
                    <a:pt x="234" y="363"/>
                    <a:pt x="256" y="353"/>
                  </a:cubicBezTo>
                  <a:cubicBezTo>
                    <a:pt x="278" y="344"/>
                    <a:pt x="298" y="331"/>
                    <a:pt x="314" y="314"/>
                  </a:cubicBezTo>
                  <a:cubicBezTo>
                    <a:pt x="331" y="297"/>
                    <a:pt x="344" y="277"/>
                    <a:pt x="354" y="255"/>
                  </a:cubicBezTo>
                  <a:cubicBezTo>
                    <a:pt x="363" y="233"/>
                    <a:pt x="368" y="209"/>
                    <a:pt x="368" y="184"/>
                  </a:cubicBezTo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Oval 64">
              <a:extLst>
                <a:ext uri="{FF2B5EF4-FFF2-40B4-BE49-F238E27FC236}">
                  <a16:creationId xmlns:a16="http://schemas.microsoft.com/office/drawing/2014/main" id="{9BED94C4-763B-4A27-BDF3-DD565273B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" y="1844"/>
              <a:ext cx="176" cy="176"/>
            </a:xfrm>
            <a:prstGeom prst="ellipse">
              <a:avLst/>
            </a:pr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65">
              <a:extLst>
                <a:ext uri="{FF2B5EF4-FFF2-40B4-BE49-F238E27FC236}">
                  <a16:creationId xmlns:a16="http://schemas.microsoft.com/office/drawing/2014/main" id="{7DD8E2EB-5AF7-454D-BC1C-8D39CC23E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" y="1865"/>
              <a:ext cx="64" cy="67"/>
            </a:xfrm>
            <a:custGeom>
              <a:avLst/>
              <a:gdLst>
                <a:gd name="T0" fmla="*/ 107 w 107"/>
                <a:gd name="T1" fmla="*/ 112 h 112"/>
                <a:gd name="T2" fmla="*/ 0 w 107"/>
                <a:gd name="T3" fmla="*/ 77 h 112"/>
                <a:gd name="T4" fmla="*/ 107 w 107"/>
                <a:gd name="T5" fmla="*/ 0 h 112"/>
                <a:gd name="T6" fmla="*/ 107 w 107"/>
                <a:gd name="T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112">
                  <a:moveTo>
                    <a:pt x="107" y="112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6" y="30"/>
                    <a:pt x="57" y="0"/>
                    <a:pt x="107" y="0"/>
                  </a:cubicBezTo>
                  <a:cubicBezTo>
                    <a:pt x="107" y="112"/>
                    <a:pt x="107" y="112"/>
                    <a:pt x="107" y="112"/>
                  </a:cubicBezTo>
                </a:path>
              </a:pathLst>
            </a:custGeom>
            <a:solidFill>
              <a:srgbClr val="E26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66">
              <a:extLst>
                <a:ext uri="{FF2B5EF4-FFF2-40B4-BE49-F238E27FC236}">
                  <a16:creationId xmlns:a16="http://schemas.microsoft.com/office/drawing/2014/main" id="{E4005EB3-32A4-43DE-88BE-6BC290DB8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2" y="1911"/>
              <a:ext cx="67" cy="88"/>
            </a:xfrm>
            <a:custGeom>
              <a:avLst/>
              <a:gdLst>
                <a:gd name="T0" fmla="*/ 112 w 112"/>
                <a:gd name="T1" fmla="*/ 35 h 147"/>
                <a:gd name="T2" fmla="*/ 112 w 112"/>
                <a:gd name="T3" fmla="*/ 147 h 147"/>
                <a:gd name="T4" fmla="*/ 0 w 112"/>
                <a:gd name="T5" fmla="*/ 35 h 147"/>
                <a:gd name="T6" fmla="*/ 5 w 112"/>
                <a:gd name="T7" fmla="*/ 0 h 147"/>
                <a:gd name="T8" fmla="*/ 112 w 112"/>
                <a:gd name="T9" fmla="*/ 3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47">
                  <a:moveTo>
                    <a:pt x="112" y="35"/>
                  </a:moveTo>
                  <a:cubicBezTo>
                    <a:pt x="112" y="147"/>
                    <a:pt x="112" y="147"/>
                    <a:pt x="112" y="147"/>
                  </a:cubicBezTo>
                  <a:cubicBezTo>
                    <a:pt x="50" y="147"/>
                    <a:pt x="0" y="97"/>
                    <a:pt x="0" y="35"/>
                  </a:cubicBezTo>
                  <a:cubicBezTo>
                    <a:pt x="0" y="22"/>
                    <a:pt x="1" y="12"/>
                    <a:pt x="5" y="0"/>
                  </a:cubicBezTo>
                  <a:cubicBezTo>
                    <a:pt x="112" y="35"/>
                    <a:pt x="112" y="35"/>
                    <a:pt x="112" y="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67">
              <a:extLst>
                <a:ext uri="{FF2B5EF4-FFF2-40B4-BE49-F238E27FC236}">
                  <a16:creationId xmlns:a16="http://schemas.microsoft.com/office/drawing/2014/main" id="{A143C29B-FF92-4579-A7F6-481FE149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9" y="1865"/>
              <a:ext cx="67" cy="134"/>
            </a:xfrm>
            <a:custGeom>
              <a:avLst/>
              <a:gdLst>
                <a:gd name="T0" fmla="*/ 0 w 112"/>
                <a:gd name="T1" fmla="*/ 112 h 224"/>
                <a:gd name="T2" fmla="*/ 0 w 112"/>
                <a:gd name="T3" fmla="*/ 0 h 224"/>
                <a:gd name="T4" fmla="*/ 112 w 112"/>
                <a:gd name="T5" fmla="*/ 112 h 224"/>
                <a:gd name="T6" fmla="*/ 0 w 112"/>
                <a:gd name="T7" fmla="*/ 224 h 224"/>
                <a:gd name="T8" fmla="*/ 0 w 112"/>
                <a:gd name="T9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224">
                  <a:moveTo>
                    <a:pt x="0" y="11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2" y="0"/>
                    <a:pt x="112" y="50"/>
                    <a:pt x="112" y="112"/>
                  </a:cubicBezTo>
                  <a:cubicBezTo>
                    <a:pt x="112" y="174"/>
                    <a:pt x="62" y="224"/>
                    <a:pt x="0" y="224"/>
                  </a:cubicBezTo>
                  <a:cubicBezTo>
                    <a:pt x="0" y="112"/>
                    <a:pt x="0" y="112"/>
                    <a:pt x="0" y="112"/>
                  </a:cubicBezTo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68">
              <a:extLst>
                <a:ext uri="{FF2B5EF4-FFF2-40B4-BE49-F238E27FC236}">
                  <a16:creationId xmlns:a16="http://schemas.microsoft.com/office/drawing/2014/main" id="{371A099E-4A5A-4C9E-850F-605329A80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1" y="2055"/>
              <a:ext cx="132" cy="62"/>
            </a:xfrm>
            <a:custGeom>
              <a:avLst/>
              <a:gdLst>
                <a:gd name="T0" fmla="*/ 0 w 132"/>
                <a:gd name="T1" fmla="*/ 22 h 62"/>
                <a:gd name="T2" fmla="*/ 117 w 132"/>
                <a:gd name="T3" fmla="*/ 0 h 62"/>
                <a:gd name="T4" fmla="*/ 132 w 132"/>
                <a:gd name="T5" fmla="*/ 38 h 62"/>
                <a:gd name="T6" fmla="*/ 7 w 132"/>
                <a:gd name="T7" fmla="*/ 62 h 62"/>
                <a:gd name="T8" fmla="*/ 0 w 132"/>
                <a:gd name="T9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62">
                  <a:moveTo>
                    <a:pt x="0" y="22"/>
                  </a:moveTo>
                  <a:lnTo>
                    <a:pt x="117" y="0"/>
                  </a:lnTo>
                  <a:lnTo>
                    <a:pt x="132" y="38"/>
                  </a:lnTo>
                  <a:lnTo>
                    <a:pt x="7" y="6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69">
              <a:extLst>
                <a:ext uri="{FF2B5EF4-FFF2-40B4-BE49-F238E27FC236}">
                  <a16:creationId xmlns:a16="http://schemas.microsoft.com/office/drawing/2014/main" id="{B3F00E64-B0DA-4A2B-82D4-5FE66A6AD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1" y="2055"/>
              <a:ext cx="132" cy="62"/>
            </a:xfrm>
            <a:custGeom>
              <a:avLst/>
              <a:gdLst>
                <a:gd name="T0" fmla="*/ 0 w 132"/>
                <a:gd name="T1" fmla="*/ 22 h 62"/>
                <a:gd name="T2" fmla="*/ 117 w 132"/>
                <a:gd name="T3" fmla="*/ 0 h 62"/>
                <a:gd name="T4" fmla="*/ 132 w 132"/>
                <a:gd name="T5" fmla="*/ 38 h 62"/>
                <a:gd name="T6" fmla="*/ 7 w 132"/>
                <a:gd name="T7" fmla="*/ 62 h 62"/>
                <a:gd name="T8" fmla="*/ 0 w 132"/>
                <a:gd name="T9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62">
                  <a:moveTo>
                    <a:pt x="0" y="22"/>
                  </a:moveTo>
                  <a:lnTo>
                    <a:pt x="117" y="0"/>
                  </a:lnTo>
                  <a:lnTo>
                    <a:pt x="132" y="38"/>
                  </a:lnTo>
                  <a:lnTo>
                    <a:pt x="7" y="62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70">
              <a:extLst>
                <a:ext uri="{FF2B5EF4-FFF2-40B4-BE49-F238E27FC236}">
                  <a16:creationId xmlns:a16="http://schemas.microsoft.com/office/drawing/2014/main" id="{AC30774B-58CC-4CA4-930C-1EFD00E4B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1" y="2075"/>
              <a:ext cx="19" cy="42"/>
            </a:xfrm>
            <a:custGeom>
              <a:avLst/>
              <a:gdLst>
                <a:gd name="T0" fmla="*/ 13 w 19"/>
                <a:gd name="T1" fmla="*/ 0 h 42"/>
                <a:gd name="T2" fmla="*/ 0 w 19"/>
                <a:gd name="T3" fmla="*/ 2 h 42"/>
                <a:gd name="T4" fmla="*/ 7 w 19"/>
                <a:gd name="T5" fmla="*/ 42 h 42"/>
                <a:gd name="T6" fmla="*/ 19 w 19"/>
                <a:gd name="T7" fmla="*/ 40 h 42"/>
                <a:gd name="T8" fmla="*/ 13 w 19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2">
                  <a:moveTo>
                    <a:pt x="13" y="0"/>
                  </a:moveTo>
                  <a:lnTo>
                    <a:pt x="0" y="2"/>
                  </a:lnTo>
                  <a:lnTo>
                    <a:pt x="7" y="42"/>
                  </a:lnTo>
                  <a:lnTo>
                    <a:pt x="19" y="4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71">
              <a:extLst>
                <a:ext uri="{FF2B5EF4-FFF2-40B4-BE49-F238E27FC236}">
                  <a16:creationId xmlns:a16="http://schemas.microsoft.com/office/drawing/2014/main" id="{64DB3114-635C-4CCC-9ED6-0122A254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1" y="2075"/>
              <a:ext cx="19" cy="42"/>
            </a:xfrm>
            <a:custGeom>
              <a:avLst/>
              <a:gdLst>
                <a:gd name="T0" fmla="*/ 13 w 19"/>
                <a:gd name="T1" fmla="*/ 0 h 42"/>
                <a:gd name="T2" fmla="*/ 0 w 19"/>
                <a:gd name="T3" fmla="*/ 2 h 42"/>
                <a:gd name="T4" fmla="*/ 7 w 19"/>
                <a:gd name="T5" fmla="*/ 42 h 42"/>
                <a:gd name="T6" fmla="*/ 19 w 19"/>
                <a:gd name="T7" fmla="*/ 40 h 42"/>
                <a:gd name="T8" fmla="*/ 13 w 19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2">
                  <a:moveTo>
                    <a:pt x="13" y="0"/>
                  </a:moveTo>
                  <a:lnTo>
                    <a:pt x="0" y="2"/>
                  </a:lnTo>
                  <a:lnTo>
                    <a:pt x="7" y="42"/>
                  </a:lnTo>
                  <a:lnTo>
                    <a:pt x="19" y="40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72">
              <a:extLst>
                <a:ext uri="{FF2B5EF4-FFF2-40B4-BE49-F238E27FC236}">
                  <a16:creationId xmlns:a16="http://schemas.microsoft.com/office/drawing/2014/main" id="{7FF6221A-8BA7-4BA8-AA03-DB721D24F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" y="2124"/>
              <a:ext cx="228" cy="121"/>
            </a:xfrm>
            <a:custGeom>
              <a:avLst/>
              <a:gdLst>
                <a:gd name="T0" fmla="*/ 190 w 380"/>
                <a:gd name="T1" fmla="*/ 81 h 203"/>
                <a:gd name="T2" fmla="*/ 41 w 380"/>
                <a:gd name="T3" fmla="*/ 3 h 203"/>
                <a:gd name="T4" fmla="*/ 26 w 380"/>
                <a:gd name="T5" fmla="*/ 9 h 203"/>
                <a:gd name="T6" fmla="*/ 0 w 380"/>
                <a:gd name="T7" fmla="*/ 81 h 203"/>
                <a:gd name="T8" fmla="*/ 127 w 380"/>
                <a:gd name="T9" fmla="*/ 202 h 203"/>
                <a:gd name="T10" fmla="*/ 190 w 380"/>
                <a:gd name="T11" fmla="*/ 121 h 203"/>
                <a:gd name="T12" fmla="*/ 253 w 380"/>
                <a:gd name="T13" fmla="*/ 203 h 203"/>
                <a:gd name="T14" fmla="*/ 380 w 380"/>
                <a:gd name="T15" fmla="*/ 81 h 203"/>
                <a:gd name="T16" fmla="*/ 352 w 380"/>
                <a:gd name="T17" fmla="*/ 9 h 203"/>
                <a:gd name="T18" fmla="*/ 337 w 380"/>
                <a:gd name="T19" fmla="*/ 3 h 203"/>
                <a:gd name="T20" fmla="*/ 190 w 380"/>
                <a:gd name="T21" fmla="*/ 8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" h="203">
                  <a:moveTo>
                    <a:pt x="190" y="81"/>
                  </a:moveTo>
                  <a:cubicBezTo>
                    <a:pt x="41" y="3"/>
                    <a:pt x="41" y="3"/>
                    <a:pt x="41" y="3"/>
                  </a:cubicBezTo>
                  <a:cubicBezTo>
                    <a:pt x="35" y="0"/>
                    <a:pt x="28" y="3"/>
                    <a:pt x="26" y="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27" y="202"/>
                    <a:pt x="127" y="202"/>
                    <a:pt x="127" y="202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253" y="203"/>
                    <a:pt x="253" y="203"/>
                    <a:pt x="253" y="203"/>
                  </a:cubicBezTo>
                  <a:cubicBezTo>
                    <a:pt x="380" y="81"/>
                    <a:pt x="380" y="81"/>
                    <a:pt x="380" y="81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3"/>
                    <a:pt x="343" y="0"/>
                    <a:pt x="337" y="3"/>
                  </a:cubicBezTo>
                  <a:lnTo>
                    <a:pt x="190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73">
              <a:extLst>
                <a:ext uri="{FF2B5EF4-FFF2-40B4-BE49-F238E27FC236}">
                  <a16:creationId xmlns:a16="http://schemas.microsoft.com/office/drawing/2014/main" id="{E7906B45-55E5-4C3F-B96E-A95DBE251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0" y="1806"/>
              <a:ext cx="316" cy="277"/>
            </a:xfrm>
            <a:custGeom>
              <a:avLst/>
              <a:gdLst>
                <a:gd name="T0" fmla="*/ 193 w 526"/>
                <a:gd name="T1" fmla="*/ 465 h 465"/>
                <a:gd name="T2" fmla="*/ 259 w 526"/>
                <a:gd name="T3" fmla="*/ 420 h 465"/>
                <a:gd name="T4" fmla="*/ 315 w 526"/>
                <a:gd name="T5" fmla="*/ 420 h 465"/>
                <a:gd name="T6" fmla="*/ 526 w 526"/>
                <a:gd name="T7" fmla="*/ 268 h 465"/>
                <a:gd name="T8" fmla="*/ 408 w 526"/>
                <a:gd name="T9" fmla="*/ 250 h 465"/>
                <a:gd name="T10" fmla="*/ 422 w 526"/>
                <a:gd name="T11" fmla="*/ 118 h 465"/>
                <a:gd name="T12" fmla="*/ 447 w 526"/>
                <a:gd name="T13" fmla="*/ 92 h 465"/>
                <a:gd name="T14" fmla="*/ 388 w 526"/>
                <a:gd name="T15" fmla="*/ 36 h 465"/>
                <a:gd name="T16" fmla="*/ 309 w 526"/>
                <a:gd name="T17" fmla="*/ 0 h 465"/>
                <a:gd name="T18" fmla="*/ 139 w 526"/>
                <a:gd name="T19" fmla="*/ 43 h 465"/>
                <a:gd name="T20" fmla="*/ 7 w 526"/>
                <a:gd name="T21" fmla="*/ 347 h 465"/>
                <a:gd name="T22" fmla="*/ 3 w 526"/>
                <a:gd name="T23" fmla="*/ 366 h 465"/>
                <a:gd name="T24" fmla="*/ 0 w 526"/>
                <a:gd name="T25" fmla="*/ 417 h 465"/>
                <a:gd name="T26" fmla="*/ 193 w 526"/>
                <a:gd name="T27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6" h="465">
                  <a:moveTo>
                    <a:pt x="193" y="465"/>
                  </a:moveTo>
                  <a:cubicBezTo>
                    <a:pt x="204" y="439"/>
                    <a:pt x="229" y="420"/>
                    <a:pt x="259" y="420"/>
                  </a:cubicBezTo>
                  <a:cubicBezTo>
                    <a:pt x="315" y="420"/>
                    <a:pt x="315" y="420"/>
                    <a:pt x="315" y="420"/>
                  </a:cubicBezTo>
                  <a:cubicBezTo>
                    <a:pt x="526" y="268"/>
                    <a:pt x="526" y="268"/>
                    <a:pt x="526" y="268"/>
                  </a:cubicBezTo>
                  <a:cubicBezTo>
                    <a:pt x="526" y="268"/>
                    <a:pt x="492" y="211"/>
                    <a:pt x="408" y="250"/>
                  </a:cubicBezTo>
                  <a:cubicBezTo>
                    <a:pt x="422" y="118"/>
                    <a:pt x="422" y="118"/>
                    <a:pt x="422" y="118"/>
                  </a:cubicBezTo>
                  <a:cubicBezTo>
                    <a:pt x="453" y="116"/>
                    <a:pt x="447" y="92"/>
                    <a:pt x="447" y="92"/>
                  </a:cubicBezTo>
                  <a:cubicBezTo>
                    <a:pt x="388" y="36"/>
                    <a:pt x="388" y="36"/>
                    <a:pt x="388" y="36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7" y="347"/>
                    <a:pt x="7" y="347"/>
                    <a:pt x="7" y="347"/>
                  </a:cubicBezTo>
                  <a:cubicBezTo>
                    <a:pt x="4" y="353"/>
                    <a:pt x="3" y="359"/>
                    <a:pt x="3" y="366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193" y="465"/>
                    <a:pt x="193" y="465"/>
                    <a:pt x="193" y="465"/>
                  </a:cubicBezTo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74">
              <a:extLst>
                <a:ext uri="{FF2B5EF4-FFF2-40B4-BE49-F238E27FC236}">
                  <a16:creationId xmlns:a16="http://schemas.microsoft.com/office/drawing/2014/main" id="{4C0F3654-9830-4EE6-9A9E-7A82BD98C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0" y="1823"/>
              <a:ext cx="220" cy="219"/>
            </a:xfrm>
            <a:custGeom>
              <a:avLst/>
              <a:gdLst>
                <a:gd name="T0" fmla="*/ 0 w 366"/>
                <a:gd name="T1" fmla="*/ 183 h 366"/>
                <a:gd name="T2" fmla="*/ 14 w 366"/>
                <a:gd name="T3" fmla="*/ 112 h 366"/>
                <a:gd name="T4" fmla="*/ 53 w 366"/>
                <a:gd name="T5" fmla="*/ 53 h 366"/>
                <a:gd name="T6" fmla="*/ 111 w 366"/>
                <a:gd name="T7" fmla="*/ 14 h 366"/>
                <a:gd name="T8" fmla="*/ 183 w 366"/>
                <a:gd name="T9" fmla="*/ 0 h 366"/>
                <a:gd name="T10" fmla="*/ 254 w 366"/>
                <a:gd name="T11" fmla="*/ 14 h 366"/>
                <a:gd name="T12" fmla="*/ 312 w 366"/>
                <a:gd name="T13" fmla="*/ 53 h 366"/>
                <a:gd name="T14" fmla="*/ 351 w 366"/>
                <a:gd name="T15" fmla="*/ 112 h 366"/>
                <a:gd name="T16" fmla="*/ 366 w 366"/>
                <a:gd name="T17" fmla="*/ 183 h 366"/>
                <a:gd name="T18" fmla="*/ 351 w 366"/>
                <a:gd name="T19" fmla="*/ 254 h 366"/>
                <a:gd name="T20" fmla="*/ 312 w 366"/>
                <a:gd name="T21" fmla="*/ 312 h 366"/>
                <a:gd name="T22" fmla="*/ 254 w 366"/>
                <a:gd name="T23" fmla="*/ 351 h 366"/>
                <a:gd name="T24" fmla="*/ 183 w 366"/>
                <a:gd name="T25" fmla="*/ 366 h 366"/>
                <a:gd name="T26" fmla="*/ 111 w 366"/>
                <a:gd name="T27" fmla="*/ 351 h 366"/>
                <a:gd name="T28" fmla="*/ 53 w 366"/>
                <a:gd name="T29" fmla="*/ 312 h 366"/>
                <a:gd name="T30" fmla="*/ 14 w 366"/>
                <a:gd name="T31" fmla="*/ 254 h 366"/>
                <a:gd name="T32" fmla="*/ 0 w 366"/>
                <a:gd name="T33" fmla="*/ 183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6" h="366">
                  <a:moveTo>
                    <a:pt x="0" y="183"/>
                  </a:moveTo>
                  <a:cubicBezTo>
                    <a:pt x="0" y="158"/>
                    <a:pt x="5" y="133"/>
                    <a:pt x="14" y="112"/>
                  </a:cubicBezTo>
                  <a:cubicBezTo>
                    <a:pt x="23" y="90"/>
                    <a:pt x="37" y="70"/>
                    <a:pt x="53" y="53"/>
                  </a:cubicBezTo>
                  <a:cubicBezTo>
                    <a:pt x="70" y="37"/>
                    <a:pt x="90" y="23"/>
                    <a:pt x="111" y="14"/>
                  </a:cubicBezTo>
                  <a:cubicBezTo>
                    <a:pt x="133" y="5"/>
                    <a:pt x="157" y="0"/>
                    <a:pt x="183" y="0"/>
                  </a:cubicBezTo>
                  <a:cubicBezTo>
                    <a:pt x="208" y="0"/>
                    <a:pt x="232" y="5"/>
                    <a:pt x="254" y="14"/>
                  </a:cubicBezTo>
                  <a:cubicBezTo>
                    <a:pt x="276" y="23"/>
                    <a:pt x="296" y="37"/>
                    <a:pt x="312" y="53"/>
                  </a:cubicBezTo>
                  <a:cubicBezTo>
                    <a:pt x="329" y="70"/>
                    <a:pt x="342" y="90"/>
                    <a:pt x="351" y="112"/>
                  </a:cubicBezTo>
                  <a:cubicBezTo>
                    <a:pt x="361" y="133"/>
                    <a:pt x="366" y="158"/>
                    <a:pt x="366" y="183"/>
                  </a:cubicBezTo>
                  <a:cubicBezTo>
                    <a:pt x="366" y="208"/>
                    <a:pt x="361" y="232"/>
                    <a:pt x="351" y="254"/>
                  </a:cubicBezTo>
                  <a:cubicBezTo>
                    <a:pt x="342" y="276"/>
                    <a:pt x="329" y="296"/>
                    <a:pt x="312" y="312"/>
                  </a:cubicBezTo>
                  <a:cubicBezTo>
                    <a:pt x="296" y="329"/>
                    <a:pt x="276" y="342"/>
                    <a:pt x="254" y="351"/>
                  </a:cubicBezTo>
                  <a:cubicBezTo>
                    <a:pt x="232" y="361"/>
                    <a:pt x="208" y="366"/>
                    <a:pt x="183" y="366"/>
                  </a:cubicBezTo>
                  <a:cubicBezTo>
                    <a:pt x="157" y="366"/>
                    <a:pt x="133" y="361"/>
                    <a:pt x="111" y="351"/>
                  </a:cubicBezTo>
                  <a:cubicBezTo>
                    <a:pt x="90" y="342"/>
                    <a:pt x="70" y="329"/>
                    <a:pt x="53" y="312"/>
                  </a:cubicBezTo>
                  <a:cubicBezTo>
                    <a:pt x="37" y="296"/>
                    <a:pt x="23" y="276"/>
                    <a:pt x="14" y="254"/>
                  </a:cubicBezTo>
                  <a:cubicBezTo>
                    <a:pt x="5" y="232"/>
                    <a:pt x="0" y="208"/>
                    <a:pt x="0" y="183"/>
                  </a:cubicBezTo>
                </a:path>
              </a:pathLst>
            </a:custGeom>
            <a:solidFill>
              <a:srgbClr val="001A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Oval 75">
              <a:extLst>
                <a:ext uri="{FF2B5EF4-FFF2-40B4-BE49-F238E27FC236}">
                  <a16:creationId xmlns:a16="http://schemas.microsoft.com/office/drawing/2014/main" id="{461C76FF-C6F6-4261-8C9A-B97EF28B2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2" y="1845"/>
              <a:ext cx="175" cy="174"/>
            </a:xfrm>
            <a:prstGeom prst="ellipse">
              <a:avLst/>
            </a:prstGeom>
            <a:solidFill>
              <a:srgbClr val="F0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Rectangle 76">
              <a:extLst>
                <a:ext uri="{FF2B5EF4-FFF2-40B4-BE49-F238E27FC236}">
                  <a16:creationId xmlns:a16="http://schemas.microsoft.com/office/drawing/2014/main" id="{A86C629F-BD05-4DF4-8876-8AC282D4C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" y="1925"/>
              <a:ext cx="25" cy="61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Rectangle 77">
              <a:extLst>
                <a:ext uri="{FF2B5EF4-FFF2-40B4-BE49-F238E27FC236}">
                  <a16:creationId xmlns:a16="http://schemas.microsoft.com/office/drawing/2014/main" id="{7AFFFC82-D8C1-439E-A22E-04D498174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3" y="1904"/>
              <a:ext cx="26" cy="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Rectangle 78">
              <a:extLst>
                <a:ext uri="{FF2B5EF4-FFF2-40B4-BE49-F238E27FC236}">
                  <a16:creationId xmlns:a16="http://schemas.microsoft.com/office/drawing/2014/main" id="{382D4425-5013-4E5E-BE61-DDC5CA92C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3" y="1904"/>
              <a:ext cx="26" cy="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Rectangle 79">
              <a:extLst>
                <a:ext uri="{FF2B5EF4-FFF2-40B4-BE49-F238E27FC236}">
                  <a16:creationId xmlns:a16="http://schemas.microsoft.com/office/drawing/2014/main" id="{D15623DF-0C64-40F8-AC86-40CF2EAF6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5" y="1883"/>
              <a:ext cx="25" cy="103"/>
            </a:xfrm>
            <a:prstGeom prst="rect">
              <a:avLst/>
            </a:pr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Rectangle 80">
              <a:extLst>
                <a:ext uri="{FF2B5EF4-FFF2-40B4-BE49-F238E27FC236}">
                  <a16:creationId xmlns:a16="http://schemas.microsoft.com/office/drawing/2014/main" id="{83B93E6F-3030-44E8-8AFB-E7C329955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5" y="1883"/>
              <a:ext cx="25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81">
              <a:extLst>
                <a:ext uri="{FF2B5EF4-FFF2-40B4-BE49-F238E27FC236}">
                  <a16:creationId xmlns:a16="http://schemas.microsoft.com/office/drawing/2014/main" id="{0647E714-DDCD-4718-9BA6-C8FF0A6EA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" y="2055"/>
              <a:ext cx="133" cy="62"/>
            </a:xfrm>
            <a:custGeom>
              <a:avLst/>
              <a:gdLst>
                <a:gd name="T0" fmla="*/ 133 w 133"/>
                <a:gd name="T1" fmla="*/ 22 h 62"/>
                <a:gd name="T2" fmla="*/ 15 w 133"/>
                <a:gd name="T3" fmla="*/ 0 h 62"/>
                <a:gd name="T4" fmla="*/ 0 w 133"/>
                <a:gd name="T5" fmla="*/ 38 h 62"/>
                <a:gd name="T6" fmla="*/ 126 w 133"/>
                <a:gd name="T7" fmla="*/ 62 h 62"/>
                <a:gd name="T8" fmla="*/ 133 w 133"/>
                <a:gd name="T9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62">
                  <a:moveTo>
                    <a:pt x="133" y="22"/>
                  </a:moveTo>
                  <a:lnTo>
                    <a:pt x="15" y="0"/>
                  </a:lnTo>
                  <a:lnTo>
                    <a:pt x="0" y="38"/>
                  </a:lnTo>
                  <a:lnTo>
                    <a:pt x="126" y="62"/>
                  </a:lnTo>
                  <a:lnTo>
                    <a:pt x="133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82">
              <a:extLst>
                <a:ext uri="{FF2B5EF4-FFF2-40B4-BE49-F238E27FC236}">
                  <a16:creationId xmlns:a16="http://schemas.microsoft.com/office/drawing/2014/main" id="{C298A1E4-C768-445D-AC20-A907E7786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" y="2055"/>
              <a:ext cx="133" cy="62"/>
            </a:xfrm>
            <a:custGeom>
              <a:avLst/>
              <a:gdLst>
                <a:gd name="T0" fmla="*/ 133 w 133"/>
                <a:gd name="T1" fmla="*/ 22 h 62"/>
                <a:gd name="T2" fmla="*/ 15 w 133"/>
                <a:gd name="T3" fmla="*/ 0 h 62"/>
                <a:gd name="T4" fmla="*/ 0 w 133"/>
                <a:gd name="T5" fmla="*/ 38 h 62"/>
                <a:gd name="T6" fmla="*/ 126 w 133"/>
                <a:gd name="T7" fmla="*/ 62 h 62"/>
                <a:gd name="T8" fmla="*/ 133 w 133"/>
                <a:gd name="T9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62">
                  <a:moveTo>
                    <a:pt x="133" y="22"/>
                  </a:moveTo>
                  <a:lnTo>
                    <a:pt x="15" y="0"/>
                  </a:lnTo>
                  <a:lnTo>
                    <a:pt x="0" y="38"/>
                  </a:lnTo>
                  <a:lnTo>
                    <a:pt x="126" y="62"/>
                  </a:lnTo>
                  <a:lnTo>
                    <a:pt x="133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83">
              <a:extLst>
                <a:ext uri="{FF2B5EF4-FFF2-40B4-BE49-F238E27FC236}">
                  <a16:creationId xmlns:a16="http://schemas.microsoft.com/office/drawing/2014/main" id="{E0E25269-3EF9-46CD-99A0-7FD157B3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9" y="2116"/>
              <a:ext cx="2" cy="1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2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84">
              <a:extLst>
                <a:ext uri="{FF2B5EF4-FFF2-40B4-BE49-F238E27FC236}">
                  <a16:creationId xmlns:a16="http://schemas.microsoft.com/office/drawing/2014/main" id="{D49BF5FB-8D59-4726-973F-9C65DF349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9" y="2116"/>
              <a:ext cx="2" cy="1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2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85">
              <a:extLst>
                <a:ext uri="{FF2B5EF4-FFF2-40B4-BE49-F238E27FC236}">
                  <a16:creationId xmlns:a16="http://schemas.microsoft.com/office/drawing/2014/main" id="{D852A793-6F0E-4548-9FAB-533E3919F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8" y="2075"/>
              <a:ext cx="20" cy="42"/>
            </a:xfrm>
            <a:custGeom>
              <a:avLst/>
              <a:gdLst>
                <a:gd name="T0" fmla="*/ 7 w 20"/>
                <a:gd name="T1" fmla="*/ 0 h 42"/>
                <a:gd name="T2" fmla="*/ 0 w 20"/>
                <a:gd name="T3" fmla="*/ 40 h 42"/>
                <a:gd name="T4" fmla="*/ 11 w 20"/>
                <a:gd name="T5" fmla="*/ 41 h 42"/>
                <a:gd name="T6" fmla="*/ 13 w 20"/>
                <a:gd name="T7" fmla="*/ 42 h 42"/>
                <a:gd name="T8" fmla="*/ 20 w 20"/>
                <a:gd name="T9" fmla="*/ 2 h 42"/>
                <a:gd name="T10" fmla="*/ 7 w 20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42">
                  <a:moveTo>
                    <a:pt x="7" y="0"/>
                  </a:moveTo>
                  <a:lnTo>
                    <a:pt x="0" y="40"/>
                  </a:lnTo>
                  <a:lnTo>
                    <a:pt x="11" y="41"/>
                  </a:lnTo>
                  <a:lnTo>
                    <a:pt x="13" y="42"/>
                  </a:lnTo>
                  <a:lnTo>
                    <a:pt x="2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86">
              <a:extLst>
                <a:ext uri="{FF2B5EF4-FFF2-40B4-BE49-F238E27FC236}">
                  <a16:creationId xmlns:a16="http://schemas.microsoft.com/office/drawing/2014/main" id="{58BE327E-77F4-4123-A3E2-D13622FF5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8" y="2075"/>
              <a:ext cx="20" cy="42"/>
            </a:xfrm>
            <a:custGeom>
              <a:avLst/>
              <a:gdLst>
                <a:gd name="T0" fmla="*/ 7 w 20"/>
                <a:gd name="T1" fmla="*/ 0 h 42"/>
                <a:gd name="T2" fmla="*/ 0 w 20"/>
                <a:gd name="T3" fmla="*/ 40 h 42"/>
                <a:gd name="T4" fmla="*/ 11 w 20"/>
                <a:gd name="T5" fmla="*/ 41 h 42"/>
                <a:gd name="T6" fmla="*/ 13 w 20"/>
                <a:gd name="T7" fmla="*/ 42 h 42"/>
                <a:gd name="T8" fmla="*/ 20 w 20"/>
                <a:gd name="T9" fmla="*/ 2 h 42"/>
                <a:gd name="T10" fmla="*/ 7 w 20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42">
                  <a:moveTo>
                    <a:pt x="7" y="0"/>
                  </a:moveTo>
                  <a:lnTo>
                    <a:pt x="0" y="40"/>
                  </a:lnTo>
                  <a:lnTo>
                    <a:pt x="11" y="41"/>
                  </a:lnTo>
                  <a:lnTo>
                    <a:pt x="13" y="42"/>
                  </a:lnTo>
                  <a:lnTo>
                    <a:pt x="20" y="2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87">
              <a:extLst>
                <a:ext uri="{FF2B5EF4-FFF2-40B4-BE49-F238E27FC236}">
                  <a16:creationId xmlns:a16="http://schemas.microsoft.com/office/drawing/2014/main" id="{385C1E01-C798-4E1C-B6F1-CA45E64FE9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7" y="1851"/>
              <a:ext cx="143" cy="143"/>
            </a:xfrm>
            <a:custGeom>
              <a:avLst/>
              <a:gdLst>
                <a:gd name="T0" fmla="*/ 238 w 238"/>
                <a:gd name="T1" fmla="*/ 192 h 239"/>
                <a:gd name="T2" fmla="*/ 206 w 238"/>
                <a:gd name="T3" fmla="*/ 239 h 239"/>
                <a:gd name="T4" fmla="*/ 206 w 238"/>
                <a:gd name="T5" fmla="*/ 239 h 239"/>
                <a:gd name="T6" fmla="*/ 238 w 238"/>
                <a:gd name="T7" fmla="*/ 192 h 239"/>
                <a:gd name="T8" fmla="*/ 159 w 238"/>
                <a:gd name="T9" fmla="*/ 1 h 239"/>
                <a:gd name="T10" fmla="*/ 238 w 238"/>
                <a:gd name="T11" fmla="*/ 80 h 239"/>
                <a:gd name="T12" fmla="*/ 206 w 238"/>
                <a:gd name="T13" fmla="*/ 32 h 239"/>
                <a:gd name="T14" fmla="*/ 159 w 238"/>
                <a:gd name="T15" fmla="*/ 1 h 239"/>
                <a:gd name="T16" fmla="*/ 47 w 238"/>
                <a:gd name="T17" fmla="*/ 0 h 239"/>
                <a:gd name="T18" fmla="*/ 0 w 238"/>
                <a:gd name="T19" fmla="*/ 32 h 239"/>
                <a:gd name="T20" fmla="*/ 0 w 238"/>
                <a:gd name="T21" fmla="*/ 32 h 239"/>
                <a:gd name="T22" fmla="*/ 47 w 238"/>
                <a:gd name="T2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239">
                  <a:moveTo>
                    <a:pt x="238" y="192"/>
                  </a:moveTo>
                  <a:cubicBezTo>
                    <a:pt x="231" y="210"/>
                    <a:pt x="220" y="226"/>
                    <a:pt x="206" y="239"/>
                  </a:cubicBezTo>
                  <a:cubicBezTo>
                    <a:pt x="206" y="239"/>
                    <a:pt x="206" y="239"/>
                    <a:pt x="206" y="239"/>
                  </a:cubicBezTo>
                  <a:cubicBezTo>
                    <a:pt x="220" y="225"/>
                    <a:pt x="231" y="209"/>
                    <a:pt x="238" y="192"/>
                  </a:cubicBezTo>
                  <a:moveTo>
                    <a:pt x="159" y="1"/>
                  </a:moveTo>
                  <a:cubicBezTo>
                    <a:pt x="195" y="15"/>
                    <a:pt x="223" y="44"/>
                    <a:pt x="238" y="80"/>
                  </a:cubicBezTo>
                  <a:cubicBezTo>
                    <a:pt x="231" y="62"/>
                    <a:pt x="220" y="46"/>
                    <a:pt x="206" y="32"/>
                  </a:cubicBezTo>
                  <a:cubicBezTo>
                    <a:pt x="193" y="18"/>
                    <a:pt x="176" y="8"/>
                    <a:pt x="159" y="1"/>
                  </a:cubicBezTo>
                  <a:moveTo>
                    <a:pt x="47" y="0"/>
                  </a:moveTo>
                  <a:cubicBezTo>
                    <a:pt x="30" y="8"/>
                    <a:pt x="14" y="18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3" y="19"/>
                    <a:pt x="29" y="8"/>
                    <a:pt x="47" y="0"/>
                  </a:cubicBezTo>
                </a:path>
              </a:pathLst>
            </a:custGeom>
            <a:solidFill>
              <a:srgbClr val="263C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88">
              <a:extLst>
                <a:ext uri="{FF2B5EF4-FFF2-40B4-BE49-F238E27FC236}">
                  <a16:creationId xmlns:a16="http://schemas.microsoft.com/office/drawing/2014/main" id="{182C73AC-528C-4E3B-B610-78F81CAE9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" y="1844"/>
              <a:ext cx="152" cy="150"/>
            </a:xfrm>
            <a:custGeom>
              <a:avLst/>
              <a:gdLst>
                <a:gd name="T0" fmla="*/ 103 w 253"/>
                <a:gd name="T1" fmla="*/ 0 h 250"/>
                <a:gd name="T2" fmla="*/ 47 w 253"/>
                <a:gd name="T3" fmla="*/ 11 h 250"/>
                <a:gd name="T4" fmla="*/ 0 w 253"/>
                <a:gd name="T5" fmla="*/ 43 h 250"/>
                <a:gd name="T6" fmla="*/ 23 w 253"/>
                <a:gd name="T7" fmla="*/ 67 h 250"/>
                <a:gd name="T8" fmla="*/ 103 w 253"/>
                <a:gd name="T9" fmla="*/ 35 h 250"/>
                <a:gd name="T10" fmla="*/ 103 w 253"/>
                <a:gd name="T11" fmla="*/ 147 h 250"/>
                <a:gd name="T12" fmla="*/ 103 w 253"/>
                <a:gd name="T13" fmla="*/ 35 h 250"/>
                <a:gd name="T14" fmla="*/ 215 w 253"/>
                <a:gd name="T15" fmla="*/ 147 h 250"/>
                <a:gd name="T16" fmla="*/ 182 w 253"/>
                <a:gd name="T17" fmla="*/ 226 h 250"/>
                <a:gd name="T18" fmla="*/ 206 w 253"/>
                <a:gd name="T19" fmla="*/ 250 h 250"/>
                <a:gd name="T20" fmla="*/ 238 w 253"/>
                <a:gd name="T21" fmla="*/ 203 h 250"/>
                <a:gd name="T22" fmla="*/ 238 w 253"/>
                <a:gd name="T23" fmla="*/ 91 h 250"/>
                <a:gd name="T24" fmla="*/ 159 w 253"/>
                <a:gd name="T25" fmla="*/ 12 h 250"/>
                <a:gd name="T26" fmla="*/ 103 w 253"/>
                <a:gd name="T2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3" h="250">
                  <a:moveTo>
                    <a:pt x="103" y="0"/>
                  </a:moveTo>
                  <a:cubicBezTo>
                    <a:pt x="84" y="0"/>
                    <a:pt x="65" y="4"/>
                    <a:pt x="47" y="11"/>
                  </a:cubicBezTo>
                  <a:cubicBezTo>
                    <a:pt x="29" y="19"/>
                    <a:pt x="13" y="30"/>
                    <a:pt x="0" y="43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44" y="47"/>
                    <a:pt x="72" y="35"/>
                    <a:pt x="103" y="35"/>
                  </a:cubicBezTo>
                  <a:cubicBezTo>
                    <a:pt x="103" y="147"/>
                    <a:pt x="103" y="147"/>
                    <a:pt x="103" y="147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65" y="35"/>
                    <a:pt x="215" y="85"/>
                    <a:pt x="215" y="147"/>
                  </a:cubicBezTo>
                  <a:cubicBezTo>
                    <a:pt x="215" y="178"/>
                    <a:pt x="203" y="206"/>
                    <a:pt x="182" y="226"/>
                  </a:cubicBezTo>
                  <a:cubicBezTo>
                    <a:pt x="206" y="250"/>
                    <a:pt x="206" y="250"/>
                    <a:pt x="206" y="250"/>
                  </a:cubicBezTo>
                  <a:cubicBezTo>
                    <a:pt x="220" y="237"/>
                    <a:pt x="231" y="221"/>
                    <a:pt x="238" y="203"/>
                  </a:cubicBezTo>
                  <a:cubicBezTo>
                    <a:pt x="253" y="167"/>
                    <a:pt x="253" y="126"/>
                    <a:pt x="238" y="91"/>
                  </a:cubicBezTo>
                  <a:cubicBezTo>
                    <a:pt x="223" y="55"/>
                    <a:pt x="195" y="26"/>
                    <a:pt x="159" y="12"/>
                  </a:cubicBezTo>
                  <a:cubicBezTo>
                    <a:pt x="141" y="4"/>
                    <a:pt x="122" y="0"/>
                    <a:pt x="103" y="0"/>
                  </a:cubicBezTo>
                </a:path>
              </a:pathLst>
            </a:custGeom>
            <a:solidFill>
              <a:srgbClr val="F2B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89">
              <a:extLst>
                <a:ext uri="{FF2B5EF4-FFF2-40B4-BE49-F238E27FC236}">
                  <a16:creationId xmlns:a16="http://schemas.microsoft.com/office/drawing/2014/main" id="{94C43AAC-1A3E-49EE-9272-CA1933AC4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1" y="1865"/>
              <a:ext cx="48" cy="67"/>
            </a:xfrm>
            <a:custGeom>
              <a:avLst/>
              <a:gdLst>
                <a:gd name="T0" fmla="*/ 80 w 80"/>
                <a:gd name="T1" fmla="*/ 0 h 112"/>
                <a:gd name="T2" fmla="*/ 0 w 80"/>
                <a:gd name="T3" fmla="*/ 32 h 112"/>
                <a:gd name="T4" fmla="*/ 80 w 80"/>
                <a:gd name="T5" fmla="*/ 112 h 112"/>
                <a:gd name="T6" fmla="*/ 80 w 80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12">
                  <a:moveTo>
                    <a:pt x="80" y="0"/>
                  </a:moveTo>
                  <a:cubicBezTo>
                    <a:pt x="49" y="0"/>
                    <a:pt x="21" y="12"/>
                    <a:pt x="0" y="32"/>
                  </a:cubicBezTo>
                  <a:cubicBezTo>
                    <a:pt x="80" y="112"/>
                    <a:pt x="80" y="112"/>
                    <a:pt x="80" y="112"/>
                  </a:cubicBezTo>
                  <a:cubicBezTo>
                    <a:pt x="80" y="0"/>
                    <a:pt x="80" y="0"/>
                    <a:pt x="80" y="0"/>
                  </a:cubicBezTo>
                </a:path>
              </a:pathLst>
            </a:custGeom>
            <a:solidFill>
              <a:srgbClr val="E682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90">
              <a:extLst>
                <a:ext uri="{FF2B5EF4-FFF2-40B4-BE49-F238E27FC236}">
                  <a16:creationId xmlns:a16="http://schemas.microsoft.com/office/drawing/2014/main" id="{6CA0B3CE-7BD7-40E8-9B96-9DC93F98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9" y="1865"/>
              <a:ext cx="67" cy="115"/>
            </a:xfrm>
            <a:custGeom>
              <a:avLst/>
              <a:gdLst>
                <a:gd name="T0" fmla="*/ 0 w 112"/>
                <a:gd name="T1" fmla="*/ 0 h 191"/>
                <a:gd name="T2" fmla="*/ 0 w 112"/>
                <a:gd name="T3" fmla="*/ 112 h 191"/>
                <a:gd name="T4" fmla="*/ 79 w 112"/>
                <a:gd name="T5" fmla="*/ 191 h 191"/>
                <a:gd name="T6" fmla="*/ 112 w 112"/>
                <a:gd name="T7" fmla="*/ 112 h 191"/>
                <a:gd name="T8" fmla="*/ 0 w 112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91">
                  <a:moveTo>
                    <a:pt x="0" y="0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79" y="191"/>
                    <a:pt x="79" y="191"/>
                    <a:pt x="79" y="191"/>
                  </a:cubicBezTo>
                  <a:cubicBezTo>
                    <a:pt x="100" y="171"/>
                    <a:pt x="112" y="143"/>
                    <a:pt x="112" y="112"/>
                  </a:cubicBezTo>
                  <a:cubicBezTo>
                    <a:pt x="112" y="50"/>
                    <a:pt x="62" y="0"/>
                    <a:pt x="0" y="0"/>
                  </a:cubicBezTo>
                </a:path>
              </a:pathLst>
            </a:custGeom>
            <a:solidFill>
              <a:srgbClr val="DE5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91">
              <a:extLst>
                <a:ext uri="{FF2B5EF4-FFF2-40B4-BE49-F238E27FC236}">
                  <a16:creationId xmlns:a16="http://schemas.microsoft.com/office/drawing/2014/main" id="{51436C57-C451-454B-806A-874390B32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49" y="1852"/>
              <a:ext cx="148" cy="141"/>
            </a:xfrm>
            <a:custGeom>
              <a:avLst/>
              <a:gdLst>
                <a:gd name="T0" fmla="*/ 205 w 246"/>
                <a:gd name="T1" fmla="*/ 235 h 235"/>
                <a:gd name="T2" fmla="*/ 205 w 246"/>
                <a:gd name="T3" fmla="*/ 235 h 235"/>
                <a:gd name="T4" fmla="*/ 205 w 246"/>
                <a:gd name="T5" fmla="*/ 235 h 235"/>
                <a:gd name="T6" fmla="*/ 205 w 246"/>
                <a:gd name="T7" fmla="*/ 235 h 235"/>
                <a:gd name="T8" fmla="*/ 205 w 246"/>
                <a:gd name="T9" fmla="*/ 235 h 235"/>
                <a:gd name="T10" fmla="*/ 205 w 246"/>
                <a:gd name="T11" fmla="*/ 235 h 235"/>
                <a:gd name="T12" fmla="*/ 236 w 246"/>
                <a:gd name="T13" fmla="*/ 188 h 235"/>
                <a:gd name="T14" fmla="*/ 205 w 246"/>
                <a:gd name="T15" fmla="*/ 235 h 235"/>
                <a:gd name="T16" fmla="*/ 236 w 246"/>
                <a:gd name="T17" fmla="*/ 188 h 235"/>
                <a:gd name="T18" fmla="*/ 246 w 246"/>
                <a:gd name="T19" fmla="*/ 127 h 235"/>
                <a:gd name="T20" fmla="*/ 246 w 246"/>
                <a:gd name="T21" fmla="*/ 134 h 235"/>
                <a:gd name="T22" fmla="*/ 246 w 246"/>
                <a:gd name="T23" fmla="*/ 140 h 235"/>
                <a:gd name="T24" fmla="*/ 246 w 246"/>
                <a:gd name="T25" fmla="*/ 127 h 235"/>
                <a:gd name="T26" fmla="*/ 236 w 246"/>
                <a:gd name="T27" fmla="*/ 79 h 235"/>
                <a:gd name="T28" fmla="*/ 236 w 246"/>
                <a:gd name="T29" fmla="*/ 79 h 235"/>
                <a:gd name="T30" fmla="*/ 236 w 246"/>
                <a:gd name="T31" fmla="*/ 79 h 235"/>
                <a:gd name="T32" fmla="*/ 205 w 246"/>
                <a:gd name="T33" fmla="*/ 33 h 235"/>
                <a:gd name="T34" fmla="*/ 236 w 246"/>
                <a:gd name="T35" fmla="*/ 79 h 235"/>
                <a:gd name="T36" fmla="*/ 205 w 246"/>
                <a:gd name="T37" fmla="*/ 33 h 235"/>
                <a:gd name="T38" fmla="*/ 205 w 246"/>
                <a:gd name="T39" fmla="*/ 33 h 235"/>
                <a:gd name="T40" fmla="*/ 205 w 246"/>
                <a:gd name="T41" fmla="*/ 33 h 235"/>
                <a:gd name="T42" fmla="*/ 205 w 246"/>
                <a:gd name="T43" fmla="*/ 33 h 235"/>
                <a:gd name="T44" fmla="*/ 205 w 246"/>
                <a:gd name="T45" fmla="*/ 32 h 235"/>
                <a:gd name="T46" fmla="*/ 205 w 246"/>
                <a:gd name="T47" fmla="*/ 32 h 235"/>
                <a:gd name="T48" fmla="*/ 205 w 246"/>
                <a:gd name="T49" fmla="*/ 32 h 235"/>
                <a:gd name="T50" fmla="*/ 202 w 246"/>
                <a:gd name="T51" fmla="*/ 29 h 235"/>
                <a:gd name="T52" fmla="*/ 202 w 246"/>
                <a:gd name="T53" fmla="*/ 29 h 235"/>
                <a:gd name="T54" fmla="*/ 202 w 246"/>
                <a:gd name="T55" fmla="*/ 29 h 235"/>
                <a:gd name="T56" fmla="*/ 201 w 246"/>
                <a:gd name="T57" fmla="*/ 29 h 235"/>
                <a:gd name="T58" fmla="*/ 202 w 246"/>
                <a:gd name="T59" fmla="*/ 29 h 235"/>
                <a:gd name="T60" fmla="*/ 201 w 246"/>
                <a:gd name="T61" fmla="*/ 29 h 235"/>
                <a:gd name="T62" fmla="*/ 1 w 246"/>
                <a:gd name="T63" fmla="*/ 28 h 235"/>
                <a:gd name="T64" fmla="*/ 0 w 246"/>
                <a:gd name="T65" fmla="*/ 28 h 235"/>
                <a:gd name="T66" fmla="*/ 1 w 246"/>
                <a:gd name="T67" fmla="*/ 28 h 235"/>
                <a:gd name="T68" fmla="*/ 1 w 246"/>
                <a:gd name="T69" fmla="*/ 28 h 235"/>
                <a:gd name="T70" fmla="*/ 1 w 246"/>
                <a:gd name="T71" fmla="*/ 28 h 235"/>
                <a:gd name="T72" fmla="*/ 1 w 246"/>
                <a:gd name="T73" fmla="*/ 28 h 235"/>
                <a:gd name="T74" fmla="*/ 43 w 246"/>
                <a:gd name="T75" fmla="*/ 0 h 235"/>
                <a:gd name="T76" fmla="*/ 1 w 246"/>
                <a:gd name="T77" fmla="*/ 28 h 235"/>
                <a:gd name="T78" fmla="*/ 43 w 246"/>
                <a:gd name="T79" fmla="*/ 0 h 235"/>
                <a:gd name="T80" fmla="*/ 43 w 246"/>
                <a:gd name="T81" fmla="*/ 0 h 235"/>
                <a:gd name="T82" fmla="*/ 43 w 246"/>
                <a:gd name="T83" fmla="*/ 0 h 235"/>
                <a:gd name="T84" fmla="*/ 43 w 246"/>
                <a:gd name="T85" fmla="*/ 0 h 235"/>
                <a:gd name="T86" fmla="*/ 158 w 246"/>
                <a:gd name="T87" fmla="*/ 0 h 235"/>
                <a:gd name="T88" fmla="*/ 201 w 246"/>
                <a:gd name="T89" fmla="*/ 29 h 235"/>
                <a:gd name="T90" fmla="*/ 158 w 246"/>
                <a:gd name="T91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35">
                  <a:moveTo>
                    <a:pt x="205" y="235"/>
                  </a:moveTo>
                  <a:cubicBezTo>
                    <a:pt x="205" y="235"/>
                    <a:pt x="205" y="235"/>
                    <a:pt x="205" y="235"/>
                  </a:cubicBezTo>
                  <a:cubicBezTo>
                    <a:pt x="205" y="235"/>
                    <a:pt x="205" y="235"/>
                    <a:pt x="205" y="235"/>
                  </a:cubicBezTo>
                  <a:moveTo>
                    <a:pt x="205" y="235"/>
                  </a:moveTo>
                  <a:cubicBezTo>
                    <a:pt x="205" y="235"/>
                    <a:pt x="205" y="235"/>
                    <a:pt x="205" y="235"/>
                  </a:cubicBezTo>
                  <a:cubicBezTo>
                    <a:pt x="205" y="235"/>
                    <a:pt x="205" y="235"/>
                    <a:pt x="205" y="235"/>
                  </a:cubicBezTo>
                  <a:moveTo>
                    <a:pt x="236" y="188"/>
                  </a:moveTo>
                  <a:cubicBezTo>
                    <a:pt x="229" y="206"/>
                    <a:pt x="218" y="221"/>
                    <a:pt x="205" y="235"/>
                  </a:cubicBezTo>
                  <a:cubicBezTo>
                    <a:pt x="219" y="221"/>
                    <a:pt x="229" y="205"/>
                    <a:pt x="236" y="188"/>
                  </a:cubicBezTo>
                  <a:moveTo>
                    <a:pt x="246" y="127"/>
                  </a:moveTo>
                  <a:cubicBezTo>
                    <a:pt x="246" y="129"/>
                    <a:pt x="246" y="132"/>
                    <a:pt x="246" y="134"/>
                  </a:cubicBezTo>
                  <a:cubicBezTo>
                    <a:pt x="246" y="136"/>
                    <a:pt x="246" y="138"/>
                    <a:pt x="246" y="140"/>
                  </a:cubicBezTo>
                  <a:cubicBezTo>
                    <a:pt x="246" y="136"/>
                    <a:pt x="246" y="132"/>
                    <a:pt x="246" y="127"/>
                  </a:cubicBezTo>
                  <a:moveTo>
                    <a:pt x="236" y="79"/>
                  </a:moveTo>
                  <a:cubicBezTo>
                    <a:pt x="236" y="79"/>
                    <a:pt x="236" y="79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moveTo>
                    <a:pt x="205" y="33"/>
                  </a:moveTo>
                  <a:cubicBezTo>
                    <a:pt x="218" y="46"/>
                    <a:pt x="228" y="62"/>
                    <a:pt x="236" y="79"/>
                  </a:cubicBezTo>
                  <a:cubicBezTo>
                    <a:pt x="229" y="62"/>
                    <a:pt x="219" y="47"/>
                    <a:pt x="205" y="33"/>
                  </a:cubicBezTo>
                  <a:moveTo>
                    <a:pt x="205" y="33"/>
                  </a:moveTo>
                  <a:cubicBezTo>
                    <a:pt x="205" y="33"/>
                    <a:pt x="205" y="33"/>
                    <a:pt x="205" y="33"/>
                  </a:cubicBezTo>
                  <a:cubicBezTo>
                    <a:pt x="205" y="33"/>
                    <a:pt x="205" y="33"/>
                    <a:pt x="205" y="33"/>
                  </a:cubicBezTo>
                  <a:moveTo>
                    <a:pt x="205" y="32"/>
                  </a:moveTo>
                  <a:cubicBezTo>
                    <a:pt x="205" y="32"/>
                    <a:pt x="205" y="32"/>
                    <a:pt x="205" y="32"/>
                  </a:cubicBezTo>
                  <a:cubicBezTo>
                    <a:pt x="205" y="32"/>
                    <a:pt x="205" y="32"/>
                    <a:pt x="205" y="32"/>
                  </a:cubicBezTo>
                  <a:moveTo>
                    <a:pt x="202" y="29"/>
                  </a:moveTo>
                  <a:cubicBezTo>
                    <a:pt x="202" y="29"/>
                    <a:pt x="202" y="29"/>
                    <a:pt x="202" y="29"/>
                  </a:cubicBezTo>
                  <a:cubicBezTo>
                    <a:pt x="202" y="29"/>
                    <a:pt x="202" y="29"/>
                    <a:pt x="202" y="29"/>
                  </a:cubicBezTo>
                  <a:moveTo>
                    <a:pt x="201" y="29"/>
                  </a:moveTo>
                  <a:cubicBezTo>
                    <a:pt x="201" y="29"/>
                    <a:pt x="202" y="29"/>
                    <a:pt x="202" y="29"/>
                  </a:cubicBezTo>
                  <a:cubicBezTo>
                    <a:pt x="202" y="29"/>
                    <a:pt x="201" y="29"/>
                    <a:pt x="201" y="29"/>
                  </a:cubicBezTo>
                  <a:moveTo>
                    <a:pt x="1" y="28"/>
                  </a:moveTo>
                  <a:cubicBezTo>
                    <a:pt x="1" y="28"/>
                    <a:pt x="0" y="28"/>
                    <a:pt x="0" y="28"/>
                  </a:cubicBezTo>
                  <a:cubicBezTo>
                    <a:pt x="0" y="28"/>
                    <a:pt x="1" y="28"/>
                    <a:pt x="1" y="28"/>
                  </a:cubicBezTo>
                  <a:moveTo>
                    <a:pt x="1" y="28"/>
                  </a:move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moveTo>
                    <a:pt x="43" y="0"/>
                  </a:moveTo>
                  <a:cubicBezTo>
                    <a:pt x="28" y="7"/>
                    <a:pt x="14" y="16"/>
                    <a:pt x="1" y="28"/>
                  </a:cubicBezTo>
                  <a:cubicBezTo>
                    <a:pt x="13" y="16"/>
                    <a:pt x="27" y="7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158" y="0"/>
                  </a:moveTo>
                  <a:cubicBezTo>
                    <a:pt x="174" y="7"/>
                    <a:pt x="189" y="17"/>
                    <a:pt x="201" y="29"/>
                  </a:cubicBezTo>
                  <a:cubicBezTo>
                    <a:pt x="188" y="16"/>
                    <a:pt x="173" y="7"/>
                    <a:pt x="158" y="0"/>
                  </a:cubicBezTo>
                </a:path>
              </a:pathLst>
            </a:custGeom>
            <a:solidFill>
              <a:srgbClr val="263C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92">
              <a:extLst>
                <a:ext uri="{FF2B5EF4-FFF2-40B4-BE49-F238E27FC236}">
                  <a16:creationId xmlns:a16="http://schemas.microsoft.com/office/drawing/2014/main" id="{A932AE52-04DA-4F59-98AF-A2F113198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8" y="1845"/>
              <a:ext cx="149" cy="149"/>
            </a:xfrm>
            <a:custGeom>
              <a:avLst/>
              <a:gdLst>
                <a:gd name="T0" fmla="*/ 103 w 248"/>
                <a:gd name="T1" fmla="*/ 0 h 249"/>
                <a:gd name="T2" fmla="*/ 45 w 248"/>
                <a:gd name="T3" fmla="*/ 12 h 249"/>
                <a:gd name="T4" fmla="*/ 45 w 248"/>
                <a:gd name="T5" fmla="*/ 12 h 249"/>
                <a:gd name="T6" fmla="*/ 45 w 248"/>
                <a:gd name="T7" fmla="*/ 12 h 249"/>
                <a:gd name="T8" fmla="*/ 3 w 248"/>
                <a:gd name="T9" fmla="*/ 40 h 249"/>
                <a:gd name="T10" fmla="*/ 3 w 248"/>
                <a:gd name="T11" fmla="*/ 40 h 249"/>
                <a:gd name="T12" fmla="*/ 3 w 248"/>
                <a:gd name="T13" fmla="*/ 40 h 249"/>
                <a:gd name="T14" fmla="*/ 3 w 248"/>
                <a:gd name="T15" fmla="*/ 40 h 249"/>
                <a:gd name="T16" fmla="*/ 2 w 248"/>
                <a:gd name="T17" fmla="*/ 40 h 249"/>
                <a:gd name="T18" fmla="*/ 0 w 248"/>
                <a:gd name="T19" fmla="*/ 43 h 249"/>
                <a:gd name="T20" fmla="*/ 75 w 248"/>
                <a:gd name="T21" fmla="*/ 119 h 249"/>
                <a:gd name="T22" fmla="*/ 75 w 248"/>
                <a:gd name="T23" fmla="*/ 99 h 249"/>
                <a:gd name="T24" fmla="*/ 117 w 248"/>
                <a:gd name="T25" fmla="*/ 99 h 249"/>
                <a:gd name="T26" fmla="*/ 117 w 248"/>
                <a:gd name="T27" fmla="*/ 160 h 249"/>
                <a:gd name="T28" fmla="*/ 128 w 248"/>
                <a:gd name="T29" fmla="*/ 171 h 249"/>
                <a:gd name="T30" fmla="*/ 128 w 248"/>
                <a:gd name="T31" fmla="*/ 64 h 249"/>
                <a:gd name="T32" fmla="*/ 169 w 248"/>
                <a:gd name="T33" fmla="*/ 64 h 249"/>
                <a:gd name="T34" fmla="*/ 169 w 248"/>
                <a:gd name="T35" fmla="*/ 212 h 249"/>
                <a:gd name="T36" fmla="*/ 206 w 248"/>
                <a:gd name="T37" fmla="*/ 249 h 249"/>
                <a:gd name="T38" fmla="*/ 207 w 248"/>
                <a:gd name="T39" fmla="*/ 247 h 249"/>
                <a:gd name="T40" fmla="*/ 207 w 248"/>
                <a:gd name="T41" fmla="*/ 247 h 249"/>
                <a:gd name="T42" fmla="*/ 207 w 248"/>
                <a:gd name="T43" fmla="*/ 247 h 249"/>
                <a:gd name="T44" fmla="*/ 207 w 248"/>
                <a:gd name="T45" fmla="*/ 247 h 249"/>
                <a:gd name="T46" fmla="*/ 207 w 248"/>
                <a:gd name="T47" fmla="*/ 247 h 249"/>
                <a:gd name="T48" fmla="*/ 238 w 248"/>
                <a:gd name="T49" fmla="*/ 200 h 249"/>
                <a:gd name="T50" fmla="*/ 248 w 248"/>
                <a:gd name="T51" fmla="*/ 152 h 249"/>
                <a:gd name="T52" fmla="*/ 248 w 248"/>
                <a:gd name="T53" fmla="*/ 146 h 249"/>
                <a:gd name="T54" fmla="*/ 248 w 248"/>
                <a:gd name="T55" fmla="*/ 139 h 249"/>
                <a:gd name="T56" fmla="*/ 238 w 248"/>
                <a:gd name="T57" fmla="*/ 91 h 249"/>
                <a:gd name="T58" fmla="*/ 238 w 248"/>
                <a:gd name="T59" fmla="*/ 91 h 249"/>
                <a:gd name="T60" fmla="*/ 238 w 248"/>
                <a:gd name="T61" fmla="*/ 91 h 249"/>
                <a:gd name="T62" fmla="*/ 207 w 248"/>
                <a:gd name="T63" fmla="*/ 45 h 249"/>
                <a:gd name="T64" fmla="*/ 207 w 248"/>
                <a:gd name="T65" fmla="*/ 45 h 249"/>
                <a:gd name="T66" fmla="*/ 207 w 248"/>
                <a:gd name="T67" fmla="*/ 45 h 249"/>
                <a:gd name="T68" fmla="*/ 207 w 248"/>
                <a:gd name="T69" fmla="*/ 44 h 249"/>
                <a:gd name="T70" fmla="*/ 207 w 248"/>
                <a:gd name="T71" fmla="*/ 44 h 249"/>
                <a:gd name="T72" fmla="*/ 206 w 248"/>
                <a:gd name="T73" fmla="*/ 43 h 249"/>
                <a:gd name="T74" fmla="*/ 204 w 248"/>
                <a:gd name="T75" fmla="*/ 41 h 249"/>
                <a:gd name="T76" fmla="*/ 204 w 248"/>
                <a:gd name="T77" fmla="*/ 41 h 249"/>
                <a:gd name="T78" fmla="*/ 204 w 248"/>
                <a:gd name="T79" fmla="*/ 41 h 249"/>
                <a:gd name="T80" fmla="*/ 203 w 248"/>
                <a:gd name="T81" fmla="*/ 41 h 249"/>
                <a:gd name="T82" fmla="*/ 203 w 248"/>
                <a:gd name="T83" fmla="*/ 41 h 249"/>
                <a:gd name="T84" fmla="*/ 160 w 248"/>
                <a:gd name="T85" fmla="*/ 12 h 249"/>
                <a:gd name="T86" fmla="*/ 103 w 248"/>
                <a:gd name="T8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8" h="249">
                  <a:moveTo>
                    <a:pt x="103" y="0"/>
                  </a:moveTo>
                  <a:cubicBezTo>
                    <a:pt x="83" y="0"/>
                    <a:pt x="63" y="4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29" y="19"/>
                    <a:pt x="15" y="28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2" y="40"/>
                    <a:pt x="2" y="40"/>
                  </a:cubicBezTo>
                  <a:cubicBezTo>
                    <a:pt x="2" y="41"/>
                    <a:pt x="1" y="42"/>
                    <a:pt x="0" y="43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160"/>
                    <a:pt x="117" y="160"/>
                    <a:pt x="117" y="160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69" y="64"/>
                    <a:pt x="169" y="64"/>
                    <a:pt x="169" y="64"/>
                  </a:cubicBezTo>
                  <a:cubicBezTo>
                    <a:pt x="169" y="212"/>
                    <a:pt x="169" y="212"/>
                    <a:pt x="169" y="212"/>
                  </a:cubicBezTo>
                  <a:cubicBezTo>
                    <a:pt x="206" y="249"/>
                    <a:pt x="206" y="249"/>
                    <a:pt x="206" y="249"/>
                  </a:cubicBezTo>
                  <a:cubicBezTo>
                    <a:pt x="206" y="248"/>
                    <a:pt x="206" y="248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20" y="233"/>
                    <a:pt x="231" y="218"/>
                    <a:pt x="238" y="200"/>
                  </a:cubicBezTo>
                  <a:cubicBezTo>
                    <a:pt x="244" y="185"/>
                    <a:pt x="247" y="169"/>
                    <a:pt x="248" y="152"/>
                  </a:cubicBezTo>
                  <a:cubicBezTo>
                    <a:pt x="248" y="150"/>
                    <a:pt x="248" y="148"/>
                    <a:pt x="248" y="146"/>
                  </a:cubicBezTo>
                  <a:cubicBezTo>
                    <a:pt x="248" y="144"/>
                    <a:pt x="248" y="141"/>
                    <a:pt x="248" y="139"/>
                  </a:cubicBezTo>
                  <a:cubicBezTo>
                    <a:pt x="247" y="123"/>
                    <a:pt x="244" y="107"/>
                    <a:pt x="238" y="91"/>
                  </a:cubicBezTo>
                  <a:cubicBezTo>
                    <a:pt x="238" y="91"/>
                    <a:pt x="238" y="91"/>
                    <a:pt x="238" y="91"/>
                  </a:cubicBezTo>
                  <a:cubicBezTo>
                    <a:pt x="238" y="91"/>
                    <a:pt x="238" y="91"/>
                    <a:pt x="238" y="91"/>
                  </a:cubicBezTo>
                  <a:cubicBezTo>
                    <a:pt x="230" y="74"/>
                    <a:pt x="220" y="58"/>
                    <a:pt x="207" y="45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06" y="44"/>
                    <a:pt x="206" y="43"/>
                    <a:pt x="206" y="43"/>
                  </a:cubicBezTo>
                  <a:cubicBezTo>
                    <a:pt x="205" y="42"/>
                    <a:pt x="204" y="42"/>
                    <a:pt x="204" y="41"/>
                  </a:cubicBezTo>
                  <a:cubicBezTo>
                    <a:pt x="204" y="41"/>
                    <a:pt x="204" y="41"/>
                    <a:pt x="204" y="41"/>
                  </a:cubicBezTo>
                  <a:cubicBezTo>
                    <a:pt x="204" y="41"/>
                    <a:pt x="204" y="41"/>
                    <a:pt x="204" y="41"/>
                  </a:cubicBezTo>
                  <a:cubicBezTo>
                    <a:pt x="204" y="41"/>
                    <a:pt x="203" y="41"/>
                    <a:pt x="203" y="41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191" y="29"/>
                    <a:pt x="176" y="19"/>
                    <a:pt x="160" y="12"/>
                  </a:cubicBezTo>
                  <a:cubicBezTo>
                    <a:pt x="142" y="4"/>
                    <a:pt x="122" y="0"/>
                    <a:pt x="103" y="0"/>
                  </a:cubicBezTo>
                </a:path>
              </a:pathLst>
            </a:custGeom>
            <a:solidFill>
              <a:srgbClr val="F2B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93">
              <a:extLst>
                <a:ext uri="{FF2B5EF4-FFF2-40B4-BE49-F238E27FC236}">
                  <a16:creationId xmlns:a16="http://schemas.microsoft.com/office/drawing/2014/main" id="{14A5F38B-74BD-4CE5-88C6-75C4156D5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" y="1904"/>
              <a:ext cx="26" cy="37"/>
            </a:xfrm>
            <a:custGeom>
              <a:avLst/>
              <a:gdLst>
                <a:gd name="T0" fmla="*/ 26 w 26"/>
                <a:gd name="T1" fmla="*/ 0 h 37"/>
                <a:gd name="T2" fmla="*/ 0 w 26"/>
                <a:gd name="T3" fmla="*/ 0 h 37"/>
                <a:gd name="T4" fmla="*/ 0 w 26"/>
                <a:gd name="T5" fmla="*/ 12 h 37"/>
                <a:gd name="T6" fmla="*/ 26 w 26"/>
                <a:gd name="T7" fmla="*/ 37 h 37"/>
                <a:gd name="T8" fmla="*/ 26 w 26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7">
                  <a:moveTo>
                    <a:pt x="26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6" y="3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94">
              <a:extLst>
                <a:ext uri="{FF2B5EF4-FFF2-40B4-BE49-F238E27FC236}">
                  <a16:creationId xmlns:a16="http://schemas.microsoft.com/office/drawing/2014/main" id="{41422CAA-247E-4F76-8A10-27F3ACD79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" y="1904"/>
              <a:ext cx="26" cy="37"/>
            </a:xfrm>
            <a:custGeom>
              <a:avLst/>
              <a:gdLst>
                <a:gd name="T0" fmla="*/ 26 w 26"/>
                <a:gd name="T1" fmla="*/ 0 h 37"/>
                <a:gd name="T2" fmla="*/ 0 w 26"/>
                <a:gd name="T3" fmla="*/ 0 h 37"/>
                <a:gd name="T4" fmla="*/ 0 w 26"/>
                <a:gd name="T5" fmla="*/ 12 h 37"/>
                <a:gd name="T6" fmla="*/ 26 w 26"/>
                <a:gd name="T7" fmla="*/ 37 h 37"/>
                <a:gd name="T8" fmla="*/ 26 w 26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7">
                  <a:moveTo>
                    <a:pt x="26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6" y="37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95">
              <a:extLst>
                <a:ext uri="{FF2B5EF4-FFF2-40B4-BE49-F238E27FC236}">
                  <a16:creationId xmlns:a16="http://schemas.microsoft.com/office/drawing/2014/main" id="{A0ACEF45-8564-4B47-B4D2-3C6A6C8C7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5" y="1883"/>
              <a:ext cx="25" cy="89"/>
            </a:xfrm>
            <a:custGeom>
              <a:avLst/>
              <a:gdLst>
                <a:gd name="T0" fmla="*/ 25 w 25"/>
                <a:gd name="T1" fmla="*/ 0 h 89"/>
                <a:gd name="T2" fmla="*/ 0 w 25"/>
                <a:gd name="T3" fmla="*/ 0 h 89"/>
                <a:gd name="T4" fmla="*/ 0 w 25"/>
                <a:gd name="T5" fmla="*/ 64 h 89"/>
                <a:gd name="T6" fmla="*/ 25 w 25"/>
                <a:gd name="T7" fmla="*/ 89 h 89"/>
                <a:gd name="T8" fmla="*/ 25 w 2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9">
                  <a:moveTo>
                    <a:pt x="25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25" y="8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DE58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96">
              <a:extLst>
                <a:ext uri="{FF2B5EF4-FFF2-40B4-BE49-F238E27FC236}">
                  <a16:creationId xmlns:a16="http://schemas.microsoft.com/office/drawing/2014/main" id="{CC57871F-36DB-40EA-BF5E-2E987C4CA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5" y="1883"/>
              <a:ext cx="25" cy="89"/>
            </a:xfrm>
            <a:custGeom>
              <a:avLst/>
              <a:gdLst>
                <a:gd name="T0" fmla="*/ 25 w 25"/>
                <a:gd name="T1" fmla="*/ 0 h 89"/>
                <a:gd name="T2" fmla="*/ 0 w 25"/>
                <a:gd name="T3" fmla="*/ 0 h 89"/>
                <a:gd name="T4" fmla="*/ 0 w 25"/>
                <a:gd name="T5" fmla="*/ 64 h 89"/>
                <a:gd name="T6" fmla="*/ 25 w 25"/>
                <a:gd name="T7" fmla="*/ 89 h 89"/>
                <a:gd name="T8" fmla="*/ 25 w 2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9">
                  <a:moveTo>
                    <a:pt x="25" y="0"/>
                  </a:moveTo>
                  <a:lnTo>
                    <a:pt x="0" y="0"/>
                  </a:lnTo>
                  <a:lnTo>
                    <a:pt x="0" y="64"/>
                  </a:lnTo>
                  <a:lnTo>
                    <a:pt x="25" y="89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97">
              <a:extLst>
                <a:ext uri="{FF2B5EF4-FFF2-40B4-BE49-F238E27FC236}">
                  <a16:creationId xmlns:a16="http://schemas.microsoft.com/office/drawing/2014/main" id="{D93A2143-1DE6-4C51-990B-1B97C16B0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" y="1535"/>
              <a:ext cx="265" cy="145"/>
            </a:xfrm>
            <a:custGeom>
              <a:avLst/>
              <a:gdLst>
                <a:gd name="T0" fmla="*/ 32 w 441"/>
                <a:gd name="T1" fmla="*/ 179 h 243"/>
                <a:gd name="T2" fmla="*/ 69 w 441"/>
                <a:gd name="T3" fmla="*/ 179 h 243"/>
                <a:gd name="T4" fmla="*/ 62 w 441"/>
                <a:gd name="T5" fmla="*/ 148 h 243"/>
                <a:gd name="T6" fmla="*/ 130 w 441"/>
                <a:gd name="T7" fmla="*/ 80 h 243"/>
                <a:gd name="T8" fmla="*/ 158 w 441"/>
                <a:gd name="T9" fmla="*/ 86 h 243"/>
                <a:gd name="T10" fmla="*/ 249 w 441"/>
                <a:gd name="T11" fmla="*/ 0 h 243"/>
                <a:gd name="T12" fmla="*/ 340 w 441"/>
                <a:gd name="T13" fmla="*/ 92 h 243"/>
                <a:gd name="T14" fmla="*/ 340 w 441"/>
                <a:gd name="T15" fmla="*/ 92 h 243"/>
                <a:gd name="T16" fmla="*/ 340 w 441"/>
                <a:gd name="T17" fmla="*/ 92 h 243"/>
                <a:gd name="T18" fmla="*/ 408 w 441"/>
                <a:gd name="T19" fmla="*/ 160 h 243"/>
                <a:gd name="T20" fmla="*/ 406 w 441"/>
                <a:gd name="T21" fmla="*/ 179 h 243"/>
                <a:gd name="T22" fmla="*/ 408 w 441"/>
                <a:gd name="T23" fmla="*/ 179 h 243"/>
                <a:gd name="T24" fmla="*/ 441 w 441"/>
                <a:gd name="T25" fmla="*/ 211 h 243"/>
                <a:gd name="T26" fmla="*/ 408 w 441"/>
                <a:gd name="T27" fmla="*/ 243 h 243"/>
                <a:gd name="T28" fmla="*/ 32 w 441"/>
                <a:gd name="T29" fmla="*/ 243 h 243"/>
                <a:gd name="T30" fmla="*/ 0 w 441"/>
                <a:gd name="T31" fmla="*/ 211 h 243"/>
                <a:gd name="T32" fmla="*/ 32 w 441"/>
                <a:gd name="T33" fmla="*/ 17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1" h="243">
                  <a:moveTo>
                    <a:pt x="32" y="179"/>
                  </a:moveTo>
                  <a:cubicBezTo>
                    <a:pt x="69" y="179"/>
                    <a:pt x="69" y="179"/>
                    <a:pt x="69" y="179"/>
                  </a:cubicBezTo>
                  <a:cubicBezTo>
                    <a:pt x="64" y="170"/>
                    <a:pt x="62" y="159"/>
                    <a:pt x="62" y="148"/>
                  </a:cubicBezTo>
                  <a:cubicBezTo>
                    <a:pt x="62" y="111"/>
                    <a:pt x="92" y="80"/>
                    <a:pt x="130" y="80"/>
                  </a:cubicBezTo>
                  <a:cubicBezTo>
                    <a:pt x="140" y="80"/>
                    <a:pt x="149" y="83"/>
                    <a:pt x="158" y="86"/>
                  </a:cubicBezTo>
                  <a:cubicBezTo>
                    <a:pt x="160" y="38"/>
                    <a:pt x="200" y="0"/>
                    <a:pt x="249" y="0"/>
                  </a:cubicBezTo>
                  <a:cubicBezTo>
                    <a:pt x="299" y="0"/>
                    <a:pt x="340" y="41"/>
                    <a:pt x="340" y="92"/>
                  </a:cubicBezTo>
                  <a:cubicBezTo>
                    <a:pt x="340" y="92"/>
                    <a:pt x="340" y="92"/>
                    <a:pt x="340" y="92"/>
                  </a:cubicBezTo>
                  <a:cubicBezTo>
                    <a:pt x="340" y="92"/>
                    <a:pt x="340" y="92"/>
                    <a:pt x="340" y="92"/>
                  </a:cubicBezTo>
                  <a:cubicBezTo>
                    <a:pt x="378" y="92"/>
                    <a:pt x="408" y="122"/>
                    <a:pt x="408" y="160"/>
                  </a:cubicBezTo>
                  <a:cubicBezTo>
                    <a:pt x="408" y="166"/>
                    <a:pt x="407" y="173"/>
                    <a:pt x="406" y="179"/>
                  </a:cubicBezTo>
                  <a:cubicBezTo>
                    <a:pt x="408" y="179"/>
                    <a:pt x="408" y="179"/>
                    <a:pt x="408" y="179"/>
                  </a:cubicBezTo>
                  <a:cubicBezTo>
                    <a:pt x="426" y="179"/>
                    <a:pt x="441" y="193"/>
                    <a:pt x="441" y="211"/>
                  </a:cubicBezTo>
                  <a:cubicBezTo>
                    <a:pt x="441" y="229"/>
                    <a:pt x="426" y="243"/>
                    <a:pt x="408" y="243"/>
                  </a:cubicBezTo>
                  <a:cubicBezTo>
                    <a:pt x="32" y="243"/>
                    <a:pt x="32" y="243"/>
                    <a:pt x="32" y="243"/>
                  </a:cubicBezTo>
                  <a:cubicBezTo>
                    <a:pt x="14" y="243"/>
                    <a:pt x="0" y="229"/>
                    <a:pt x="0" y="211"/>
                  </a:cubicBezTo>
                  <a:cubicBezTo>
                    <a:pt x="0" y="193"/>
                    <a:pt x="14" y="179"/>
                    <a:pt x="32" y="1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98">
              <a:extLst>
                <a:ext uri="{FF2B5EF4-FFF2-40B4-BE49-F238E27FC236}">
                  <a16:creationId xmlns:a16="http://schemas.microsoft.com/office/drawing/2014/main" id="{B6A640D3-F92B-4CEC-8731-ED684CD83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" y="1873"/>
              <a:ext cx="122" cy="66"/>
            </a:xfrm>
            <a:custGeom>
              <a:avLst/>
              <a:gdLst>
                <a:gd name="T0" fmla="*/ 114 w 202"/>
                <a:gd name="T1" fmla="*/ 0 h 111"/>
                <a:gd name="T2" fmla="*/ 72 w 202"/>
                <a:gd name="T3" fmla="*/ 39 h 111"/>
                <a:gd name="T4" fmla="*/ 59 w 202"/>
                <a:gd name="T5" fmla="*/ 36 h 111"/>
                <a:gd name="T6" fmla="*/ 28 w 202"/>
                <a:gd name="T7" fmla="*/ 68 h 111"/>
                <a:gd name="T8" fmla="*/ 31 w 202"/>
                <a:gd name="T9" fmla="*/ 82 h 111"/>
                <a:gd name="T10" fmla="*/ 14 w 202"/>
                <a:gd name="T11" fmla="*/ 82 h 111"/>
                <a:gd name="T12" fmla="*/ 0 w 202"/>
                <a:gd name="T13" fmla="*/ 96 h 111"/>
                <a:gd name="T14" fmla="*/ 14 w 202"/>
                <a:gd name="T15" fmla="*/ 111 h 111"/>
                <a:gd name="T16" fmla="*/ 187 w 202"/>
                <a:gd name="T17" fmla="*/ 111 h 111"/>
                <a:gd name="T18" fmla="*/ 202 w 202"/>
                <a:gd name="T19" fmla="*/ 96 h 111"/>
                <a:gd name="T20" fmla="*/ 187 w 202"/>
                <a:gd name="T21" fmla="*/ 82 h 111"/>
                <a:gd name="T22" fmla="*/ 186 w 202"/>
                <a:gd name="T23" fmla="*/ 82 h 111"/>
                <a:gd name="T24" fmla="*/ 187 w 202"/>
                <a:gd name="T25" fmla="*/ 73 h 111"/>
                <a:gd name="T26" fmla="*/ 156 w 202"/>
                <a:gd name="T27" fmla="*/ 42 h 111"/>
                <a:gd name="T28" fmla="*/ 156 w 202"/>
                <a:gd name="T29" fmla="*/ 42 h 111"/>
                <a:gd name="T30" fmla="*/ 156 w 202"/>
                <a:gd name="T31" fmla="*/ 42 h 111"/>
                <a:gd name="T32" fmla="*/ 114 w 202"/>
                <a:gd name="T3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2" h="111">
                  <a:moveTo>
                    <a:pt x="114" y="0"/>
                  </a:moveTo>
                  <a:cubicBezTo>
                    <a:pt x="92" y="0"/>
                    <a:pt x="73" y="17"/>
                    <a:pt x="72" y="39"/>
                  </a:cubicBezTo>
                  <a:cubicBezTo>
                    <a:pt x="68" y="37"/>
                    <a:pt x="64" y="36"/>
                    <a:pt x="59" y="36"/>
                  </a:cubicBezTo>
                  <a:cubicBezTo>
                    <a:pt x="42" y="36"/>
                    <a:pt x="28" y="50"/>
                    <a:pt x="28" y="68"/>
                  </a:cubicBezTo>
                  <a:cubicBezTo>
                    <a:pt x="28" y="73"/>
                    <a:pt x="29" y="77"/>
                    <a:pt x="31" y="82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6" y="82"/>
                    <a:pt x="0" y="88"/>
                    <a:pt x="0" y="96"/>
                  </a:cubicBezTo>
                  <a:cubicBezTo>
                    <a:pt x="0" y="105"/>
                    <a:pt x="6" y="111"/>
                    <a:pt x="14" y="111"/>
                  </a:cubicBezTo>
                  <a:cubicBezTo>
                    <a:pt x="187" y="111"/>
                    <a:pt x="187" y="111"/>
                    <a:pt x="187" y="111"/>
                  </a:cubicBezTo>
                  <a:cubicBezTo>
                    <a:pt x="195" y="111"/>
                    <a:pt x="202" y="105"/>
                    <a:pt x="202" y="96"/>
                  </a:cubicBezTo>
                  <a:cubicBezTo>
                    <a:pt x="202" y="88"/>
                    <a:pt x="195" y="82"/>
                    <a:pt x="187" y="82"/>
                  </a:cubicBezTo>
                  <a:cubicBezTo>
                    <a:pt x="186" y="82"/>
                    <a:pt x="186" y="82"/>
                    <a:pt x="186" y="82"/>
                  </a:cubicBezTo>
                  <a:cubicBezTo>
                    <a:pt x="187" y="79"/>
                    <a:pt x="187" y="76"/>
                    <a:pt x="187" y="73"/>
                  </a:cubicBezTo>
                  <a:cubicBezTo>
                    <a:pt x="187" y="56"/>
                    <a:pt x="173" y="42"/>
                    <a:pt x="156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6" y="19"/>
                    <a:pt x="137" y="0"/>
                    <a:pt x="114" y="0"/>
                  </a:cubicBezTo>
                </a:path>
              </a:pathLst>
            </a:custGeom>
            <a:solidFill>
              <a:srgbClr val="1A8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99">
              <a:extLst>
                <a:ext uri="{FF2B5EF4-FFF2-40B4-BE49-F238E27FC236}">
                  <a16:creationId xmlns:a16="http://schemas.microsoft.com/office/drawing/2014/main" id="{95E70F3C-9600-407A-813A-384A45C21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" y="2270"/>
              <a:ext cx="76" cy="42"/>
            </a:xfrm>
            <a:custGeom>
              <a:avLst/>
              <a:gdLst>
                <a:gd name="T0" fmla="*/ 71 w 126"/>
                <a:gd name="T1" fmla="*/ 0 h 70"/>
                <a:gd name="T2" fmla="*/ 45 w 126"/>
                <a:gd name="T3" fmla="*/ 25 h 70"/>
                <a:gd name="T4" fmla="*/ 37 w 126"/>
                <a:gd name="T5" fmla="*/ 23 h 70"/>
                <a:gd name="T6" fmla="*/ 17 w 126"/>
                <a:gd name="T7" fmla="*/ 43 h 70"/>
                <a:gd name="T8" fmla="*/ 19 w 126"/>
                <a:gd name="T9" fmla="*/ 51 h 70"/>
                <a:gd name="T10" fmla="*/ 9 w 126"/>
                <a:gd name="T11" fmla="*/ 51 h 70"/>
                <a:gd name="T12" fmla="*/ 0 w 126"/>
                <a:gd name="T13" fmla="*/ 61 h 70"/>
                <a:gd name="T14" fmla="*/ 9 w 126"/>
                <a:gd name="T15" fmla="*/ 70 h 70"/>
                <a:gd name="T16" fmla="*/ 117 w 126"/>
                <a:gd name="T17" fmla="*/ 70 h 70"/>
                <a:gd name="T18" fmla="*/ 126 w 126"/>
                <a:gd name="T19" fmla="*/ 61 h 70"/>
                <a:gd name="T20" fmla="*/ 117 w 126"/>
                <a:gd name="T21" fmla="*/ 51 h 70"/>
                <a:gd name="T22" fmla="*/ 116 w 126"/>
                <a:gd name="T23" fmla="*/ 51 h 70"/>
                <a:gd name="T24" fmla="*/ 117 w 126"/>
                <a:gd name="T25" fmla="*/ 46 h 70"/>
                <a:gd name="T26" fmla="*/ 97 w 126"/>
                <a:gd name="T27" fmla="*/ 27 h 70"/>
                <a:gd name="T28" fmla="*/ 97 w 126"/>
                <a:gd name="T29" fmla="*/ 27 h 70"/>
                <a:gd name="T30" fmla="*/ 71 w 126"/>
                <a:gd name="T3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6" h="70">
                  <a:moveTo>
                    <a:pt x="71" y="0"/>
                  </a:moveTo>
                  <a:cubicBezTo>
                    <a:pt x="57" y="0"/>
                    <a:pt x="46" y="11"/>
                    <a:pt x="45" y="25"/>
                  </a:cubicBezTo>
                  <a:cubicBezTo>
                    <a:pt x="42" y="24"/>
                    <a:pt x="40" y="23"/>
                    <a:pt x="37" y="23"/>
                  </a:cubicBezTo>
                  <a:cubicBezTo>
                    <a:pt x="26" y="23"/>
                    <a:pt x="17" y="32"/>
                    <a:pt x="17" y="43"/>
                  </a:cubicBezTo>
                  <a:cubicBezTo>
                    <a:pt x="17" y="46"/>
                    <a:pt x="18" y="49"/>
                    <a:pt x="1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4" y="51"/>
                    <a:pt x="0" y="56"/>
                    <a:pt x="0" y="61"/>
                  </a:cubicBezTo>
                  <a:cubicBezTo>
                    <a:pt x="0" y="66"/>
                    <a:pt x="4" y="70"/>
                    <a:pt x="9" y="70"/>
                  </a:cubicBezTo>
                  <a:cubicBezTo>
                    <a:pt x="117" y="70"/>
                    <a:pt x="117" y="70"/>
                    <a:pt x="117" y="70"/>
                  </a:cubicBezTo>
                  <a:cubicBezTo>
                    <a:pt x="122" y="70"/>
                    <a:pt x="126" y="66"/>
                    <a:pt x="126" y="61"/>
                  </a:cubicBezTo>
                  <a:cubicBezTo>
                    <a:pt x="126" y="56"/>
                    <a:pt x="122" y="51"/>
                    <a:pt x="117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7" y="48"/>
                    <a:pt x="117" y="46"/>
                  </a:cubicBezTo>
                  <a:cubicBezTo>
                    <a:pt x="117" y="35"/>
                    <a:pt x="108" y="27"/>
                    <a:pt x="97" y="27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12"/>
                    <a:pt x="85" y="0"/>
                    <a:pt x="71" y="0"/>
                  </a:cubicBezTo>
                </a:path>
              </a:pathLst>
            </a:custGeom>
            <a:solidFill>
              <a:srgbClr val="1A8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00">
              <a:extLst>
                <a:ext uri="{FF2B5EF4-FFF2-40B4-BE49-F238E27FC236}">
                  <a16:creationId xmlns:a16="http://schemas.microsoft.com/office/drawing/2014/main" id="{6E685B99-0900-42B3-9D33-E133A4604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" y="2183"/>
              <a:ext cx="46" cy="8"/>
            </a:xfrm>
            <a:custGeom>
              <a:avLst/>
              <a:gdLst>
                <a:gd name="T0" fmla="*/ 46 w 46"/>
                <a:gd name="T1" fmla="*/ 0 h 8"/>
                <a:gd name="T2" fmla="*/ 0 w 46"/>
                <a:gd name="T3" fmla="*/ 8 h 8"/>
                <a:gd name="T4" fmla="*/ 46 w 46"/>
                <a:gd name="T5" fmla="*/ 0 h 8"/>
                <a:gd name="T6" fmla="*/ 46 w 4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8">
                  <a:moveTo>
                    <a:pt x="46" y="0"/>
                  </a:moveTo>
                  <a:lnTo>
                    <a:pt x="0" y="8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5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01">
              <a:extLst>
                <a:ext uri="{FF2B5EF4-FFF2-40B4-BE49-F238E27FC236}">
                  <a16:creationId xmlns:a16="http://schemas.microsoft.com/office/drawing/2014/main" id="{BEBD0BD2-6182-4BCB-A4FB-9CB27501C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" y="2183"/>
              <a:ext cx="46" cy="8"/>
            </a:xfrm>
            <a:custGeom>
              <a:avLst/>
              <a:gdLst>
                <a:gd name="T0" fmla="*/ 46 w 46"/>
                <a:gd name="T1" fmla="*/ 0 h 8"/>
                <a:gd name="T2" fmla="*/ 0 w 46"/>
                <a:gd name="T3" fmla="*/ 8 h 8"/>
                <a:gd name="T4" fmla="*/ 46 w 46"/>
                <a:gd name="T5" fmla="*/ 0 h 8"/>
                <a:gd name="T6" fmla="*/ 46 w 4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8">
                  <a:moveTo>
                    <a:pt x="46" y="0"/>
                  </a:moveTo>
                  <a:lnTo>
                    <a:pt x="0" y="8"/>
                  </a:lnTo>
                  <a:lnTo>
                    <a:pt x="46" y="0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02">
              <a:extLst>
                <a:ext uri="{FF2B5EF4-FFF2-40B4-BE49-F238E27FC236}">
                  <a16:creationId xmlns:a16="http://schemas.microsoft.com/office/drawing/2014/main" id="{696D4C76-80CD-44F7-B296-F21500ABD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" y="2183"/>
              <a:ext cx="70" cy="111"/>
            </a:xfrm>
            <a:custGeom>
              <a:avLst/>
              <a:gdLst>
                <a:gd name="T0" fmla="*/ 70 w 70"/>
                <a:gd name="T1" fmla="*/ 0 h 111"/>
                <a:gd name="T2" fmla="*/ 24 w 70"/>
                <a:gd name="T3" fmla="*/ 8 h 111"/>
                <a:gd name="T4" fmla="*/ 0 w 70"/>
                <a:gd name="T5" fmla="*/ 111 h 111"/>
                <a:gd name="T6" fmla="*/ 70 w 70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111">
                  <a:moveTo>
                    <a:pt x="70" y="0"/>
                  </a:moveTo>
                  <a:lnTo>
                    <a:pt x="24" y="8"/>
                  </a:lnTo>
                  <a:lnTo>
                    <a:pt x="0" y="111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03">
              <a:extLst>
                <a:ext uri="{FF2B5EF4-FFF2-40B4-BE49-F238E27FC236}">
                  <a16:creationId xmlns:a16="http://schemas.microsoft.com/office/drawing/2014/main" id="{CC692B48-624D-4F31-A03E-755487B55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" y="2183"/>
              <a:ext cx="70" cy="111"/>
            </a:xfrm>
            <a:custGeom>
              <a:avLst/>
              <a:gdLst>
                <a:gd name="T0" fmla="*/ 70 w 70"/>
                <a:gd name="T1" fmla="*/ 0 h 111"/>
                <a:gd name="T2" fmla="*/ 24 w 70"/>
                <a:gd name="T3" fmla="*/ 8 h 111"/>
                <a:gd name="T4" fmla="*/ 0 w 70"/>
                <a:gd name="T5" fmla="*/ 111 h 111"/>
                <a:gd name="T6" fmla="*/ 70 w 70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111">
                  <a:moveTo>
                    <a:pt x="70" y="0"/>
                  </a:moveTo>
                  <a:lnTo>
                    <a:pt x="24" y="8"/>
                  </a:lnTo>
                  <a:lnTo>
                    <a:pt x="0" y="111"/>
                  </a:lnTo>
                  <a:lnTo>
                    <a:pt x="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04">
              <a:extLst>
                <a:ext uri="{FF2B5EF4-FFF2-40B4-BE49-F238E27FC236}">
                  <a16:creationId xmlns:a16="http://schemas.microsoft.com/office/drawing/2014/main" id="{80848B85-DFC4-4A85-96DD-1ABF250E1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" y="2183"/>
              <a:ext cx="70" cy="111"/>
            </a:xfrm>
            <a:custGeom>
              <a:avLst/>
              <a:gdLst>
                <a:gd name="T0" fmla="*/ 0 w 70"/>
                <a:gd name="T1" fmla="*/ 0 h 111"/>
                <a:gd name="T2" fmla="*/ 70 w 70"/>
                <a:gd name="T3" fmla="*/ 111 h 111"/>
                <a:gd name="T4" fmla="*/ 47 w 70"/>
                <a:gd name="T5" fmla="*/ 8 h 111"/>
                <a:gd name="T6" fmla="*/ 0 w 70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111">
                  <a:moveTo>
                    <a:pt x="0" y="0"/>
                  </a:moveTo>
                  <a:lnTo>
                    <a:pt x="70" y="111"/>
                  </a:lnTo>
                  <a:lnTo>
                    <a:pt x="47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2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05">
              <a:extLst>
                <a:ext uri="{FF2B5EF4-FFF2-40B4-BE49-F238E27FC236}">
                  <a16:creationId xmlns:a16="http://schemas.microsoft.com/office/drawing/2014/main" id="{271E0CAA-17D9-488A-998D-9C487924F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5" y="2183"/>
              <a:ext cx="70" cy="111"/>
            </a:xfrm>
            <a:custGeom>
              <a:avLst/>
              <a:gdLst>
                <a:gd name="T0" fmla="*/ 0 w 70"/>
                <a:gd name="T1" fmla="*/ 0 h 111"/>
                <a:gd name="T2" fmla="*/ 70 w 70"/>
                <a:gd name="T3" fmla="*/ 111 h 111"/>
                <a:gd name="T4" fmla="*/ 47 w 70"/>
                <a:gd name="T5" fmla="*/ 8 h 111"/>
                <a:gd name="T6" fmla="*/ 0 w 70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111">
                  <a:moveTo>
                    <a:pt x="0" y="0"/>
                  </a:moveTo>
                  <a:lnTo>
                    <a:pt x="70" y="111"/>
                  </a:lnTo>
                  <a:lnTo>
                    <a:pt x="47" y="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428180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FEC1-6B36-4C83-9E5F-C7FFC5BBF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Migrate for Discovery and Assessment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5FC671-BE49-40EE-B715-A11C1F24D6AE}"/>
              </a:ext>
            </a:extLst>
          </p:cNvPr>
          <p:cNvGrpSpPr/>
          <p:nvPr/>
        </p:nvGrpSpPr>
        <p:grpSpPr>
          <a:xfrm>
            <a:off x="321799" y="1913868"/>
            <a:ext cx="2666620" cy="3653016"/>
            <a:chOff x="526117" y="1359235"/>
            <a:chExt cx="3135370" cy="43080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140913C-9C0A-4EAE-A310-E52220F7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990" y="1359235"/>
              <a:ext cx="2819621" cy="27069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1B7B41-7350-4B5B-902C-EF809CA7EFAB}"/>
                </a:ext>
              </a:extLst>
            </p:cNvPr>
            <p:cNvSpPr/>
            <p:nvPr/>
          </p:nvSpPr>
          <p:spPr>
            <a:xfrm>
              <a:off x="526117" y="4106861"/>
              <a:ext cx="3135370" cy="1560439"/>
            </a:xfrm>
            <a:prstGeom prst="rect">
              <a:avLst/>
            </a:prstGeom>
            <a:noFill/>
          </p:spPr>
          <p:txBody>
            <a:bodyPr wrap="square" lIns="91427" tIns="45714" rIns="91427" bIns="45714">
              <a:spAutoFit/>
            </a:bodyPr>
            <a:lstStyle/>
            <a:p>
              <a:pPr marL="0" marR="0" lvl="0" indent="0" algn="ctr" defTabSz="9326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999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Segoe UI Semilight"/>
                </a:rPr>
                <a:t>Agentless</a:t>
              </a:r>
              <a:r>
                <a:rPr kumimoji="0" lang="en-US" sz="3999" b="0" i="0" u="none" strike="noStrike" kern="1200" cap="none" spc="0" normalizeH="0" baseline="0" noProof="0" dirty="0">
                  <a:ln w="0"/>
                  <a:solidFill>
                    <a:srgbClr val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Segoe UI Semilight"/>
                  <a:ea typeface="+mn-ea"/>
                  <a:cs typeface="+mn-cs"/>
                </a:rPr>
                <a:t> discovery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4DD801-43ED-4CA2-83DD-35014E103237}"/>
              </a:ext>
            </a:extLst>
          </p:cNvPr>
          <p:cNvGrpSpPr/>
          <p:nvPr/>
        </p:nvGrpSpPr>
        <p:grpSpPr>
          <a:xfrm>
            <a:off x="3101983" y="1913870"/>
            <a:ext cx="2817126" cy="3653013"/>
            <a:chOff x="839851" y="1335448"/>
            <a:chExt cx="3312332" cy="43080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4CB00F-8F15-41FC-BFB1-BE15FCCB7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851" y="1335448"/>
              <a:ext cx="3312332" cy="27069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FEEBC5-8405-46D8-B7C6-571ADA16BCC3}"/>
                </a:ext>
              </a:extLst>
            </p:cNvPr>
            <p:cNvSpPr/>
            <p:nvPr/>
          </p:nvSpPr>
          <p:spPr>
            <a:xfrm>
              <a:off x="928332" y="4083072"/>
              <a:ext cx="3135369" cy="1560439"/>
            </a:xfrm>
            <a:prstGeom prst="rect">
              <a:avLst/>
            </a:prstGeom>
            <a:noFill/>
          </p:spPr>
          <p:txBody>
            <a:bodyPr wrap="square" lIns="91427" tIns="45714" rIns="91427" bIns="45714">
              <a:spAutoFit/>
            </a:bodyPr>
            <a:lstStyle/>
            <a:p>
              <a:pPr marL="0" marR="0" lvl="0" indent="0" algn="ctr" defTabSz="9326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999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Segoe UI Semilight"/>
                </a:rPr>
                <a:t>TCO</a:t>
              </a:r>
              <a:r>
                <a:rPr kumimoji="0" lang="en-US" sz="3999" b="0" i="0" u="none" strike="noStrike" kern="1200" cap="none" spc="0" normalizeH="0" baseline="0" noProof="0" dirty="0">
                  <a:ln w="0"/>
                  <a:solidFill>
                    <a:srgbClr val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Segoe UI Semilight"/>
                  <a:ea typeface="+mn-ea"/>
                  <a:cs typeface="+mn-cs"/>
                </a:rPr>
                <a:t> </a:t>
              </a:r>
              <a:r>
                <a:rPr lang="en-US" sz="3999" dirty="0">
                  <a:ln w="0"/>
                  <a:solidFill>
                    <a:srgbClr val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Segoe UI Semilight"/>
                </a:rPr>
                <a:t>calculation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E05DCD-624D-458D-875D-2D64B5BBD60F}"/>
              </a:ext>
            </a:extLst>
          </p:cNvPr>
          <p:cNvGrpSpPr/>
          <p:nvPr/>
        </p:nvGrpSpPr>
        <p:grpSpPr>
          <a:xfrm>
            <a:off x="5709947" y="1913868"/>
            <a:ext cx="4009073" cy="3645839"/>
            <a:chOff x="-2764280" y="1343366"/>
            <a:chExt cx="4713804" cy="429960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8AF0D00-B772-43D2-B49D-18FA7CD40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226719" y="1343366"/>
              <a:ext cx="3894257" cy="27069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A6202C-BB75-446B-A89F-BE77C2DB293E}"/>
                </a:ext>
              </a:extLst>
            </p:cNvPr>
            <p:cNvSpPr/>
            <p:nvPr/>
          </p:nvSpPr>
          <p:spPr>
            <a:xfrm>
              <a:off x="-2764280" y="4082529"/>
              <a:ext cx="4713804" cy="1560439"/>
            </a:xfrm>
            <a:prstGeom prst="rect">
              <a:avLst/>
            </a:prstGeom>
            <a:noFill/>
          </p:spPr>
          <p:txBody>
            <a:bodyPr wrap="square" lIns="91427" tIns="45714" rIns="91427" bIns="45714">
              <a:spAutoFit/>
            </a:bodyPr>
            <a:lstStyle/>
            <a:p>
              <a:pPr marL="0" marR="0" lvl="0" indent="0" algn="ctr" defTabSz="9326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0" i="0" u="none" strike="noStrike" kern="1200" cap="none" spc="0" normalizeH="0" baseline="0" noProof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Segoe UI Semilight"/>
                  <a:ea typeface="+mn-ea"/>
                  <a:cs typeface="+mn-cs"/>
                </a:rPr>
                <a:t>Right-size </a:t>
              </a:r>
              <a:r>
                <a:rPr lang="en-US" sz="3999" dirty="0">
                  <a:ln w="0"/>
                  <a:solidFill>
                    <a:srgbClr val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Segoe UI Semilight"/>
                </a:rPr>
                <a:t>and</a:t>
              </a:r>
              <a:r>
                <a:rPr kumimoji="0" lang="en-US" sz="3999" b="0" i="0" u="none" strike="noStrike" kern="1200" cap="none" spc="0" normalizeH="0" baseline="0" noProof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Segoe UI Semilight"/>
                  <a:ea typeface="+mn-ea"/>
                  <a:cs typeface="+mn-cs"/>
                </a:rPr>
                <a:t> </a:t>
              </a:r>
              <a:r>
                <a:rPr lang="en-US" sz="3999" dirty="0">
                  <a:ln w="0"/>
                  <a:solidFill>
                    <a:srgbClr val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Segoe UI Semilight"/>
                </a:rPr>
                <a:t>suitability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835F6E-BDB3-4D52-8700-3DCAD5DBB7AA}"/>
              </a:ext>
            </a:extLst>
          </p:cNvPr>
          <p:cNvGrpSpPr/>
          <p:nvPr/>
        </p:nvGrpSpPr>
        <p:grpSpPr>
          <a:xfrm>
            <a:off x="9473239" y="1913868"/>
            <a:ext cx="2666620" cy="3653016"/>
            <a:chOff x="667192" y="1359235"/>
            <a:chExt cx="3135370" cy="430806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CA66F8C-064B-4831-B1C6-D02CB729C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1899" y="1359235"/>
              <a:ext cx="2545955" cy="27069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6894F46-F8FC-4B03-B1E7-927BC9D07D8C}"/>
                </a:ext>
              </a:extLst>
            </p:cNvPr>
            <p:cNvSpPr/>
            <p:nvPr/>
          </p:nvSpPr>
          <p:spPr>
            <a:xfrm>
              <a:off x="667192" y="4106862"/>
              <a:ext cx="3135370" cy="1560439"/>
            </a:xfrm>
            <a:prstGeom prst="rect">
              <a:avLst/>
            </a:prstGeom>
            <a:noFill/>
          </p:spPr>
          <p:txBody>
            <a:bodyPr wrap="square" lIns="91427" tIns="45714" rIns="91427" bIns="45714">
              <a:spAutoFit/>
            </a:bodyPr>
            <a:lstStyle/>
            <a:p>
              <a:pPr marL="0" marR="0" lvl="0" indent="0" algn="ctr" defTabSz="9326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999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Segoe UI Semilight"/>
                </a:rPr>
                <a:t>Azure </a:t>
              </a:r>
              <a:r>
                <a:rPr lang="en-US" sz="3999" dirty="0">
                  <a:ln w="0"/>
                  <a:solidFill>
                    <a:srgbClr val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Segoe UI Semilight"/>
                </a:rPr>
                <a:t>platform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404419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2">
            <a:extLst>
              <a:ext uri="{FF2B5EF4-FFF2-40B4-BE49-F238E27FC236}">
                <a16:creationId xmlns:a16="http://schemas.microsoft.com/office/drawing/2014/main" id="{4267F2B7-E44D-441A-B155-A7E3E2452B42}"/>
              </a:ext>
            </a:extLst>
          </p:cNvPr>
          <p:cNvSpPr txBox="1">
            <a:spLocks/>
          </p:cNvSpPr>
          <p:nvPr/>
        </p:nvSpPr>
        <p:spPr>
          <a:xfrm>
            <a:off x="584180" y="2335995"/>
            <a:ext cx="6400800" cy="997196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Migrate Windows Server 2008 32-bit and 64-bit to Azure</a:t>
            </a:r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76CAA982-B77D-4589-B586-C69F589ECC94}"/>
              </a:ext>
            </a:extLst>
          </p:cNvPr>
          <p:cNvSpPr txBox="1">
            <a:spLocks/>
          </p:cNvSpPr>
          <p:nvPr/>
        </p:nvSpPr>
        <p:spPr>
          <a:xfrm>
            <a:off x="554304" y="5458326"/>
            <a:ext cx="6400800" cy="30777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sz="32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Site Recovery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8DBA7C4-5195-4968-A768-722EC64F7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1641" y="4413210"/>
            <a:ext cx="2055318" cy="107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4278BF0-AFA7-473F-87AE-D0CBF4778D43}"/>
              </a:ext>
            </a:extLst>
          </p:cNvPr>
          <p:cNvGrpSpPr/>
          <p:nvPr/>
        </p:nvGrpSpPr>
        <p:grpSpPr>
          <a:xfrm>
            <a:off x="6955105" y="759759"/>
            <a:ext cx="4807738" cy="5502986"/>
            <a:chOff x="8199437" y="2299575"/>
            <a:chExt cx="3048000" cy="3778384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D2EBA068-BA5C-4DA9-822F-31FC09EAC5D5}"/>
                </a:ext>
              </a:extLst>
            </p:cNvPr>
            <p:cNvGrpSpPr/>
            <p:nvPr/>
          </p:nvGrpSpPr>
          <p:grpSpPr>
            <a:xfrm>
              <a:off x="8199437" y="2430462"/>
              <a:ext cx="3048000" cy="3647497"/>
              <a:chOff x="7988835" y="1222377"/>
              <a:chExt cx="1330325" cy="1249364"/>
            </a:xfrm>
          </p:grpSpPr>
          <p:sp>
            <p:nvSpPr>
              <p:cNvPr id="154" name="Freeform 94">
                <a:extLst>
                  <a:ext uri="{FF2B5EF4-FFF2-40B4-BE49-F238E27FC236}">
                    <a16:creationId xmlns:a16="http://schemas.microsoft.com/office/drawing/2014/main" id="{606239B3-D862-46A6-9EEB-2EE158F38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8423" y="1466852"/>
                <a:ext cx="525462" cy="314325"/>
              </a:xfrm>
              <a:custGeom>
                <a:avLst/>
                <a:gdLst>
                  <a:gd name="T0" fmla="*/ 97 w 173"/>
                  <a:gd name="T1" fmla="*/ 0 h 104"/>
                  <a:gd name="T2" fmla="*/ 71 w 173"/>
                  <a:gd name="T3" fmla="*/ 16 h 104"/>
                  <a:gd name="T4" fmla="*/ 62 w 173"/>
                  <a:gd name="T5" fmla="*/ 14 h 104"/>
                  <a:gd name="T6" fmla="*/ 35 w 173"/>
                  <a:gd name="T7" fmla="*/ 42 h 104"/>
                  <a:gd name="T8" fmla="*/ 35 w 173"/>
                  <a:gd name="T9" fmla="*/ 42 h 104"/>
                  <a:gd name="T10" fmla="*/ 31 w 173"/>
                  <a:gd name="T11" fmla="*/ 42 h 104"/>
                  <a:gd name="T12" fmla="*/ 0 w 173"/>
                  <a:gd name="T13" fmla="*/ 73 h 104"/>
                  <a:gd name="T14" fmla="*/ 31 w 173"/>
                  <a:gd name="T15" fmla="*/ 104 h 104"/>
                  <a:gd name="T16" fmla="*/ 146 w 173"/>
                  <a:gd name="T17" fmla="*/ 104 h 104"/>
                  <a:gd name="T18" fmla="*/ 173 w 173"/>
                  <a:gd name="T19" fmla="*/ 77 h 104"/>
                  <a:gd name="T20" fmla="*/ 155 w 173"/>
                  <a:gd name="T21" fmla="*/ 52 h 104"/>
                  <a:gd name="T22" fmla="*/ 127 w 173"/>
                  <a:gd name="T23" fmla="*/ 30 h 104"/>
                  <a:gd name="T24" fmla="*/ 127 w 173"/>
                  <a:gd name="T25" fmla="*/ 30 h 104"/>
                  <a:gd name="T26" fmla="*/ 97 w 173"/>
                  <a:gd name="T2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3" h="104">
                    <a:moveTo>
                      <a:pt x="97" y="0"/>
                    </a:moveTo>
                    <a:cubicBezTo>
                      <a:pt x="86" y="0"/>
                      <a:pt x="76" y="7"/>
                      <a:pt x="71" y="16"/>
                    </a:cubicBezTo>
                    <a:cubicBezTo>
                      <a:pt x="68" y="15"/>
                      <a:pt x="65" y="14"/>
                      <a:pt x="62" y="14"/>
                    </a:cubicBezTo>
                    <a:cubicBezTo>
                      <a:pt x="47" y="14"/>
                      <a:pt x="35" y="27"/>
                      <a:pt x="35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3" y="42"/>
                      <a:pt x="32" y="42"/>
                      <a:pt x="31" y="42"/>
                    </a:cubicBezTo>
                    <a:cubicBezTo>
                      <a:pt x="14" y="42"/>
                      <a:pt x="0" y="56"/>
                      <a:pt x="0" y="73"/>
                    </a:cubicBezTo>
                    <a:cubicBezTo>
                      <a:pt x="0" y="90"/>
                      <a:pt x="14" y="104"/>
                      <a:pt x="31" y="104"/>
                    </a:cubicBezTo>
                    <a:cubicBezTo>
                      <a:pt x="146" y="104"/>
                      <a:pt x="146" y="104"/>
                      <a:pt x="146" y="104"/>
                    </a:cubicBezTo>
                    <a:cubicBezTo>
                      <a:pt x="160" y="104"/>
                      <a:pt x="173" y="92"/>
                      <a:pt x="173" y="77"/>
                    </a:cubicBezTo>
                    <a:cubicBezTo>
                      <a:pt x="173" y="66"/>
                      <a:pt x="166" y="56"/>
                      <a:pt x="155" y="52"/>
                    </a:cubicBezTo>
                    <a:cubicBezTo>
                      <a:pt x="152" y="39"/>
                      <a:pt x="141" y="30"/>
                      <a:pt x="127" y="30"/>
                    </a:cubicBezTo>
                    <a:cubicBezTo>
                      <a:pt x="127" y="30"/>
                      <a:pt x="127" y="30"/>
                      <a:pt x="127" y="30"/>
                    </a:cubicBezTo>
                    <a:cubicBezTo>
                      <a:pt x="127" y="13"/>
                      <a:pt x="113" y="0"/>
                      <a:pt x="97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55" name="Freeform 95">
                <a:extLst>
                  <a:ext uri="{FF2B5EF4-FFF2-40B4-BE49-F238E27FC236}">
                    <a16:creationId xmlns:a16="http://schemas.microsoft.com/office/drawing/2014/main" id="{A7CE44BC-BD09-4717-8B89-E7773D83B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8423" y="1527177"/>
                <a:ext cx="404812" cy="254000"/>
              </a:xfrm>
              <a:custGeom>
                <a:avLst/>
                <a:gdLst>
                  <a:gd name="T0" fmla="*/ 46 w 133"/>
                  <a:gd name="T1" fmla="*/ 0 h 84"/>
                  <a:gd name="T2" fmla="*/ 35 w 133"/>
                  <a:gd name="T3" fmla="*/ 18 h 84"/>
                  <a:gd name="T4" fmla="*/ 35 w 133"/>
                  <a:gd name="T5" fmla="*/ 19 h 84"/>
                  <a:gd name="T6" fmla="*/ 35 w 133"/>
                  <a:gd name="T7" fmla="*/ 19 h 84"/>
                  <a:gd name="T8" fmla="*/ 35 w 133"/>
                  <a:gd name="T9" fmla="*/ 20 h 84"/>
                  <a:gd name="T10" fmla="*/ 35 w 133"/>
                  <a:gd name="T11" fmla="*/ 20 h 84"/>
                  <a:gd name="T12" fmla="*/ 35 w 133"/>
                  <a:gd name="T13" fmla="*/ 20 h 84"/>
                  <a:gd name="T14" fmla="*/ 35 w 133"/>
                  <a:gd name="T15" fmla="*/ 21 h 84"/>
                  <a:gd name="T16" fmla="*/ 35 w 133"/>
                  <a:gd name="T17" fmla="*/ 21 h 84"/>
                  <a:gd name="T18" fmla="*/ 35 w 133"/>
                  <a:gd name="T19" fmla="*/ 21 h 84"/>
                  <a:gd name="T20" fmla="*/ 35 w 133"/>
                  <a:gd name="T21" fmla="*/ 21 h 84"/>
                  <a:gd name="T22" fmla="*/ 35 w 133"/>
                  <a:gd name="T23" fmla="*/ 22 h 84"/>
                  <a:gd name="T24" fmla="*/ 35 w 133"/>
                  <a:gd name="T25" fmla="*/ 22 h 84"/>
                  <a:gd name="T26" fmla="*/ 31 w 133"/>
                  <a:gd name="T27" fmla="*/ 22 h 84"/>
                  <a:gd name="T28" fmla="*/ 0 w 133"/>
                  <a:gd name="T29" fmla="*/ 53 h 84"/>
                  <a:gd name="T30" fmla="*/ 31 w 133"/>
                  <a:gd name="T31" fmla="*/ 84 h 84"/>
                  <a:gd name="T32" fmla="*/ 133 w 133"/>
                  <a:gd name="T33" fmla="*/ 84 h 84"/>
                  <a:gd name="T34" fmla="*/ 46 w 133"/>
                  <a:gd name="T3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3" h="84">
                    <a:moveTo>
                      <a:pt x="46" y="0"/>
                    </a:moveTo>
                    <a:cubicBezTo>
                      <a:pt x="40" y="4"/>
                      <a:pt x="36" y="11"/>
                      <a:pt x="35" y="18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3" y="22"/>
                      <a:pt x="32" y="22"/>
                      <a:pt x="31" y="22"/>
                    </a:cubicBezTo>
                    <a:cubicBezTo>
                      <a:pt x="14" y="22"/>
                      <a:pt x="0" y="36"/>
                      <a:pt x="0" y="53"/>
                    </a:cubicBezTo>
                    <a:cubicBezTo>
                      <a:pt x="0" y="70"/>
                      <a:pt x="14" y="84"/>
                      <a:pt x="31" y="84"/>
                    </a:cubicBezTo>
                    <a:cubicBezTo>
                      <a:pt x="133" y="84"/>
                      <a:pt x="133" y="84"/>
                      <a:pt x="133" y="84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56" name="Freeform 96">
                <a:extLst>
                  <a:ext uri="{FF2B5EF4-FFF2-40B4-BE49-F238E27FC236}">
                    <a16:creationId xmlns:a16="http://schemas.microsoft.com/office/drawing/2014/main" id="{EA0E8120-67AC-4B5E-9CCC-EBC4935B5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710" y="1892302"/>
                <a:ext cx="923925" cy="579437"/>
              </a:xfrm>
              <a:custGeom>
                <a:avLst/>
                <a:gdLst>
                  <a:gd name="T0" fmla="*/ 465 w 582"/>
                  <a:gd name="T1" fmla="*/ 0 h 365"/>
                  <a:gd name="T2" fmla="*/ 465 w 582"/>
                  <a:gd name="T3" fmla="*/ 72 h 365"/>
                  <a:gd name="T4" fmla="*/ 348 w 582"/>
                  <a:gd name="T5" fmla="*/ 72 h 365"/>
                  <a:gd name="T6" fmla="*/ 348 w 582"/>
                  <a:gd name="T7" fmla="*/ 145 h 365"/>
                  <a:gd name="T8" fmla="*/ 232 w 582"/>
                  <a:gd name="T9" fmla="*/ 145 h 365"/>
                  <a:gd name="T10" fmla="*/ 232 w 582"/>
                  <a:gd name="T11" fmla="*/ 219 h 365"/>
                  <a:gd name="T12" fmla="*/ 234 w 582"/>
                  <a:gd name="T13" fmla="*/ 219 h 365"/>
                  <a:gd name="T14" fmla="*/ 232 w 582"/>
                  <a:gd name="T15" fmla="*/ 219 h 365"/>
                  <a:gd name="T16" fmla="*/ 232 w 582"/>
                  <a:gd name="T17" fmla="*/ 219 h 365"/>
                  <a:gd name="T18" fmla="*/ 117 w 582"/>
                  <a:gd name="T19" fmla="*/ 219 h 365"/>
                  <a:gd name="T20" fmla="*/ 117 w 582"/>
                  <a:gd name="T21" fmla="*/ 291 h 365"/>
                  <a:gd name="T22" fmla="*/ 0 w 582"/>
                  <a:gd name="T23" fmla="*/ 291 h 365"/>
                  <a:gd name="T24" fmla="*/ 0 w 582"/>
                  <a:gd name="T25" fmla="*/ 365 h 365"/>
                  <a:gd name="T26" fmla="*/ 117 w 582"/>
                  <a:gd name="T27" fmla="*/ 365 h 365"/>
                  <a:gd name="T28" fmla="*/ 582 w 582"/>
                  <a:gd name="T29" fmla="*/ 365 h 365"/>
                  <a:gd name="T30" fmla="*/ 582 w 582"/>
                  <a:gd name="T31" fmla="*/ 74 h 365"/>
                  <a:gd name="T32" fmla="*/ 582 w 582"/>
                  <a:gd name="T33" fmla="*/ 0 h 365"/>
                  <a:gd name="T34" fmla="*/ 465 w 582"/>
                  <a:gd name="T35" fmla="*/ 0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2" h="365">
                    <a:moveTo>
                      <a:pt x="465" y="0"/>
                    </a:moveTo>
                    <a:lnTo>
                      <a:pt x="465" y="72"/>
                    </a:lnTo>
                    <a:lnTo>
                      <a:pt x="348" y="72"/>
                    </a:lnTo>
                    <a:lnTo>
                      <a:pt x="348" y="145"/>
                    </a:lnTo>
                    <a:lnTo>
                      <a:pt x="232" y="145"/>
                    </a:lnTo>
                    <a:lnTo>
                      <a:pt x="232" y="219"/>
                    </a:lnTo>
                    <a:lnTo>
                      <a:pt x="234" y="219"/>
                    </a:lnTo>
                    <a:lnTo>
                      <a:pt x="232" y="219"/>
                    </a:lnTo>
                    <a:lnTo>
                      <a:pt x="232" y="219"/>
                    </a:lnTo>
                    <a:lnTo>
                      <a:pt x="117" y="219"/>
                    </a:lnTo>
                    <a:lnTo>
                      <a:pt x="117" y="291"/>
                    </a:lnTo>
                    <a:lnTo>
                      <a:pt x="0" y="291"/>
                    </a:lnTo>
                    <a:lnTo>
                      <a:pt x="0" y="365"/>
                    </a:lnTo>
                    <a:lnTo>
                      <a:pt x="117" y="365"/>
                    </a:lnTo>
                    <a:lnTo>
                      <a:pt x="582" y="365"/>
                    </a:lnTo>
                    <a:lnTo>
                      <a:pt x="582" y="74"/>
                    </a:lnTo>
                    <a:lnTo>
                      <a:pt x="582" y="0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rgbClr val="E5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57" name="Freeform 97">
                <a:extLst>
                  <a:ext uri="{FF2B5EF4-FFF2-40B4-BE49-F238E27FC236}">
                    <a16:creationId xmlns:a16="http://schemas.microsoft.com/office/drawing/2014/main" id="{E232AA57-AF94-486B-9FFA-9CB35CE40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4373" y="2058990"/>
                <a:ext cx="68262" cy="111125"/>
              </a:xfrm>
              <a:custGeom>
                <a:avLst/>
                <a:gdLst>
                  <a:gd name="T0" fmla="*/ 22 w 22"/>
                  <a:gd name="T1" fmla="*/ 0 h 37"/>
                  <a:gd name="T2" fmla="*/ 9 w 22"/>
                  <a:gd name="T3" fmla="*/ 11 h 37"/>
                  <a:gd name="T4" fmla="*/ 0 w 22"/>
                  <a:gd name="T5" fmla="*/ 23 h 37"/>
                  <a:gd name="T6" fmla="*/ 14 w 22"/>
                  <a:gd name="T7" fmla="*/ 37 h 37"/>
                  <a:gd name="T8" fmla="*/ 22 w 22"/>
                  <a:gd name="T9" fmla="*/ 37 h 37"/>
                  <a:gd name="T10" fmla="*/ 22 w 22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7">
                    <a:moveTo>
                      <a:pt x="22" y="0"/>
                    </a:moveTo>
                    <a:cubicBezTo>
                      <a:pt x="16" y="1"/>
                      <a:pt x="10" y="5"/>
                      <a:pt x="9" y="11"/>
                    </a:cubicBezTo>
                    <a:cubicBezTo>
                      <a:pt x="4" y="13"/>
                      <a:pt x="0" y="18"/>
                      <a:pt x="0" y="23"/>
                    </a:cubicBezTo>
                    <a:cubicBezTo>
                      <a:pt x="0" y="31"/>
                      <a:pt x="6" y="37"/>
                      <a:pt x="14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C4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58" name="Freeform 98">
                <a:extLst>
                  <a:ext uri="{FF2B5EF4-FFF2-40B4-BE49-F238E27FC236}">
                    <a16:creationId xmlns:a16="http://schemas.microsoft.com/office/drawing/2014/main" id="{0B71CF2D-2FD1-4274-908B-30B49DE8D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3573" y="1919290"/>
                <a:ext cx="255587" cy="153987"/>
              </a:xfrm>
              <a:custGeom>
                <a:avLst/>
                <a:gdLst>
                  <a:gd name="T0" fmla="*/ 8 w 84"/>
                  <a:gd name="T1" fmla="*/ 25 h 51"/>
                  <a:gd name="T2" fmla="*/ 22 w 84"/>
                  <a:gd name="T3" fmla="*/ 14 h 51"/>
                  <a:gd name="T4" fmla="*/ 37 w 84"/>
                  <a:gd name="T5" fmla="*/ 0 h 51"/>
                  <a:gd name="T6" fmla="*/ 49 w 84"/>
                  <a:gd name="T7" fmla="*/ 7 h 51"/>
                  <a:gd name="T8" fmla="*/ 54 w 84"/>
                  <a:gd name="T9" fmla="*/ 7 h 51"/>
                  <a:gd name="T10" fmla="*/ 67 w 84"/>
                  <a:gd name="T11" fmla="*/ 20 h 51"/>
                  <a:gd name="T12" fmla="*/ 69 w 84"/>
                  <a:gd name="T13" fmla="*/ 20 h 51"/>
                  <a:gd name="T14" fmla="*/ 84 w 84"/>
                  <a:gd name="T15" fmla="*/ 35 h 51"/>
                  <a:gd name="T16" fmla="*/ 69 w 84"/>
                  <a:gd name="T17" fmla="*/ 51 h 51"/>
                  <a:gd name="T18" fmla="*/ 13 w 84"/>
                  <a:gd name="T19" fmla="*/ 51 h 51"/>
                  <a:gd name="T20" fmla="*/ 0 w 84"/>
                  <a:gd name="T21" fmla="*/ 37 h 51"/>
                  <a:gd name="T22" fmla="*/ 8 w 84"/>
                  <a:gd name="T23" fmla="*/ 2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51">
                    <a:moveTo>
                      <a:pt x="8" y="25"/>
                    </a:moveTo>
                    <a:cubicBezTo>
                      <a:pt x="10" y="19"/>
                      <a:pt x="15" y="14"/>
                      <a:pt x="22" y="14"/>
                    </a:cubicBezTo>
                    <a:cubicBezTo>
                      <a:pt x="22" y="6"/>
                      <a:pt x="29" y="0"/>
                      <a:pt x="37" y="0"/>
                    </a:cubicBezTo>
                    <a:cubicBezTo>
                      <a:pt x="42" y="0"/>
                      <a:pt x="47" y="3"/>
                      <a:pt x="49" y="7"/>
                    </a:cubicBezTo>
                    <a:cubicBezTo>
                      <a:pt x="51" y="7"/>
                      <a:pt x="52" y="7"/>
                      <a:pt x="54" y="7"/>
                    </a:cubicBezTo>
                    <a:cubicBezTo>
                      <a:pt x="61" y="7"/>
                      <a:pt x="67" y="13"/>
                      <a:pt x="67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77" y="20"/>
                      <a:pt x="84" y="27"/>
                      <a:pt x="84" y="35"/>
                    </a:cubicBezTo>
                    <a:cubicBezTo>
                      <a:pt x="84" y="44"/>
                      <a:pt x="77" y="51"/>
                      <a:pt x="69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6" y="51"/>
                      <a:pt x="0" y="45"/>
                      <a:pt x="0" y="37"/>
                    </a:cubicBezTo>
                    <a:cubicBezTo>
                      <a:pt x="0" y="32"/>
                      <a:pt x="3" y="27"/>
                      <a:pt x="8" y="2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59" name="Freeform 99">
                <a:extLst>
                  <a:ext uri="{FF2B5EF4-FFF2-40B4-BE49-F238E27FC236}">
                    <a16:creationId xmlns:a16="http://schemas.microsoft.com/office/drawing/2014/main" id="{1B9C46D3-6A72-4EC6-A18C-F0F468E3BC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58710" y="2122490"/>
                <a:ext cx="923925" cy="349250"/>
              </a:xfrm>
              <a:custGeom>
                <a:avLst/>
                <a:gdLst>
                  <a:gd name="T0" fmla="*/ 232 w 582"/>
                  <a:gd name="T1" fmla="*/ 0 h 220"/>
                  <a:gd name="T2" fmla="*/ 232 w 582"/>
                  <a:gd name="T3" fmla="*/ 0 h 220"/>
                  <a:gd name="T4" fmla="*/ 232 w 582"/>
                  <a:gd name="T5" fmla="*/ 74 h 220"/>
                  <a:gd name="T6" fmla="*/ 117 w 582"/>
                  <a:gd name="T7" fmla="*/ 74 h 220"/>
                  <a:gd name="T8" fmla="*/ 117 w 582"/>
                  <a:gd name="T9" fmla="*/ 146 h 220"/>
                  <a:gd name="T10" fmla="*/ 14 w 582"/>
                  <a:gd name="T11" fmla="*/ 146 h 220"/>
                  <a:gd name="T12" fmla="*/ 0 w 582"/>
                  <a:gd name="T13" fmla="*/ 146 h 220"/>
                  <a:gd name="T14" fmla="*/ 0 w 582"/>
                  <a:gd name="T15" fmla="*/ 220 h 220"/>
                  <a:gd name="T16" fmla="*/ 117 w 582"/>
                  <a:gd name="T17" fmla="*/ 220 h 220"/>
                  <a:gd name="T18" fmla="*/ 582 w 582"/>
                  <a:gd name="T19" fmla="*/ 220 h 220"/>
                  <a:gd name="T20" fmla="*/ 232 w 582"/>
                  <a:gd name="T21" fmla="*/ 0 h 220"/>
                  <a:gd name="T22" fmla="*/ 232 w 582"/>
                  <a:gd name="T23" fmla="*/ 74 h 220"/>
                  <a:gd name="T24" fmla="*/ 234 w 582"/>
                  <a:gd name="T25" fmla="*/ 74 h 220"/>
                  <a:gd name="T26" fmla="*/ 232 w 582"/>
                  <a:gd name="T27" fmla="*/ 74 h 220"/>
                  <a:gd name="T28" fmla="*/ 232 w 582"/>
                  <a:gd name="T29" fmla="*/ 7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2" h="220">
                    <a:moveTo>
                      <a:pt x="232" y="0"/>
                    </a:moveTo>
                    <a:lnTo>
                      <a:pt x="232" y="0"/>
                    </a:lnTo>
                    <a:lnTo>
                      <a:pt x="232" y="74"/>
                    </a:lnTo>
                    <a:lnTo>
                      <a:pt x="117" y="74"/>
                    </a:lnTo>
                    <a:lnTo>
                      <a:pt x="117" y="146"/>
                    </a:lnTo>
                    <a:lnTo>
                      <a:pt x="14" y="146"/>
                    </a:lnTo>
                    <a:lnTo>
                      <a:pt x="0" y="146"/>
                    </a:lnTo>
                    <a:lnTo>
                      <a:pt x="0" y="220"/>
                    </a:lnTo>
                    <a:lnTo>
                      <a:pt x="117" y="220"/>
                    </a:lnTo>
                    <a:lnTo>
                      <a:pt x="582" y="220"/>
                    </a:lnTo>
                    <a:lnTo>
                      <a:pt x="232" y="0"/>
                    </a:lnTo>
                    <a:close/>
                    <a:moveTo>
                      <a:pt x="232" y="74"/>
                    </a:moveTo>
                    <a:lnTo>
                      <a:pt x="234" y="74"/>
                    </a:lnTo>
                    <a:lnTo>
                      <a:pt x="232" y="74"/>
                    </a:lnTo>
                    <a:lnTo>
                      <a:pt x="232" y="74"/>
                    </a:lnTo>
                    <a:close/>
                  </a:path>
                </a:pathLst>
              </a:custGeom>
              <a:solidFill>
                <a:srgbClr val="C4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60" name="Freeform 117">
                <a:extLst>
                  <a:ext uri="{FF2B5EF4-FFF2-40B4-BE49-F238E27FC236}">
                    <a16:creationId xmlns:a16="http://schemas.microsoft.com/office/drawing/2014/main" id="{491A272C-FC3B-41BF-83E0-38CC68D85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1173" y="1239840"/>
                <a:ext cx="109537" cy="106362"/>
              </a:xfrm>
              <a:custGeom>
                <a:avLst/>
                <a:gdLst>
                  <a:gd name="T0" fmla="*/ 36 w 36"/>
                  <a:gd name="T1" fmla="*/ 35 h 35"/>
                  <a:gd name="T2" fmla="*/ 0 w 36"/>
                  <a:gd name="T3" fmla="*/ 35 h 35"/>
                  <a:gd name="T4" fmla="*/ 25 w 36"/>
                  <a:gd name="T5" fmla="*/ 0 h 35"/>
                  <a:gd name="T6" fmla="*/ 36 w 36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5">
                    <a:moveTo>
                      <a:pt x="36" y="35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19"/>
                      <a:pt x="10" y="5"/>
                      <a:pt x="25" y="0"/>
                    </a:cubicBezTo>
                    <a:lnTo>
                      <a:pt x="36" y="35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solidFill>
                  <a:srgbClr val="00205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61" name="Freeform 118">
                <a:extLst>
                  <a:ext uri="{FF2B5EF4-FFF2-40B4-BE49-F238E27FC236}">
                    <a16:creationId xmlns:a16="http://schemas.microsoft.com/office/drawing/2014/main" id="{12C9D6C7-FB0F-4F62-B828-934B16E15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1173" y="1346202"/>
                <a:ext cx="109537" cy="63500"/>
              </a:xfrm>
              <a:custGeom>
                <a:avLst/>
                <a:gdLst>
                  <a:gd name="T0" fmla="*/ 36 w 36"/>
                  <a:gd name="T1" fmla="*/ 0 h 21"/>
                  <a:gd name="T2" fmla="*/ 7 w 36"/>
                  <a:gd name="T3" fmla="*/ 21 h 21"/>
                  <a:gd name="T4" fmla="*/ 0 w 36"/>
                  <a:gd name="T5" fmla="*/ 0 h 21"/>
                  <a:gd name="T6" fmla="*/ 36 w 36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21">
                    <a:moveTo>
                      <a:pt x="36" y="0"/>
                    </a:moveTo>
                    <a:cubicBezTo>
                      <a:pt x="7" y="21"/>
                      <a:pt x="7" y="21"/>
                      <a:pt x="7" y="21"/>
                    </a:cubicBezTo>
                    <a:cubicBezTo>
                      <a:pt x="2" y="14"/>
                      <a:pt x="0" y="8"/>
                      <a:pt x="0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40CDF5"/>
              </a:solidFill>
              <a:ln w="9525">
                <a:solidFill>
                  <a:srgbClr val="00205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62" name="Freeform 119">
                <a:extLst>
                  <a:ext uri="{FF2B5EF4-FFF2-40B4-BE49-F238E27FC236}">
                    <a16:creationId xmlns:a16="http://schemas.microsoft.com/office/drawing/2014/main" id="{357C06F2-94CB-4E46-BEA8-46D2962D1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3398" y="1346202"/>
                <a:ext cx="87312" cy="101600"/>
              </a:xfrm>
              <a:custGeom>
                <a:avLst/>
                <a:gdLst>
                  <a:gd name="T0" fmla="*/ 29 w 29"/>
                  <a:gd name="T1" fmla="*/ 0 h 34"/>
                  <a:gd name="T2" fmla="*/ 18 w 29"/>
                  <a:gd name="T3" fmla="*/ 34 h 34"/>
                  <a:gd name="T4" fmla="*/ 0 w 29"/>
                  <a:gd name="T5" fmla="*/ 21 h 34"/>
                  <a:gd name="T6" fmla="*/ 29 w 29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4">
                    <a:moveTo>
                      <a:pt x="29" y="0"/>
                    </a:moveTo>
                    <a:cubicBezTo>
                      <a:pt x="18" y="34"/>
                      <a:pt x="18" y="34"/>
                      <a:pt x="18" y="34"/>
                    </a:cubicBezTo>
                    <a:cubicBezTo>
                      <a:pt x="10" y="32"/>
                      <a:pt x="4" y="27"/>
                      <a:pt x="0" y="21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92D050"/>
              </a:solidFill>
              <a:ln w="9525">
                <a:solidFill>
                  <a:srgbClr val="00205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63" name="Freeform 120">
                <a:extLst>
                  <a:ext uri="{FF2B5EF4-FFF2-40B4-BE49-F238E27FC236}">
                    <a16:creationId xmlns:a16="http://schemas.microsoft.com/office/drawing/2014/main" id="{6CC52805-43C8-4A94-9636-759C7A149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7373" y="1346202"/>
                <a:ext cx="142875" cy="107950"/>
              </a:xfrm>
              <a:custGeom>
                <a:avLst/>
                <a:gdLst>
                  <a:gd name="T0" fmla="*/ 11 w 47"/>
                  <a:gd name="T1" fmla="*/ 0 h 36"/>
                  <a:gd name="T2" fmla="*/ 47 w 47"/>
                  <a:gd name="T3" fmla="*/ 0 h 36"/>
                  <a:gd name="T4" fmla="*/ 11 w 47"/>
                  <a:gd name="T5" fmla="*/ 36 h 36"/>
                  <a:gd name="T6" fmla="*/ 0 w 47"/>
                  <a:gd name="T7" fmla="*/ 34 h 36"/>
                  <a:gd name="T8" fmla="*/ 11 w 47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6">
                    <a:moveTo>
                      <a:pt x="11" y="0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47" y="20"/>
                      <a:pt x="31" y="36"/>
                      <a:pt x="11" y="36"/>
                    </a:cubicBezTo>
                    <a:cubicBezTo>
                      <a:pt x="7" y="36"/>
                      <a:pt x="4" y="35"/>
                      <a:pt x="0" y="3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solidFill>
                  <a:srgbClr val="00205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64" name="Freeform 121">
                <a:extLst>
                  <a:ext uri="{FF2B5EF4-FFF2-40B4-BE49-F238E27FC236}">
                    <a16:creationId xmlns:a16="http://schemas.microsoft.com/office/drawing/2014/main" id="{C4CE78AF-73D7-41EC-BFF1-AFC9F5EE4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7373" y="1222377"/>
                <a:ext cx="142875" cy="123825"/>
              </a:xfrm>
              <a:custGeom>
                <a:avLst/>
                <a:gdLst>
                  <a:gd name="T0" fmla="*/ 11 w 47"/>
                  <a:gd name="T1" fmla="*/ 41 h 41"/>
                  <a:gd name="T2" fmla="*/ 0 w 47"/>
                  <a:gd name="T3" fmla="*/ 6 h 41"/>
                  <a:gd name="T4" fmla="*/ 45 w 47"/>
                  <a:gd name="T5" fmla="*/ 29 h 41"/>
                  <a:gd name="T6" fmla="*/ 47 w 47"/>
                  <a:gd name="T7" fmla="*/ 41 h 41"/>
                  <a:gd name="T8" fmla="*/ 11 w 47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1">
                    <a:moveTo>
                      <a:pt x="11" y="41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9" y="0"/>
                      <a:pt x="39" y="11"/>
                      <a:pt x="45" y="29"/>
                    </a:cubicBezTo>
                    <a:cubicBezTo>
                      <a:pt x="46" y="33"/>
                      <a:pt x="47" y="37"/>
                      <a:pt x="47" y="41"/>
                    </a:cubicBezTo>
                    <a:lnTo>
                      <a:pt x="11" y="41"/>
                    </a:lnTo>
                    <a:close/>
                  </a:path>
                </a:pathLst>
              </a:custGeom>
              <a:solidFill>
                <a:srgbClr val="00B050"/>
              </a:solidFill>
              <a:ln w="9525">
                <a:solidFill>
                  <a:srgbClr val="00205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65" name="Freeform 133">
                <a:extLst>
                  <a:ext uri="{FF2B5EF4-FFF2-40B4-BE49-F238E27FC236}">
                    <a16:creationId xmlns:a16="http://schemas.microsoft.com/office/drawing/2014/main" id="{DBB656EA-28E8-41FB-B56C-4C9FD353C3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1573" y="2062165"/>
                <a:ext cx="49212" cy="47625"/>
              </a:xfrm>
              <a:custGeom>
                <a:avLst/>
                <a:gdLst>
                  <a:gd name="T0" fmla="*/ 16 w 16"/>
                  <a:gd name="T1" fmla="*/ 9 h 16"/>
                  <a:gd name="T2" fmla="*/ 7 w 16"/>
                  <a:gd name="T3" fmla="*/ 16 h 16"/>
                  <a:gd name="T4" fmla="*/ 0 w 16"/>
                  <a:gd name="T5" fmla="*/ 7 h 16"/>
                  <a:gd name="T6" fmla="*/ 9 w 16"/>
                  <a:gd name="T7" fmla="*/ 0 h 16"/>
                  <a:gd name="T8" fmla="*/ 16 w 16"/>
                  <a:gd name="T9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6" y="9"/>
                    </a:moveTo>
                    <a:cubicBezTo>
                      <a:pt x="15" y="13"/>
                      <a:pt x="12" y="16"/>
                      <a:pt x="7" y="16"/>
                    </a:cubicBezTo>
                    <a:cubicBezTo>
                      <a:pt x="3" y="15"/>
                      <a:pt x="0" y="11"/>
                      <a:pt x="0" y="7"/>
                    </a:cubicBezTo>
                    <a:cubicBezTo>
                      <a:pt x="1" y="3"/>
                      <a:pt x="4" y="0"/>
                      <a:pt x="9" y="0"/>
                    </a:cubicBezTo>
                    <a:cubicBezTo>
                      <a:pt x="13" y="1"/>
                      <a:pt x="16" y="4"/>
                      <a:pt x="16" y="9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66" name="Freeform 134">
                <a:extLst>
                  <a:ext uri="{FF2B5EF4-FFF2-40B4-BE49-F238E27FC236}">
                    <a16:creationId xmlns:a16="http://schemas.microsoft.com/office/drawing/2014/main" id="{AF0468EC-0CD4-4185-AA07-556BF35FA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7285" y="2062165"/>
                <a:ext cx="63500" cy="249237"/>
              </a:xfrm>
              <a:custGeom>
                <a:avLst/>
                <a:gdLst>
                  <a:gd name="T0" fmla="*/ 0 w 21"/>
                  <a:gd name="T1" fmla="*/ 79 h 83"/>
                  <a:gd name="T2" fmla="*/ 9 w 21"/>
                  <a:gd name="T3" fmla="*/ 80 h 83"/>
                  <a:gd name="T4" fmla="*/ 21 w 21"/>
                  <a:gd name="T5" fmla="*/ 9 h 83"/>
                  <a:gd name="T6" fmla="*/ 14 w 21"/>
                  <a:gd name="T7" fmla="*/ 0 h 83"/>
                  <a:gd name="T8" fmla="*/ 5 w 21"/>
                  <a:gd name="T9" fmla="*/ 7 h 83"/>
                  <a:gd name="T10" fmla="*/ 0 w 21"/>
                  <a:gd name="T11" fmla="*/ 7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83">
                    <a:moveTo>
                      <a:pt x="0" y="79"/>
                    </a:moveTo>
                    <a:cubicBezTo>
                      <a:pt x="0" y="82"/>
                      <a:pt x="9" y="83"/>
                      <a:pt x="9" y="8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18" y="1"/>
                      <a:pt x="14" y="0"/>
                    </a:cubicBezTo>
                    <a:cubicBezTo>
                      <a:pt x="9" y="0"/>
                      <a:pt x="6" y="3"/>
                      <a:pt x="5" y="7"/>
                    </a:cubicBezTo>
                    <a:cubicBezTo>
                      <a:pt x="1" y="29"/>
                      <a:pt x="4" y="50"/>
                      <a:pt x="0" y="79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67" name="Freeform 135">
                <a:extLst>
                  <a:ext uri="{FF2B5EF4-FFF2-40B4-BE49-F238E27FC236}">
                    <a16:creationId xmlns:a16="http://schemas.microsoft.com/office/drawing/2014/main" id="{30BC3B2F-C6C8-41F0-BF56-C172FCCA3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0935" y="2330452"/>
                <a:ext cx="39687" cy="20637"/>
              </a:xfrm>
              <a:custGeom>
                <a:avLst/>
                <a:gdLst>
                  <a:gd name="T0" fmla="*/ 0 w 13"/>
                  <a:gd name="T1" fmla="*/ 0 h 7"/>
                  <a:gd name="T2" fmla="*/ 3 w 13"/>
                  <a:gd name="T3" fmla="*/ 7 h 7"/>
                  <a:gd name="T4" fmla="*/ 9 w 13"/>
                  <a:gd name="T5" fmla="*/ 7 h 7"/>
                  <a:gd name="T6" fmla="*/ 13 w 13"/>
                  <a:gd name="T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0"/>
                    </a:moveTo>
                    <a:cubicBezTo>
                      <a:pt x="3" y="4"/>
                      <a:pt x="2" y="4"/>
                      <a:pt x="3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5"/>
                      <a:pt x="9" y="3"/>
                      <a:pt x="13" y="5"/>
                    </a:cubicBezTo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68" name="Freeform 136">
                <a:extLst>
                  <a:ext uri="{FF2B5EF4-FFF2-40B4-BE49-F238E27FC236}">
                    <a16:creationId xmlns:a16="http://schemas.microsoft.com/office/drawing/2014/main" id="{396F8252-3414-4CA0-9741-62E365AFC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7760" y="2309815"/>
                <a:ext cx="123825" cy="44450"/>
              </a:xfrm>
              <a:custGeom>
                <a:avLst/>
                <a:gdLst>
                  <a:gd name="T0" fmla="*/ 2 w 41"/>
                  <a:gd name="T1" fmla="*/ 0 h 15"/>
                  <a:gd name="T2" fmla="*/ 0 w 41"/>
                  <a:gd name="T3" fmla="*/ 6 h 15"/>
                  <a:gd name="T4" fmla="*/ 4 w 41"/>
                  <a:gd name="T5" fmla="*/ 9 h 15"/>
                  <a:gd name="T6" fmla="*/ 18 w 41"/>
                  <a:gd name="T7" fmla="*/ 13 h 15"/>
                  <a:gd name="T8" fmla="*/ 28 w 41"/>
                  <a:gd name="T9" fmla="*/ 15 h 15"/>
                  <a:gd name="T10" fmla="*/ 37 w 41"/>
                  <a:gd name="T11" fmla="*/ 15 h 15"/>
                  <a:gd name="T12" fmla="*/ 39 w 41"/>
                  <a:gd name="T13" fmla="*/ 12 h 15"/>
                  <a:gd name="T14" fmla="*/ 21 w 41"/>
                  <a:gd name="T15" fmla="*/ 5 h 15"/>
                  <a:gd name="T16" fmla="*/ 2 w 41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15">
                    <a:moveTo>
                      <a:pt x="2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2" y="8"/>
                      <a:pt x="4" y="9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2" y="14"/>
                      <a:pt x="25" y="15"/>
                      <a:pt x="28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41" y="15"/>
                      <a:pt x="40" y="12"/>
                      <a:pt x="39" y="12"/>
                    </a:cubicBezTo>
                    <a:cubicBezTo>
                      <a:pt x="35" y="11"/>
                      <a:pt x="28" y="9"/>
                      <a:pt x="21" y="5"/>
                    </a:cubicBezTo>
                    <a:cubicBezTo>
                      <a:pt x="16" y="2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69" name="Freeform 137">
                <a:extLst>
                  <a:ext uri="{FF2B5EF4-FFF2-40B4-BE49-F238E27FC236}">
                    <a16:creationId xmlns:a16="http://schemas.microsoft.com/office/drawing/2014/main" id="{7EC45AE0-2024-48F3-9EE9-2FD068E198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4110" y="2290765"/>
                <a:ext cx="77787" cy="46037"/>
              </a:xfrm>
              <a:custGeom>
                <a:avLst/>
                <a:gdLst>
                  <a:gd name="T0" fmla="*/ 2 w 26"/>
                  <a:gd name="T1" fmla="*/ 0 h 15"/>
                  <a:gd name="T2" fmla="*/ 0 w 26"/>
                  <a:gd name="T3" fmla="*/ 6 h 15"/>
                  <a:gd name="T4" fmla="*/ 22 w 26"/>
                  <a:gd name="T5" fmla="*/ 14 h 15"/>
                  <a:gd name="T6" fmla="*/ 25 w 26"/>
                  <a:gd name="T7" fmla="*/ 14 h 15"/>
                  <a:gd name="T8" fmla="*/ 10 w 26"/>
                  <a:gd name="T9" fmla="*/ 2 h 15"/>
                  <a:gd name="T10" fmla="*/ 2 w 26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5">
                    <a:moveTo>
                      <a:pt x="2" y="0"/>
                    </a:moveTo>
                    <a:cubicBezTo>
                      <a:pt x="2" y="3"/>
                      <a:pt x="0" y="5"/>
                      <a:pt x="0" y="6"/>
                    </a:cubicBezTo>
                    <a:cubicBezTo>
                      <a:pt x="0" y="7"/>
                      <a:pt x="22" y="14"/>
                      <a:pt x="22" y="14"/>
                    </a:cubicBezTo>
                    <a:cubicBezTo>
                      <a:pt x="23" y="14"/>
                      <a:pt x="26" y="15"/>
                      <a:pt x="25" y="14"/>
                    </a:cubicBezTo>
                    <a:cubicBezTo>
                      <a:pt x="20" y="11"/>
                      <a:pt x="10" y="5"/>
                      <a:pt x="10" y="2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70" name="Freeform 138">
                <a:extLst>
                  <a:ext uri="{FF2B5EF4-FFF2-40B4-BE49-F238E27FC236}">
                    <a16:creationId xmlns:a16="http://schemas.microsoft.com/office/drawing/2014/main" id="{87D70796-56AC-4A84-BE97-FF57BF058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8523" y="1979615"/>
                <a:ext cx="55562" cy="120650"/>
              </a:xfrm>
              <a:custGeom>
                <a:avLst/>
                <a:gdLst>
                  <a:gd name="T0" fmla="*/ 1 w 18"/>
                  <a:gd name="T1" fmla="*/ 17 h 40"/>
                  <a:gd name="T2" fmla="*/ 5 w 18"/>
                  <a:gd name="T3" fmla="*/ 33 h 40"/>
                  <a:gd name="T4" fmla="*/ 8 w 18"/>
                  <a:gd name="T5" fmla="*/ 34 h 40"/>
                  <a:gd name="T6" fmla="*/ 12 w 18"/>
                  <a:gd name="T7" fmla="*/ 37 h 40"/>
                  <a:gd name="T8" fmla="*/ 15 w 18"/>
                  <a:gd name="T9" fmla="*/ 38 h 40"/>
                  <a:gd name="T10" fmla="*/ 14 w 18"/>
                  <a:gd name="T11" fmla="*/ 35 h 40"/>
                  <a:gd name="T12" fmla="*/ 15 w 18"/>
                  <a:gd name="T13" fmla="*/ 31 h 40"/>
                  <a:gd name="T14" fmla="*/ 14 w 18"/>
                  <a:gd name="T15" fmla="*/ 27 h 40"/>
                  <a:gd name="T16" fmla="*/ 18 w 18"/>
                  <a:gd name="T17" fmla="*/ 28 h 40"/>
                  <a:gd name="T18" fmla="*/ 12 w 18"/>
                  <a:gd name="T19" fmla="*/ 18 h 40"/>
                  <a:gd name="T20" fmla="*/ 11 w 18"/>
                  <a:gd name="T21" fmla="*/ 17 h 40"/>
                  <a:gd name="T22" fmla="*/ 8 w 18"/>
                  <a:gd name="T23" fmla="*/ 0 h 40"/>
                  <a:gd name="T24" fmla="*/ 0 w 18"/>
                  <a:gd name="T25" fmla="*/ 6 h 40"/>
                  <a:gd name="T26" fmla="*/ 1 w 18"/>
                  <a:gd name="T27" fmla="*/ 1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40">
                    <a:moveTo>
                      <a:pt x="1" y="17"/>
                    </a:moveTo>
                    <a:cubicBezTo>
                      <a:pt x="1" y="24"/>
                      <a:pt x="2" y="27"/>
                      <a:pt x="5" y="33"/>
                    </a:cubicBezTo>
                    <a:cubicBezTo>
                      <a:pt x="7" y="36"/>
                      <a:pt x="8" y="36"/>
                      <a:pt x="8" y="34"/>
                    </a:cubicBezTo>
                    <a:cubicBezTo>
                      <a:pt x="9" y="38"/>
                      <a:pt x="12" y="40"/>
                      <a:pt x="12" y="37"/>
                    </a:cubicBezTo>
                    <a:cubicBezTo>
                      <a:pt x="12" y="38"/>
                      <a:pt x="14" y="39"/>
                      <a:pt x="15" y="38"/>
                    </a:cubicBezTo>
                    <a:cubicBezTo>
                      <a:pt x="16" y="38"/>
                      <a:pt x="15" y="36"/>
                      <a:pt x="14" y="35"/>
                    </a:cubicBezTo>
                    <a:cubicBezTo>
                      <a:pt x="15" y="35"/>
                      <a:pt x="16" y="34"/>
                      <a:pt x="15" y="31"/>
                    </a:cubicBezTo>
                    <a:cubicBezTo>
                      <a:pt x="14" y="29"/>
                      <a:pt x="14" y="27"/>
                      <a:pt x="14" y="27"/>
                    </a:cubicBezTo>
                    <a:cubicBezTo>
                      <a:pt x="16" y="29"/>
                      <a:pt x="17" y="29"/>
                      <a:pt x="18" y="28"/>
                    </a:cubicBezTo>
                    <a:cubicBezTo>
                      <a:pt x="16" y="25"/>
                      <a:pt x="14" y="21"/>
                      <a:pt x="12" y="18"/>
                    </a:cubicBezTo>
                    <a:cubicBezTo>
                      <a:pt x="12" y="18"/>
                      <a:pt x="11" y="17"/>
                      <a:pt x="11" y="17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" y="17"/>
                    </a:ln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71" name="Freeform 139">
                <a:extLst>
                  <a:ext uri="{FF2B5EF4-FFF2-40B4-BE49-F238E27FC236}">
                    <a16:creationId xmlns:a16="http://schemas.microsoft.com/office/drawing/2014/main" id="{4EE63150-1689-47C4-B0B3-4CACE6BD7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9010" y="1989140"/>
                <a:ext cx="234950" cy="123825"/>
              </a:xfrm>
              <a:custGeom>
                <a:avLst/>
                <a:gdLst>
                  <a:gd name="T0" fmla="*/ 71 w 77"/>
                  <a:gd name="T1" fmla="*/ 25 h 41"/>
                  <a:gd name="T2" fmla="*/ 75 w 77"/>
                  <a:gd name="T3" fmla="*/ 35 h 41"/>
                  <a:gd name="T4" fmla="*/ 66 w 77"/>
                  <a:gd name="T5" fmla="*/ 40 h 41"/>
                  <a:gd name="T6" fmla="*/ 10 w 77"/>
                  <a:gd name="T7" fmla="*/ 26 h 41"/>
                  <a:gd name="T8" fmla="*/ 2 w 77"/>
                  <a:gd name="T9" fmla="*/ 10 h 41"/>
                  <a:gd name="T10" fmla="*/ 18 w 77"/>
                  <a:gd name="T11" fmla="*/ 2 h 41"/>
                  <a:gd name="T12" fmla="*/ 71 w 77"/>
                  <a:gd name="T13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41">
                    <a:moveTo>
                      <a:pt x="71" y="25"/>
                    </a:moveTo>
                    <a:cubicBezTo>
                      <a:pt x="75" y="26"/>
                      <a:pt x="77" y="31"/>
                      <a:pt x="75" y="35"/>
                    </a:cubicBezTo>
                    <a:cubicBezTo>
                      <a:pt x="74" y="39"/>
                      <a:pt x="70" y="41"/>
                      <a:pt x="66" y="40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3" y="24"/>
                      <a:pt x="0" y="17"/>
                      <a:pt x="2" y="10"/>
                    </a:cubicBezTo>
                    <a:cubicBezTo>
                      <a:pt x="4" y="3"/>
                      <a:pt x="12" y="0"/>
                      <a:pt x="18" y="2"/>
                    </a:cubicBezTo>
                    <a:lnTo>
                      <a:pt x="71" y="25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72" name="Freeform 140">
                <a:extLst>
                  <a:ext uri="{FF2B5EF4-FFF2-40B4-BE49-F238E27FC236}">
                    <a16:creationId xmlns:a16="http://schemas.microsoft.com/office/drawing/2014/main" id="{EBF0AC7E-5AA2-45FB-82A1-D483C91C9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4085" y="2179640"/>
                <a:ext cx="60325" cy="250825"/>
              </a:xfrm>
              <a:custGeom>
                <a:avLst/>
                <a:gdLst>
                  <a:gd name="T0" fmla="*/ 0 w 20"/>
                  <a:gd name="T1" fmla="*/ 80 h 83"/>
                  <a:gd name="T2" fmla="*/ 9 w 20"/>
                  <a:gd name="T3" fmla="*/ 81 h 83"/>
                  <a:gd name="T4" fmla="*/ 20 w 20"/>
                  <a:gd name="T5" fmla="*/ 9 h 83"/>
                  <a:gd name="T6" fmla="*/ 13 w 20"/>
                  <a:gd name="T7" fmla="*/ 1 h 83"/>
                  <a:gd name="T8" fmla="*/ 4 w 20"/>
                  <a:gd name="T9" fmla="*/ 8 h 83"/>
                  <a:gd name="T10" fmla="*/ 0 w 20"/>
                  <a:gd name="T11" fmla="*/ 8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83">
                    <a:moveTo>
                      <a:pt x="0" y="80"/>
                    </a:moveTo>
                    <a:cubicBezTo>
                      <a:pt x="0" y="82"/>
                      <a:pt x="9" y="83"/>
                      <a:pt x="9" y="8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5"/>
                      <a:pt x="17" y="1"/>
                      <a:pt x="13" y="1"/>
                    </a:cubicBezTo>
                    <a:cubicBezTo>
                      <a:pt x="8" y="0"/>
                      <a:pt x="5" y="4"/>
                      <a:pt x="4" y="8"/>
                    </a:cubicBezTo>
                    <a:cubicBezTo>
                      <a:pt x="1" y="30"/>
                      <a:pt x="4" y="51"/>
                      <a:pt x="0" y="80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73" name="Freeform 141">
                <a:extLst>
                  <a:ext uri="{FF2B5EF4-FFF2-40B4-BE49-F238E27FC236}">
                    <a16:creationId xmlns:a16="http://schemas.microsoft.com/office/drawing/2014/main" id="{B1A29A32-B5C7-4EFA-975C-2130C0F1D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5198" y="2179640"/>
                <a:ext cx="49212" cy="50800"/>
              </a:xfrm>
              <a:custGeom>
                <a:avLst/>
                <a:gdLst>
                  <a:gd name="T0" fmla="*/ 16 w 16"/>
                  <a:gd name="T1" fmla="*/ 9 h 17"/>
                  <a:gd name="T2" fmla="*/ 7 w 16"/>
                  <a:gd name="T3" fmla="*/ 16 h 17"/>
                  <a:gd name="T4" fmla="*/ 0 w 16"/>
                  <a:gd name="T5" fmla="*/ 8 h 17"/>
                  <a:gd name="T6" fmla="*/ 9 w 16"/>
                  <a:gd name="T7" fmla="*/ 1 h 17"/>
                  <a:gd name="T8" fmla="*/ 16 w 16"/>
                  <a:gd name="T9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6" y="9"/>
                    </a:moveTo>
                    <a:cubicBezTo>
                      <a:pt x="15" y="13"/>
                      <a:pt x="12" y="17"/>
                      <a:pt x="7" y="16"/>
                    </a:cubicBezTo>
                    <a:cubicBezTo>
                      <a:pt x="3" y="16"/>
                      <a:pt x="0" y="12"/>
                      <a:pt x="0" y="8"/>
                    </a:cubicBezTo>
                    <a:cubicBezTo>
                      <a:pt x="1" y="4"/>
                      <a:pt x="4" y="0"/>
                      <a:pt x="9" y="1"/>
                    </a:cubicBezTo>
                    <a:cubicBezTo>
                      <a:pt x="13" y="1"/>
                      <a:pt x="16" y="5"/>
                      <a:pt x="16" y="9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74" name="Freeform 142">
                <a:extLst>
                  <a:ext uri="{FF2B5EF4-FFF2-40B4-BE49-F238E27FC236}">
                    <a16:creationId xmlns:a16="http://schemas.microsoft.com/office/drawing/2014/main" id="{E485EAC8-EAE9-4E76-A535-1CF4E2DAD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1385" y="1995490"/>
                <a:ext cx="79375" cy="231775"/>
              </a:xfrm>
              <a:custGeom>
                <a:avLst/>
                <a:gdLst>
                  <a:gd name="T0" fmla="*/ 24 w 26"/>
                  <a:gd name="T1" fmla="*/ 69 h 77"/>
                  <a:gd name="T2" fmla="*/ 16 w 26"/>
                  <a:gd name="T3" fmla="*/ 77 h 77"/>
                  <a:gd name="T4" fmla="*/ 8 w 26"/>
                  <a:gd name="T5" fmla="*/ 70 h 77"/>
                  <a:gd name="T6" fmla="*/ 0 w 26"/>
                  <a:gd name="T7" fmla="*/ 13 h 77"/>
                  <a:gd name="T8" fmla="*/ 13 w 26"/>
                  <a:gd name="T9" fmla="*/ 0 h 77"/>
                  <a:gd name="T10" fmla="*/ 26 w 26"/>
                  <a:gd name="T11" fmla="*/ 12 h 77"/>
                  <a:gd name="T12" fmla="*/ 24 w 26"/>
                  <a:gd name="T13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7">
                    <a:moveTo>
                      <a:pt x="24" y="69"/>
                    </a:moveTo>
                    <a:cubicBezTo>
                      <a:pt x="24" y="73"/>
                      <a:pt x="21" y="77"/>
                      <a:pt x="16" y="77"/>
                    </a:cubicBezTo>
                    <a:cubicBezTo>
                      <a:pt x="12" y="77"/>
                      <a:pt x="8" y="74"/>
                      <a:pt x="8" y="7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5"/>
                      <a:pt x="26" y="12"/>
                    </a:cubicBezTo>
                    <a:lnTo>
                      <a:pt x="24" y="69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75" name="Freeform 143">
                <a:extLst>
                  <a:ext uri="{FF2B5EF4-FFF2-40B4-BE49-F238E27FC236}">
                    <a16:creationId xmlns:a16="http://schemas.microsoft.com/office/drawing/2014/main" id="{444573FB-5642-4C22-B150-CB4C6E874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1385" y="2025652"/>
                <a:ext cx="103187" cy="385762"/>
              </a:xfrm>
              <a:custGeom>
                <a:avLst/>
                <a:gdLst>
                  <a:gd name="T0" fmla="*/ 36 w 65"/>
                  <a:gd name="T1" fmla="*/ 243 h 243"/>
                  <a:gd name="T2" fmla="*/ 0 w 65"/>
                  <a:gd name="T3" fmla="*/ 243 h 243"/>
                  <a:gd name="T4" fmla="*/ 6 w 65"/>
                  <a:gd name="T5" fmla="*/ 123 h 243"/>
                  <a:gd name="T6" fmla="*/ 0 w 65"/>
                  <a:gd name="T7" fmla="*/ 0 h 243"/>
                  <a:gd name="T8" fmla="*/ 65 w 65"/>
                  <a:gd name="T9" fmla="*/ 0 h 243"/>
                  <a:gd name="T10" fmla="*/ 46 w 65"/>
                  <a:gd name="T11" fmla="*/ 122 h 243"/>
                  <a:gd name="T12" fmla="*/ 36 w 65"/>
                  <a:gd name="T13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243">
                    <a:moveTo>
                      <a:pt x="36" y="243"/>
                    </a:moveTo>
                    <a:lnTo>
                      <a:pt x="0" y="243"/>
                    </a:lnTo>
                    <a:lnTo>
                      <a:pt x="6" y="123"/>
                    </a:lnTo>
                    <a:lnTo>
                      <a:pt x="0" y="0"/>
                    </a:lnTo>
                    <a:lnTo>
                      <a:pt x="65" y="0"/>
                    </a:lnTo>
                    <a:lnTo>
                      <a:pt x="46" y="122"/>
                    </a:lnTo>
                    <a:lnTo>
                      <a:pt x="36" y="243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76" name="Freeform 144">
                <a:extLst>
                  <a:ext uri="{FF2B5EF4-FFF2-40B4-BE49-F238E27FC236}">
                    <a16:creationId xmlns:a16="http://schemas.microsoft.com/office/drawing/2014/main" id="{FF97F034-F03D-4A71-896A-B0EB30691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4410" y="1992315"/>
                <a:ext cx="214312" cy="307975"/>
              </a:xfrm>
              <a:custGeom>
                <a:avLst/>
                <a:gdLst>
                  <a:gd name="T0" fmla="*/ 44 w 71"/>
                  <a:gd name="T1" fmla="*/ 102 h 102"/>
                  <a:gd name="T2" fmla="*/ 63 w 71"/>
                  <a:gd name="T3" fmla="*/ 100 h 102"/>
                  <a:gd name="T4" fmla="*/ 70 w 71"/>
                  <a:gd name="T5" fmla="*/ 34 h 102"/>
                  <a:gd name="T6" fmla="*/ 63 w 71"/>
                  <a:gd name="T7" fmla="*/ 22 h 102"/>
                  <a:gd name="T8" fmla="*/ 9 w 71"/>
                  <a:gd name="T9" fmla="*/ 0 h 102"/>
                  <a:gd name="T10" fmla="*/ 0 w 71"/>
                  <a:gd name="T11" fmla="*/ 30 h 102"/>
                  <a:gd name="T12" fmla="*/ 48 w 71"/>
                  <a:gd name="T13" fmla="*/ 42 h 102"/>
                  <a:gd name="T14" fmla="*/ 44 w 71"/>
                  <a:gd name="T15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102">
                    <a:moveTo>
                      <a:pt x="44" y="102"/>
                    </a:moveTo>
                    <a:cubicBezTo>
                      <a:pt x="63" y="100"/>
                      <a:pt x="63" y="100"/>
                      <a:pt x="63" y="100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1" y="28"/>
                      <a:pt x="68" y="24"/>
                      <a:pt x="63" y="2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48" y="42"/>
                      <a:pt x="48" y="42"/>
                      <a:pt x="48" y="42"/>
                    </a:cubicBezTo>
                    <a:lnTo>
                      <a:pt x="44" y="102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77" name="Freeform 145">
                <a:extLst>
                  <a:ext uri="{FF2B5EF4-FFF2-40B4-BE49-F238E27FC236}">
                    <a16:creationId xmlns:a16="http://schemas.microsoft.com/office/drawing/2014/main" id="{496E6B4D-2017-4074-911C-1CEA05E21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5048" y="2076452"/>
                <a:ext cx="125412" cy="42862"/>
              </a:xfrm>
              <a:custGeom>
                <a:avLst/>
                <a:gdLst>
                  <a:gd name="T0" fmla="*/ 0 w 79"/>
                  <a:gd name="T1" fmla="*/ 8 h 27"/>
                  <a:gd name="T2" fmla="*/ 2 w 79"/>
                  <a:gd name="T3" fmla="*/ 0 h 27"/>
                  <a:gd name="T4" fmla="*/ 79 w 79"/>
                  <a:gd name="T5" fmla="*/ 27 h 27"/>
                  <a:gd name="T6" fmla="*/ 0 w 79"/>
                  <a:gd name="T7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27">
                    <a:moveTo>
                      <a:pt x="0" y="8"/>
                    </a:moveTo>
                    <a:lnTo>
                      <a:pt x="2" y="0"/>
                    </a:lnTo>
                    <a:lnTo>
                      <a:pt x="79" y="2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78" name="Freeform 146">
                <a:extLst>
                  <a:ext uri="{FF2B5EF4-FFF2-40B4-BE49-F238E27FC236}">
                    <a16:creationId xmlns:a16="http://schemas.microsoft.com/office/drawing/2014/main" id="{E0DBA5A1-CE92-48E1-92AB-BA9D25CF6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1860" y="1752602"/>
                <a:ext cx="88900" cy="300037"/>
              </a:xfrm>
              <a:custGeom>
                <a:avLst/>
                <a:gdLst>
                  <a:gd name="T0" fmla="*/ 54 w 56"/>
                  <a:gd name="T1" fmla="*/ 187 h 189"/>
                  <a:gd name="T2" fmla="*/ 0 w 56"/>
                  <a:gd name="T3" fmla="*/ 189 h 189"/>
                  <a:gd name="T4" fmla="*/ 12 w 56"/>
                  <a:gd name="T5" fmla="*/ 113 h 189"/>
                  <a:gd name="T6" fmla="*/ 2 w 56"/>
                  <a:gd name="T7" fmla="*/ 46 h 189"/>
                  <a:gd name="T8" fmla="*/ 10 w 56"/>
                  <a:gd name="T9" fmla="*/ 0 h 189"/>
                  <a:gd name="T10" fmla="*/ 54 w 56"/>
                  <a:gd name="T11" fmla="*/ 0 h 189"/>
                  <a:gd name="T12" fmla="*/ 56 w 56"/>
                  <a:gd name="T13" fmla="*/ 174 h 189"/>
                  <a:gd name="T14" fmla="*/ 54 w 56"/>
                  <a:gd name="T15" fmla="*/ 187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189">
                    <a:moveTo>
                      <a:pt x="54" y="187"/>
                    </a:moveTo>
                    <a:lnTo>
                      <a:pt x="0" y="189"/>
                    </a:lnTo>
                    <a:lnTo>
                      <a:pt x="12" y="113"/>
                    </a:lnTo>
                    <a:lnTo>
                      <a:pt x="2" y="46"/>
                    </a:lnTo>
                    <a:lnTo>
                      <a:pt x="10" y="0"/>
                    </a:lnTo>
                    <a:lnTo>
                      <a:pt x="54" y="0"/>
                    </a:lnTo>
                    <a:lnTo>
                      <a:pt x="56" y="174"/>
                    </a:lnTo>
                    <a:lnTo>
                      <a:pt x="54" y="187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79" name="Freeform 147">
                <a:extLst>
                  <a:ext uri="{FF2B5EF4-FFF2-40B4-BE49-F238E27FC236}">
                    <a16:creationId xmlns:a16="http://schemas.microsoft.com/office/drawing/2014/main" id="{F2668BE7-3D84-4F52-B3FC-291CA5FED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7585" y="1752602"/>
                <a:ext cx="96837" cy="296862"/>
              </a:xfrm>
              <a:custGeom>
                <a:avLst/>
                <a:gdLst>
                  <a:gd name="T0" fmla="*/ 4 w 61"/>
                  <a:gd name="T1" fmla="*/ 187 h 187"/>
                  <a:gd name="T2" fmla="*/ 61 w 61"/>
                  <a:gd name="T3" fmla="*/ 168 h 187"/>
                  <a:gd name="T4" fmla="*/ 42 w 61"/>
                  <a:gd name="T5" fmla="*/ 113 h 187"/>
                  <a:gd name="T6" fmla="*/ 55 w 61"/>
                  <a:gd name="T7" fmla="*/ 37 h 187"/>
                  <a:gd name="T8" fmla="*/ 40 w 61"/>
                  <a:gd name="T9" fmla="*/ 0 h 187"/>
                  <a:gd name="T10" fmla="*/ 0 w 61"/>
                  <a:gd name="T11" fmla="*/ 0 h 187"/>
                  <a:gd name="T12" fmla="*/ 2 w 61"/>
                  <a:gd name="T13" fmla="*/ 174 h 187"/>
                  <a:gd name="T14" fmla="*/ 4 w 61"/>
                  <a:gd name="T15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187">
                    <a:moveTo>
                      <a:pt x="4" y="187"/>
                    </a:moveTo>
                    <a:lnTo>
                      <a:pt x="61" y="168"/>
                    </a:lnTo>
                    <a:lnTo>
                      <a:pt x="42" y="113"/>
                    </a:lnTo>
                    <a:lnTo>
                      <a:pt x="55" y="37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2" y="174"/>
                    </a:lnTo>
                    <a:lnTo>
                      <a:pt x="4" y="187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80" name="Freeform 148">
                <a:extLst>
                  <a:ext uri="{FF2B5EF4-FFF2-40B4-BE49-F238E27FC236}">
                    <a16:creationId xmlns:a16="http://schemas.microsoft.com/office/drawing/2014/main" id="{4B2A3A7F-0CD4-41F8-A5F5-D6BE3E517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2185" y="1711327"/>
                <a:ext cx="52387" cy="111125"/>
              </a:xfrm>
              <a:custGeom>
                <a:avLst/>
                <a:gdLst>
                  <a:gd name="T0" fmla="*/ 17 w 17"/>
                  <a:gd name="T1" fmla="*/ 0 h 37"/>
                  <a:gd name="T2" fmla="*/ 0 w 17"/>
                  <a:gd name="T3" fmla="*/ 1 h 37"/>
                  <a:gd name="T4" fmla="*/ 0 w 17"/>
                  <a:gd name="T5" fmla="*/ 17 h 37"/>
                  <a:gd name="T6" fmla="*/ 8 w 17"/>
                  <a:gd name="T7" fmla="*/ 37 h 37"/>
                  <a:gd name="T8" fmla="*/ 16 w 17"/>
                  <a:gd name="T9" fmla="*/ 17 h 37"/>
                  <a:gd name="T10" fmla="*/ 17 w 17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7">
                    <a:moveTo>
                      <a:pt x="1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1" y="37"/>
                      <a:pt x="8" y="37"/>
                    </a:cubicBezTo>
                    <a:cubicBezTo>
                      <a:pt x="15" y="37"/>
                      <a:pt x="16" y="17"/>
                      <a:pt x="16" y="17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81" name="Freeform 149">
                <a:extLst>
                  <a:ext uri="{FF2B5EF4-FFF2-40B4-BE49-F238E27FC236}">
                    <a16:creationId xmlns:a16="http://schemas.microsoft.com/office/drawing/2014/main" id="{301E7759-04E6-484F-B7C7-E632B7AE6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1710" y="1704977"/>
                <a:ext cx="42862" cy="23812"/>
              </a:xfrm>
              <a:custGeom>
                <a:avLst/>
                <a:gdLst>
                  <a:gd name="T0" fmla="*/ 1 w 14"/>
                  <a:gd name="T1" fmla="*/ 0 h 8"/>
                  <a:gd name="T2" fmla="*/ 14 w 14"/>
                  <a:gd name="T3" fmla="*/ 7 h 8"/>
                  <a:gd name="T4" fmla="*/ 14 w 14"/>
                  <a:gd name="T5" fmla="*/ 2 h 8"/>
                  <a:gd name="T6" fmla="*/ 1 w 14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8">
                    <a:moveTo>
                      <a:pt x="1" y="0"/>
                    </a:moveTo>
                    <a:cubicBezTo>
                      <a:pt x="0" y="7"/>
                      <a:pt x="10" y="8"/>
                      <a:pt x="14" y="7"/>
                    </a:cubicBezTo>
                    <a:cubicBezTo>
                      <a:pt x="14" y="2"/>
                      <a:pt x="14" y="2"/>
                      <a:pt x="14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82" name="Freeform 150">
                <a:extLst>
                  <a:ext uri="{FF2B5EF4-FFF2-40B4-BE49-F238E27FC236}">
                    <a16:creationId xmlns:a16="http://schemas.microsoft.com/office/drawing/2014/main" id="{F836C016-D768-45B4-909D-3B0D0CF43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4085" y="1593852"/>
                <a:ext cx="120650" cy="128587"/>
              </a:xfrm>
              <a:custGeom>
                <a:avLst/>
                <a:gdLst>
                  <a:gd name="T0" fmla="*/ 28 w 40"/>
                  <a:gd name="T1" fmla="*/ 14 h 43"/>
                  <a:gd name="T2" fmla="*/ 0 w 40"/>
                  <a:gd name="T3" fmla="*/ 23 h 43"/>
                  <a:gd name="T4" fmla="*/ 19 w 40"/>
                  <a:gd name="T5" fmla="*/ 41 h 43"/>
                  <a:gd name="T6" fmla="*/ 36 w 40"/>
                  <a:gd name="T7" fmla="*/ 37 h 43"/>
                  <a:gd name="T8" fmla="*/ 39 w 40"/>
                  <a:gd name="T9" fmla="*/ 34 h 43"/>
                  <a:gd name="T10" fmla="*/ 35 w 40"/>
                  <a:gd name="T11" fmla="*/ 24 h 43"/>
                  <a:gd name="T12" fmla="*/ 36 w 40"/>
                  <a:gd name="T13" fmla="*/ 20 h 43"/>
                  <a:gd name="T14" fmla="*/ 29 w 40"/>
                  <a:gd name="T15" fmla="*/ 15 h 43"/>
                  <a:gd name="T16" fmla="*/ 28 w 40"/>
                  <a:gd name="T17" fmla="*/ 1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28" y="14"/>
                    </a:moveTo>
                    <a:cubicBezTo>
                      <a:pt x="17" y="0"/>
                      <a:pt x="0" y="9"/>
                      <a:pt x="0" y="23"/>
                    </a:cubicBezTo>
                    <a:cubicBezTo>
                      <a:pt x="0" y="36"/>
                      <a:pt x="10" y="40"/>
                      <a:pt x="19" y="41"/>
                    </a:cubicBezTo>
                    <a:cubicBezTo>
                      <a:pt x="26" y="43"/>
                      <a:pt x="33" y="39"/>
                      <a:pt x="36" y="37"/>
                    </a:cubicBezTo>
                    <a:cubicBezTo>
                      <a:pt x="40" y="36"/>
                      <a:pt x="39" y="34"/>
                      <a:pt x="39" y="34"/>
                    </a:cubicBezTo>
                    <a:cubicBezTo>
                      <a:pt x="38" y="32"/>
                      <a:pt x="35" y="25"/>
                      <a:pt x="35" y="24"/>
                    </a:cubicBezTo>
                    <a:cubicBezTo>
                      <a:pt x="39" y="21"/>
                      <a:pt x="37" y="20"/>
                      <a:pt x="36" y="20"/>
                    </a:cubicBezTo>
                    <a:cubicBezTo>
                      <a:pt x="36" y="20"/>
                      <a:pt x="30" y="17"/>
                      <a:pt x="29" y="15"/>
                    </a:cubicBezTo>
                    <a:cubicBezTo>
                      <a:pt x="29" y="15"/>
                      <a:pt x="29" y="15"/>
                      <a:pt x="28" y="14"/>
                    </a:cubicBez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83" name="Freeform 151">
                <a:extLst>
                  <a:ext uri="{FF2B5EF4-FFF2-40B4-BE49-F238E27FC236}">
                    <a16:creationId xmlns:a16="http://schemas.microsoft.com/office/drawing/2014/main" id="{8CB7DD6A-BA4A-4960-9D39-BDD5FCB93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8535" y="1668465"/>
                <a:ext cx="9525" cy="22225"/>
              </a:xfrm>
              <a:custGeom>
                <a:avLst/>
                <a:gdLst>
                  <a:gd name="T0" fmla="*/ 1 w 3"/>
                  <a:gd name="T1" fmla="*/ 0 h 7"/>
                  <a:gd name="T2" fmla="*/ 0 w 3"/>
                  <a:gd name="T3" fmla="*/ 2 h 7"/>
                  <a:gd name="T4" fmla="*/ 2 w 3"/>
                  <a:gd name="T5" fmla="*/ 5 h 7"/>
                  <a:gd name="T6" fmla="*/ 3 w 3"/>
                  <a:gd name="T7" fmla="*/ 7 h 7"/>
                  <a:gd name="T8" fmla="*/ 1 w 3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2" y="5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6"/>
                      <a:pt x="0" y="2"/>
                      <a:pt x="1" y="0"/>
                    </a:cubicBezTo>
                    <a:close/>
                  </a:path>
                </a:pathLst>
              </a:custGeom>
              <a:solidFill>
                <a:srgbClr val="B897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84" name="Freeform 152">
                <a:extLst>
                  <a:ext uri="{FF2B5EF4-FFF2-40B4-BE49-F238E27FC236}">
                    <a16:creationId xmlns:a16="http://schemas.microsoft.com/office/drawing/2014/main" id="{64DA0B05-5548-4F30-8D71-F8F320686C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035" y="1598615"/>
                <a:ext cx="106362" cy="122237"/>
              </a:xfrm>
              <a:custGeom>
                <a:avLst/>
                <a:gdLst>
                  <a:gd name="T0" fmla="*/ 33 w 35"/>
                  <a:gd name="T1" fmla="*/ 12 h 40"/>
                  <a:gd name="T2" fmla="*/ 28 w 35"/>
                  <a:gd name="T3" fmla="*/ 9 h 40"/>
                  <a:gd name="T4" fmla="*/ 32 w 35"/>
                  <a:gd name="T5" fmla="*/ 13 h 40"/>
                  <a:gd name="T6" fmla="*/ 26 w 35"/>
                  <a:gd name="T7" fmla="*/ 22 h 40"/>
                  <a:gd name="T8" fmla="*/ 22 w 35"/>
                  <a:gd name="T9" fmla="*/ 23 h 40"/>
                  <a:gd name="T10" fmla="*/ 21 w 35"/>
                  <a:gd name="T11" fmla="*/ 25 h 40"/>
                  <a:gd name="T12" fmla="*/ 23 w 35"/>
                  <a:gd name="T13" fmla="*/ 28 h 40"/>
                  <a:gd name="T14" fmla="*/ 24 w 35"/>
                  <a:gd name="T15" fmla="*/ 30 h 40"/>
                  <a:gd name="T16" fmla="*/ 25 w 35"/>
                  <a:gd name="T17" fmla="*/ 40 h 40"/>
                  <a:gd name="T18" fmla="*/ 11 w 35"/>
                  <a:gd name="T19" fmla="*/ 35 h 40"/>
                  <a:gd name="T20" fmla="*/ 9 w 35"/>
                  <a:gd name="T21" fmla="*/ 9 h 40"/>
                  <a:gd name="T22" fmla="*/ 35 w 35"/>
                  <a:gd name="T23" fmla="*/ 10 h 40"/>
                  <a:gd name="T24" fmla="*/ 33 w 35"/>
                  <a:gd name="T2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40">
                    <a:moveTo>
                      <a:pt x="33" y="12"/>
                    </a:moveTo>
                    <a:cubicBezTo>
                      <a:pt x="33" y="12"/>
                      <a:pt x="28" y="9"/>
                      <a:pt x="28" y="9"/>
                    </a:cubicBezTo>
                    <a:cubicBezTo>
                      <a:pt x="28" y="10"/>
                      <a:pt x="33" y="13"/>
                      <a:pt x="32" y="13"/>
                    </a:cubicBezTo>
                    <a:cubicBezTo>
                      <a:pt x="30" y="15"/>
                      <a:pt x="21" y="15"/>
                      <a:pt x="26" y="22"/>
                    </a:cubicBezTo>
                    <a:cubicBezTo>
                      <a:pt x="27" y="23"/>
                      <a:pt x="24" y="23"/>
                      <a:pt x="22" y="23"/>
                    </a:cubicBezTo>
                    <a:cubicBezTo>
                      <a:pt x="21" y="23"/>
                      <a:pt x="21" y="24"/>
                      <a:pt x="21" y="25"/>
                    </a:cubicBezTo>
                    <a:cubicBezTo>
                      <a:pt x="21" y="26"/>
                      <a:pt x="21" y="27"/>
                      <a:pt x="23" y="28"/>
                    </a:cubicBezTo>
                    <a:cubicBezTo>
                      <a:pt x="23" y="29"/>
                      <a:pt x="24" y="30"/>
                      <a:pt x="24" y="30"/>
                    </a:cubicBezTo>
                    <a:cubicBezTo>
                      <a:pt x="26" y="31"/>
                      <a:pt x="28" y="37"/>
                      <a:pt x="25" y="40"/>
                    </a:cubicBezTo>
                    <a:cubicBezTo>
                      <a:pt x="25" y="40"/>
                      <a:pt x="16" y="38"/>
                      <a:pt x="11" y="35"/>
                    </a:cubicBezTo>
                    <a:cubicBezTo>
                      <a:pt x="5" y="29"/>
                      <a:pt x="0" y="19"/>
                      <a:pt x="9" y="9"/>
                    </a:cubicBezTo>
                    <a:cubicBezTo>
                      <a:pt x="17" y="0"/>
                      <a:pt x="31" y="1"/>
                      <a:pt x="35" y="10"/>
                    </a:cubicBezTo>
                    <a:lnTo>
                      <a:pt x="33" y="12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85" name="Freeform 153">
                <a:extLst>
                  <a:ext uri="{FF2B5EF4-FFF2-40B4-BE49-F238E27FC236}">
                    <a16:creationId xmlns:a16="http://schemas.microsoft.com/office/drawing/2014/main" id="{818F8541-9BC0-495D-A134-A37CFE1E5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8698" y="1651002"/>
                <a:ext cx="9525" cy="9525"/>
              </a:xfrm>
              <a:custGeom>
                <a:avLst/>
                <a:gdLst>
                  <a:gd name="T0" fmla="*/ 2 w 3"/>
                  <a:gd name="T1" fmla="*/ 2 h 3"/>
                  <a:gd name="T2" fmla="*/ 3 w 3"/>
                  <a:gd name="T3" fmla="*/ 2 h 3"/>
                  <a:gd name="T4" fmla="*/ 3 w 3"/>
                  <a:gd name="T5" fmla="*/ 1 h 3"/>
                  <a:gd name="T6" fmla="*/ 1 w 3"/>
                  <a:gd name="T7" fmla="*/ 0 h 3"/>
                  <a:gd name="T8" fmla="*/ 1 w 3"/>
                  <a:gd name="T9" fmla="*/ 2 h 3"/>
                  <a:gd name="T10" fmla="*/ 1 w 3"/>
                  <a:gd name="T11" fmla="*/ 3 h 3"/>
                  <a:gd name="T12" fmla="*/ 2 w 3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2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1"/>
                      <a:pt x="0" y="1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86" name="Freeform 154">
                <a:extLst>
                  <a:ext uri="{FF2B5EF4-FFF2-40B4-BE49-F238E27FC236}">
                    <a16:creationId xmlns:a16="http://schemas.microsoft.com/office/drawing/2014/main" id="{3241B3E6-21C9-477D-BE70-CAF59CD011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0923" y="1681165"/>
                <a:ext cx="14287" cy="3175"/>
              </a:xfrm>
              <a:custGeom>
                <a:avLst/>
                <a:gdLst>
                  <a:gd name="T0" fmla="*/ 0 w 5"/>
                  <a:gd name="T1" fmla="*/ 1 h 1"/>
                  <a:gd name="T2" fmla="*/ 2 w 5"/>
                  <a:gd name="T3" fmla="*/ 1 h 1"/>
                  <a:gd name="T4" fmla="*/ 5 w 5"/>
                  <a:gd name="T5" fmla="*/ 0 h 1"/>
                  <a:gd name="T6" fmla="*/ 5 w 5"/>
                  <a:gd name="T7" fmla="*/ 0 h 1"/>
                  <a:gd name="T8" fmla="*/ 5 w 5"/>
                  <a:gd name="T9" fmla="*/ 0 h 1"/>
                  <a:gd name="T10" fmla="*/ 5 w 5"/>
                  <a:gd name="T11" fmla="*/ 0 h 1"/>
                  <a:gd name="T12" fmla="*/ 2 w 5"/>
                  <a:gd name="T13" fmla="*/ 1 h 1"/>
                  <a:gd name="T14" fmla="*/ 0 w 5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1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8A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87" name="Freeform 155">
                <a:extLst>
                  <a:ext uri="{FF2B5EF4-FFF2-40B4-BE49-F238E27FC236}">
                    <a16:creationId xmlns:a16="http://schemas.microsoft.com/office/drawing/2014/main" id="{D76BC22B-C022-4ACA-95E3-83E377503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0923" y="1681165"/>
                <a:ext cx="14287" cy="3175"/>
              </a:xfrm>
              <a:custGeom>
                <a:avLst/>
                <a:gdLst>
                  <a:gd name="T0" fmla="*/ 0 w 5"/>
                  <a:gd name="T1" fmla="*/ 1 h 1"/>
                  <a:gd name="T2" fmla="*/ 2 w 5"/>
                  <a:gd name="T3" fmla="*/ 1 h 1"/>
                  <a:gd name="T4" fmla="*/ 5 w 5"/>
                  <a:gd name="T5" fmla="*/ 0 h 1"/>
                  <a:gd name="T6" fmla="*/ 5 w 5"/>
                  <a:gd name="T7" fmla="*/ 0 h 1"/>
                  <a:gd name="T8" fmla="*/ 5 w 5"/>
                  <a:gd name="T9" fmla="*/ 1 h 1"/>
                  <a:gd name="T10" fmla="*/ 5 w 5"/>
                  <a:gd name="T11" fmla="*/ 1 h 1"/>
                  <a:gd name="T12" fmla="*/ 2 w 5"/>
                  <a:gd name="T13" fmla="*/ 1 h 1"/>
                  <a:gd name="T14" fmla="*/ 0 w 5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4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8A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88" name="Freeform 375">
                <a:extLst>
                  <a:ext uri="{FF2B5EF4-FFF2-40B4-BE49-F238E27FC236}">
                    <a16:creationId xmlns:a16="http://schemas.microsoft.com/office/drawing/2014/main" id="{3AE5380F-255D-4C0A-B44F-3FDEA9D50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7735" y="2451103"/>
                <a:ext cx="39687" cy="20638"/>
              </a:xfrm>
              <a:custGeom>
                <a:avLst/>
                <a:gdLst>
                  <a:gd name="T0" fmla="*/ 0 w 13"/>
                  <a:gd name="T1" fmla="*/ 0 h 7"/>
                  <a:gd name="T2" fmla="*/ 3 w 13"/>
                  <a:gd name="T3" fmla="*/ 7 h 7"/>
                  <a:gd name="T4" fmla="*/ 9 w 13"/>
                  <a:gd name="T5" fmla="*/ 7 h 7"/>
                  <a:gd name="T6" fmla="*/ 13 w 13"/>
                  <a:gd name="T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0" y="0"/>
                    </a:moveTo>
                    <a:cubicBezTo>
                      <a:pt x="3" y="3"/>
                      <a:pt x="2" y="4"/>
                      <a:pt x="3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5"/>
                      <a:pt x="9" y="3"/>
                      <a:pt x="13" y="4"/>
                    </a:cubicBezTo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89" name="Freeform 376">
                <a:extLst>
                  <a:ext uri="{FF2B5EF4-FFF2-40B4-BE49-F238E27FC236}">
                    <a16:creationId xmlns:a16="http://schemas.microsoft.com/office/drawing/2014/main" id="{3B0E8192-A84F-465A-AE17-84EE1D3AD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7735" y="2427290"/>
                <a:ext cx="120650" cy="44450"/>
              </a:xfrm>
              <a:custGeom>
                <a:avLst/>
                <a:gdLst>
                  <a:gd name="T0" fmla="*/ 1 w 40"/>
                  <a:gd name="T1" fmla="*/ 0 h 15"/>
                  <a:gd name="T2" fmla="*/ 0 w 40"/>
                  <a:gd name="T3" fmla="*/ 7 h 15"/>
                  <a:gd name="T4" fmla="*/ 3 w 40"/>
                  <a:gd name="T5" fmla="*/ 10 h 15"/>
                  <a:gd name="T6" fmla="*/ 18 w 40"/>
                  <a:gd name="T7" fmla="*/ 14 h 15"/>
                  <a:gd name="T8" fmla="*/ 28 w 40"/>
                  <a:gd name="T9" fmla="*/ 15 h 15"/>
                  <a:gd name="T10" fmla="*/ 36 w 40"/>
                  <a:gd name="T11" fmla="*/ 15 h 15"/>
                  <a:gd name="T12" fmla="*/ 38 w 40"/>
                  <a:gd name="T13" fmla="*/ 12 h 15"/>
                  <a:gd name="T14" fmla="*/ 20 w 40"/>
                  <a:gd name="T15" fmla="*/ 6 h 15"/>
                  <a:gd name="T16" fmla="*/ 1 w 40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5">
                    <a:moveTo>
                      <a:pt x="1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3" y="10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1" y="15"/>
                      <a:pt x="24" y="15"/>
                      <a:pt x="28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40" y="15"/>
                      <a:pt x="39" y="12"/>
                      <a:pt x="38" y="12"/>
                    </a:cubicBezTo>
                    <a:cubicBezTo>
                      <a:pt x="35" y="11"/>
                      <a:pt x="27" y="9"/>
                      <a:pt x="20" y="6"/>
                    </a:cubicBezTo>
                    <a:cubicBezTo>
                      <a:pt x="15" y="3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90" name="Freeform 377">
                <a:extLst>
                  <a:ext uri="{FF2B5EF4-FFF2-40B4-BE49-F238E27FC236}">
                    <a16:creationId xmlns:a16="http://schemas.microsoft.com/office/drawing/2014/main" id="{38C7159C-FA32-4C8E-8936-12C874EAC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910" y="2411415"/>
                <a:ext cx="77787" cy="42863"/>
              </a:xfrm>
              <a:custGeom>
                <a:avLst/>
                <a:gdLst>
                  <a:gd name="T0" fmla="*/ 1 w 26"/>
                  <a:gd name="T1" fmla="*/ 0 h 14"/>
                  <a:gd name="T2" fmla="*/ 0 w 26"/>
                  <a:gd name="T3" fmla="*/ 5 h 14"/>
                  <a:gd name="T4" fmla="*/ 22 w 26"/>
                  <a:gd name="T5" fmla="*/ 14 h 14"/>
                  <a:gd name="T6" fmla="*/ 25 w 26"/>
                  <a:gd name="T7" fmla="*/ 13 h 14"/>
                  <a:gd name="T8" fmla="*/ 10 w 26"/>
                  <a:gd name="T9" fmla="*/ 2 h 14"/>
                  <a:gd name="T10" fmla="*/ 1 w 26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4">
                    <a:moveTo>
                      <a:pt x="1" y="0"/>
                    </a:moveTo>
                    <a:cubicBezTo>
                      <a:pt x="2" y="2"/>
                      <a:pt x="0" y="4"/>
                      <a:pt x="0" y="5"/>
                    </a:cubicBezTo>
                    <a:cubicBezTo>
                      <a:pt x="0" y="7"/>
                      <a:pt x="22" y="14"/>
                      <a:pt x="22" y="14"/>
                    </a:cubicBezTo>
                    <a:cubicBezTo>
                      <a:pt x="23" y="14"/>
                      <a:pt x="26" y="14"/>
                      <a:pt x="25" y="13"/>
                    </a:cubicBezTo>
                    <a:cubicBezTo>
                      <a:pt x="20" y="11"/>
                      <a:pt x="10" y="4"/>
                      <a:pt x="1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91" name="Freeform 378">
                <a:extLst>
                  <a:ext uri="{FF2B5EF4-FFF2-40B4-BE49-F238E27FC236}">
                    <a16:creationId xmlns:a16="http://schemas.microsoft.com/office/drawing/2014/main" id="{18600332-D9D3-436F-AFB2-0923FC816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8835" y="1882778"/>
                <a:ext cx="55562" cy="55563"/>
              </a:xfrm>
              <a:custGeom>
                <a:avLst/>
                <a:gdLst>
                  <a:gd name="T0" fmla="*/ 13 w 18"/>
                  <a:gd name="T1" fmla="*/ 2 h 18"/>
                  <a:gd name="T2" fmla="*/ 16 w 18"/>
                  <a:gd name="T3" fmla="*/ 13 h 18"/>
                  <a:gd name="T4" fmla="*/ 6 w 18"/>
                  <a:gd name="T5" fmla="*/ 16 h 18"/>
                  <a:gd name="T6" fmla="*/ 2 w 18"/>
                  <a:gd name="T7" fmla="*/ 6 h 18"/>
                  <a:gd name="T8" fmla="*/ 13 w 18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3" y="2"/>
                    </a:moveTo>
                    <a:cubicBezTo>
                      <a:pt x="17" y="4"/>
                      <a:pt x="18" y="9"/>
                      <a:pt x="16" y="13"/>
                    </a:cubicBezTo>
                    <a:cubicBezTo>
                      <a:pt x="14" y="17"/>
                      <a:pt x="10" y="18"/>
                      <a:pt x="6" y="16"/>
                    </a:cubicBezTo>
                    <a:cubicBezTo>
                      <a:pt x="2" y="14"/>
                      <a:pt x="0" y="10"/>
                      <a:pt x="2" y="6"/>
                    </a:cubicBezTo>
                    <a:cubicBezTo>
                      <a:pt x="4" y="2"/>
                      <a:pt x="9" y="0"/>
                      <a:pt x="13" y="2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92" name="Freeform 379">
                <a:extLst>
                  <a:ext uri="{FF2B5EF4-FFF2-40B4-BE49-F238E27FC236}">
                    <a16:creationId xmlns:a16="http://schemas.microsoft.com/office/drawing/2014/main" id="{19EA725A-7997-4BA4-A984-B469752F12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1222" y="1751015"/>
                <a:ext cx="76200" cy="74613"/>
              </a:xfrm>
              <a:custGeom>
                <a:avLst/>
                <a:gdLst>
                  <a:gd name="T0" fmla="*/ 22 w 25"/>
                  <a:gd name="T1" fmla="*/ 17 h 25"/>
                  <a:gd name="T2" fmla="*/ 8 w 25"/>
                  <a:gd name="T3" fmla="*/ 22 h 25"/>
                  <a:gd name="T4" fmla="*/ 3 w 25"/>
                  <a:gd name="T5" fmla="*/ 7 h 25"/>
                  <a:gd name="T6" fmla="*/ 18 w 25"/>
                  <a:gd name="T7" fmla="*/ 2 h 25"/>
                  <a:gd name="T8" fmla="*/ 22 w 25"/>
                  <a:gd name="T9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2" y="17"/>
                    </a:moveTo>
                    <a:cubicBezTo>
                      <a:pt x="20" y="23"/>
                      <a:pt x="13" y="25"/>
                      <a:pt x="8" y="22"/>
                    </a:cubicBezTo>
                    <a:cubicBezTo>
                      <a:pt x="2" y="19"/>
                      <a:pt x="0" y="13"/>
                      <a:pt x="3" y="7"/>
                    </a:cubicBezTo>
                    <a:cubicBezTo>
                      <a:pt x="6" y="2"/>
                      <a:pt x="12" y="0"/>
                      <a:pt x="18" y="2"/>
                    </a:cubicBezTo>
                    <a:cubicBezTo>
                      <a:pt x="23" y="5"/>
                      <a:pt x="25" y="12"/>
                      <a:pt x="22" y="17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93" name="Freeform 380">
                <a:extLst>
                  <a:ext uri="{FF2B5EF4-FFF2-40B4-BE49-F238E27FC236}">
                    <a16:creationId xmlns:a16="http://schemas.microsoft.com/office/drawing/2014/main" id="{5071CEDB-EE27-40F2-A227-1E3A348E6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5185" y="1771653"/>
                <a:ext cx="115887" cy="150813"/>
              </a:xfrm>
              <a:custGeom>
                <a:avLst/>
                <a:gdLst>
                  <a:gd name="T0" fmla="*/ 35 w 73"/>
                  <a:gd name="T1" fmla="*/ 0 h 95"/>
                  <a:gd name="T2" fmla="*/ 0 w 73"/>
                  <a:gd name="T3" fmla="*/ 82 h 95"/>
                  <a:gd name="T4" fmla="*/ 27 w 73"/>
                  <a:gd name="T5" fmla="*/ 95 h 95"/>
                  <a:gd name="T6" fmla="*/ 73 w 73"/>
                  <a:gd name="T7" fmla="*/ 19 h 95"/>
                  <a:gd name="T8" fmla="*/ 35 w 73"/>
                  <a:gd name="T9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95">
                    <a:moveTo>
                      <a:pt x="35" y="0"/>
                    </a:moveTo>
                    <a:lnTo>
                      <a:pt x="0" y="82"/>
                    </a:lnTo>
                    <a:lnTo>
                      <a:pt x="27" y="95"/>
                    </a:lnTo>
                    <a:lnTo>
                      <a:pt x="73" y="19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94" name="Freeform 381">
                <a:extLst>
                  <a:ext uri="{FF2B5EF4-FFF2-40B4-BE49-F238E27FC236}">
                    <a16:creationId xmlns:a16="http://schemas.microsoft.com/office/drawing/2014/main" id="{4DB44C52-CF30-4C7D-8EC1-CE589BE87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2172" y="2016128"/>
                <a:ext cx="39687" cy="20638"/>
              </a:xfrm>
              <a:custGeom>
                <a:avLst/>
                <a:gdLst>
                  <a:gd name="T0" fmla="*/ 25 w 25"/>
                  <a:gd name="T1" fmla="*/ 8 h 13"/>
                  <a:gd name="T2" fmla="*/ 2 w 25"/>
                  <a:gd name="T3" fmla="*/ 13 h 13"/>
                  <a:gd name="T4" fmla="*/ 0 w 25"/>
                  <a:gd name="T5" fmla="*/ 6 h 13"/>
                  <a:gd name="T6" fmla="*/ 25 w 25"/>
                  <a:gd name="T7" fmla="*/ 0 h 13"/>
                  <a:gd name="T8" fmla="*/ 25 w 25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">
                    <a:moveTo>
                      <a:pt x="25" y="8"/>
                    </a:moveTo>
                    <a:lnTo>
                      <a:pt x="2" y="13"/>
                    </a:lnTo>
                    <a:lnTo>
                      <a:pt x="0" y="6"/>
                    </a:lnTo>
                    <a:lnTo>
                      <a:pt x="25" y="0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95" name="Freeform 382">
                <a:extLst>
                  <a:ext uri="{FF2B5EF4-FFF2-40B4-BE49-F238E27FC236}">
                    <a16:creationId xmlns:a16="http://schemas.microsoft.com/office/drawing/2014/main" id="{D2AC617E-279D-44E0-A944-7C7048521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8835" y="1882778"/>
                <a:ext cx="55562" cy="55563"/>
              </a:xfrm>
              <a:custGeom>
                <a:avLst/>
                <a:gdLst>
                  <a:gd name="T0" fmla="*/ 11 w 18"/>
                  <a:gd name="T1" fmla="*/ 17 h 18"/>
                  <a:gd name="T2" fmla="*/ 1 w 18"/>
                  <a:gd name="T3" fmla="*/ 11 h 18"/>
                  <a:gd name="T4" fmla="*/ 7 w 18"/>
                  <a:gd name="T5" fmla="*/ 1 h 18"/>
                  <a:gd name="T6" fmla="*/ 17 w 18"/>
                  <a:gd name="T7" fmla="*/ 7 h 18"/>
                  <a:gd name="T8" fmla="*/ 11 w 18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11" y="17"/>
                    </a:moveTo>
                    <a:cubicBezTo>
                      <a:pt x="7" y="18"/>
                      <a:pt x="2" y="15"/>
                      <a:pt x="1" y="11"/>
                    </a:cubicBezTo>
                    <a:cubicBezTo>
                      <a:pt x="0" y="7"/>
                      <a:pt x="3" y="2"/>
                      <a:pt x="7" y="1"/>
                    </a:cubicBezTo>
                    <a:cubicBezTo>
                      <a:pt x="11" y="0"/>
                      <a:pt x="16" y="3"/>
                      <a:pt x="17" y="7"/>
                    </a:cubicBezTo>
                    <a:cubicBezTo>
                      <a:pt x="18" y="11"/>
                      <a:pt x="15" y="15"/>
                      <a:pt x="11" y="17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96" name="Freeform 383">
                <a:extLst>
                  <a:ext uri="{FF2B5EF4-FFF2-40B4-BE49-F238E27FC236}">
                    <a16:creationId xmlns:a16="http://schemas.microsoft.com/office/drawing/2014/main" id="{B045424E-E312-477F-BA63-2701ACCDD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2010" y="1905003"/>
                <a:ext cx="69850" cy="120650"/>
              </a:xfrm>
              <a:custGeom>
                <a:avLst/>
                <a:gdLst>
                  <a:gd name="T0" fmla="*/ 44 w 44"/>
                  <a:gd name="T1" fmla="*/ 70 h 76"/>
                  <a:gd name="T2" fmla="*/ 31 w 44"/>
                  <a:gd name="T3" fmla="*/ 0 h 76"/>
                  <a:gd name="T4" fmla="*/ 0 w 44"/>
                  <a:gd name="T5" fmla="*/ 7 h 76"/>
                  <a:gd name="T6" fmla="*/ 17 w 44"/>
                  <a:gd name="T7" fmla="*/ 76 h 76"/>
                  <a:gd name="T8" fmla="*/ 44 w 44"/>
                  <a:gd name="T9" fmla="*/ 7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76">
                    <a:moveTo>
                      <a:pt x="44" y="70"/>
                    </a:moveTo>
                    <a:lnTo>
                      <a:pt x="31" y="0"/>
                    </a:lnTo>
                    <a:lnTo>
                      <a:pt x="0" y="7"/>
                    </a:lnTo>
                    <a:lnTo>
                      <a:pt x="17" y="76"/>
                    </a:lnTo>
                    <a:lnTo>
                      <a:pt x="44" y="70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97" name="Freeform 384">
                <a:extLst>
                  <a:ext uri="{FF2B5EF4-FFF2-40B4-BE49-F238E27FC236}">
                    <a16:creationId xmlns:a16="http://schemas.microsoft.com/office/drawing/2014/main" id="{978BF8EB-F1FD-412A-90B9-BF7DC0A17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1247" y="1938340"/>
                <a:ext cx="50800" cy="120650"/>
              </a:xfrm>
              <a:custGeom>
                <a:avLst/>
                <a:gdLst>
                  <a:gd name="T0" fmla="*/ 16 w 17"/>
                  <a:gd name="T1" fmla="*/ 16 h 40"/>
                  <a:gd name="T2" fmla="*/ 13 w 17"/>
                  <a:gd name="T3" fmla="*/ 32 h 40"/>
                  <a:gd name="T4" fmla="*/ 10 w 17"/>
                  <a:gd name="T5" fmla="*/ 34 h 40"/>
                  <a:gd name="T6" fmla="*/ 6 w 17"/>
                  <a:gd name="T7" fmla="*/ 37 h 40"/>
                  <a:gd name="T8" fmla="*/ 4 w 17"/>
                  <a:gd name="T9" fmla="*/ 39 h 40"/>
                  <a:gd name="T10" fmla="*/ 4 w 17"/>
                  <a:gd name="T11" fmla="*/ 35 h 40"/>
                  <a:gd name="T12" fmla="*/ 3 w 17"/>
                  <a:gd name="T13" fmla="*/ 32 h 40"/>
                  <a:gd name="T14" fmla="*/ 4 w 17"/>
                  <a:gd name="T15" fmla="*/ 28 h 40"/>
                  <a:gd name="T16" fmla="*/ 0 w 17"/>
                  <a:gd name="T17" fmla="*/ 28 h 40"/>
                  <a:gd name="T18" fmla="*/ 5 w 17"/>
                  <a:gd name="T19" fmla="*/ 19 h 40"/>
                  <a:gd name="T20" fmla="*/ 6 w 17"/>
                  <a:gd name="T21" fmla="*/ 17 h 40"/>
                  <a:gd name="T22" fmla="*/ 8 w 17"/>
                  <a:gd name="T23" fmla="*/ 0 h 40"/>
                  <a:gd name="T24" fmla="*/ 17 w 17"/>
                  <a:gd name="T25" fmla="*/ 5 h 40"/>
                  <a:gd name="T26" fmla="*/ 16 w 17"/>
                  <a:gd name="T2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40">
                    <a:moveTo>
                      <a:pt x="16" y="16"/>
                    </a:moveTo>
                    <a:cubicBezTo>
                      <a:pt x="16" y="24"/>
                      <a:pt x="16" y="26"/>
                      <a:pt x="13" y="32"/>
                    </a:cubicBezTo>
                    <a:cubicBezTo>
                      <a:pt x="12" y="36"/>
                      <a:pt x="10" y="36"/>
                      <a:pt x="10" y="34"/>
                    </a:cubicBezTo>
                    <a:cubicBezTo>
                      <a:pt x="9" y="38"/>
                      <a:pt x="6" y="40"/>
                      <a:pt x="6" y="37"/>
                    </a:cubicBezTo>
                    <a:cubicBezTo>
                      <a:pt x="6" y="38"/>
                      <a:pt x="5" y="39"/>
                      <a:pt x="4" y="39"/>
                    </a:cubicBezTo>
                    <a:cubicBezTo>
                      <a:pt x="3" y="38"/>
                      <a:pt x="4" y="36"/>
                      <a:pt x="4" y="35"/>
                    </a:cubicBezTo>
                    <a:cubicBezTo>
                      <a:pt x="3" y="35"/>
                      <a:pt x="2" y="34"/>
                      <a:pt x="3" y="32"/>
                    </a:cubicBezTo>
                    <a:cubicBezTo>
                      <a:pt x="4" y="30"/>
                      <a:pt x="4" y="28"/>
                      <a:pt x="4" y="28"/>
                    </a:cubicBezTo>
                    <a:cubicBezTo>
                      <a:pt x="2" y="30"/>
                      <a:pt x="1" y="30"/>
                      <a:pt x="0" y="28"/>
                    </a:cubicBezTo>
                    <a:cubicBezTo>
                      <a:pt x="2" y="26"/>
                      <a:pt x="3" y="22"/>
                      <a:pt x="5" y="19"/>
                    </a:cubicBezTo>
                    <a:cubicBezTo>
                      <a:pt x="6" y="18"/>
                      <a:pt x="6" y="17"/>
                      <a:pt x="6" y="17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7" y="5"/>
                      <a:pt x="17" y="5"/>
                      <a:pt x="17" y="5"/>
                    </a:cubicBez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D8B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98" name="Freeform 385">
                <a:extLst>
                  <a:ext uri="{FF2B5EF4-FFF2-40B4-BE49-F238E27FC236}">
                    <a16:creationId xmlns:a16="http://schemas.microsoft.com/office/drawing/2014/main" id="{C8A4AC57-AF50-4BE3-A457-B4D2F5B979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8235" y="1849440"/>
                <a:ext cx="55562" cy="55563"/>
              </a:xfrm>
              <a:custGeom>
                <a:avLst/>
                <a:gdLst>
                  <a:gd name="T0" fmla="*/ 4 w 18"/>
                  <a:gd name="T1" fmla="*/ 3 h 18"/>
                  <a:gd name="T2" fmla="*/ 3 w 18"/>
                  <a:gd name="T3" fmla="*/ 14 h 18"/>
                  <a:gd name="T4" fmla="*/ 15 w 18"/>
                  <a:gd name="T5" fmla="*/ 15 h 18"/>
                  <a:gd name="T6" fmla="*/ 15 w 18"/>
                  <a:gd name="T7" fmla="*/ 3 h 18"/>
                  <a:gd name="T8" fmla="*/ 4 w 18"/>
                  <a:gd name="T9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4" y="3"/>
                    </a:moveTo>
                    <a:cubicBezTo>
                      <a:pt x="1" y="6"/>
                      <a:pt x="0" y="11"/>
                      <a:pt x="3" y="14"/>
                    </a:cubicBezTo>
                    <a:cubicBezTo>
                      <a:pt x="6" y="17"/>
                      <a:pt x="11" y="18"/>
                      <a:pt x="15" y="15"/>
                    </a:cubicBezTo>
                    <a:cubicBezTo>
                      <a:pt x="18" y="12"/>
                      <a:pt x="18" y="7"/>
                      <a:pt x="15" y="3"/>
                    </a:cubicBezTo>
                    <a:cubicBezTo>
                      <a:pt x="12" y="0"/>
                      <a:pt x="7" y="0"/>
                      <a:pt x="4" y="3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99" name="Freeform 386">
                <a:extLst>
                  <a:ext uri="{FF2B5EF4-FFF2-40B4-BE49-F238E27FC236}">
                    <a16:creationId xmlns:a16="http://schemas.microsoft.com/office/drawing/2014/main" id="{91DCC380-AC27-42A7-9F76-63AEF0153C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4572" y="1751015"/>
                <a:ext cx="76200" cy="71438"/>
              </a:xfrm>
              <a:custGeom>
                <a:avLst/>
                <a:gdLst>
                  <a:gd name="T0" fmla="*/ 4 w 25"/>
                  <a:gd name="T1" fmla="*/ 19 h 24"/>
                  <a:gd name="T2" fmla="*/ 20 w 25"/>
                  <a:gd name="T3" fmla="*/ 20 h 24"/>
                  <a:gd name="T4" fmla="*/ 21 w 25"/>
                  <a:gd name="T5" fmla="*/ 4 h 24"/>
                  <a:gd name="T6" fmla="*/ 5 w 25"/>
                  <a:gd name="T7" fmla="*/ 4 h 24"/>
                  <a:gd name="T8" fmla="*/ 4 w 25"/>
                  <a:gd name="T9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4" y="19"/>
                    </a:moveTo>
                    <a:cubicBezTo>
                      <a:pt x="9" y="24"/>
                      <a:pt x="16" y="24"/>
                      <a:pt x="20" y="20"/>
                    </a:cubicBezTo>
                    <a:cubicBezTo>
                      <a:pt x="24" y="16"/>
                      <a:pt x="25" y="9"/>
                      <a:pt x="21" y="4"/>
                    </a:cubicBezTo>
                    <a:cubicBezTo>
                      <a:pt x="16" y="0"/>
                      <a:pt x="9" y="0"/>
                      <a:pt x="5" y="4"/>
                    </a:cubicBezTo>
                    <a:cubicBezTo>
                      <a:pt x="1" y="8"/>
                      <a:pt x="0" y="15"/>
                      <a:pt x="4" y="19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00" name="Freeform 387">
                <a:extLst>
                  <a:ext uri="{FF2B5EF4-FFF2-40B4-BE49-F238E27FC236}">
                    <a16:creationId xmlns:a16="http://schemas.microsoft.com/office/drawing/2014/main" id="{3AAABE39-83A5-4DF5-935E-777B3D094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7272" y="1762128"/>
                <a:ext cx="127000" cy="130175"/>
              </a:xfrm>
              <a:custGeom>
                <a:avLst/>
                <a:gdLst>
                  <a:gd name="T0" fmla="*/ 30 w 80"/>
                  <a:gd name="T1" fmla="*/ 0 h 82"/>
                  <a:gd name="T2" fmla="*/ 80 w 80"/>
                  <a:gd name="T3" fmla="*/ 61 h 82"/>
                  <a:gd name="T4" fmla="*/ 57 w 80"/>
                  <a:gd name="T5" fmla="*/ 82 h 82"/>
                  <a:gd name="T6" fmla="*/ 0 w 80"/>
                  <a:gd name="T7" fmla="*/ 31 h 82"/>
                  <a:gd name="T8" fmla="*/ 30 w 80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82">
                    <a:moveTo>
                      <a:pt x="30" y="0"/>
                    </a:moveTo>
                    <a:lnTo>
                      <a:pt x="80" y="61"/>
                    </a:lnTo>
                    <a:lnTo>
                      <a:pt x="57" y="82"/>
                    </a:lnTo>
                    <a:lnTo>
                      <a:pt x="0" y="3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01" name="Freeform 388">
                <a:extLst>
                  <a:ext uri="{FF2B5EF4-FFF2-40B4-BE49-F238E27FC236}">
                    <a16:creationId xmlns:a16="http://schemas.microsoft.com/office/drawing/2014/main" id="{B23E8751-9893-40D8-BD16-D81AAD0F3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710" y="1976440"/>
                <a:ext cx="39687" cy="15875"/>
              </a:xfrm>
              <a:custGeom>
                <a:avLst/>
                <a:gdLst>
                  <a:gd name="T0" fmla="*/ 0 w 25"/>
                  <a:gd name="T1" fmla="*/ 6 h 10"/>
                  <a:gd name="T2" fmla="*/ 23 w 25"/>
                  <a:gd name="T3" fmla="*/ 10 h 10"/>
                  <a:gd name="T4" fmla="*/ 25 w 25"/>
                  <a:gd name="T5" fmla="*/ 2 h 10"/>
                  <a:gd name="T6" fmla="*/ 0 w 25"/>
                  <a:gd name="T7" fmla="*/ 0 h 10"/>
                  <a:gd name="T8" fmla="*/ 0 w 25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0">
                    <a:moveTo>
                      <a:pt x="0" y="6"/>
                    </a:moveTo>
                    <a:lnTo>
                      <a:pt x="23" y="10"/>
                    </a:lnTo>
                    <a:lnTo>
                      <a:pt x="25" y="2"/>
                    </a:ln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02" name="Freeform 389">
                <a:extLst>
                  <a:ext uri="{FF2B5EF4-FFF2-40B4-BE49-F238E27FC236}">
                    <a16:creationId xmlns:a16="http://schemas.microsoft.com/office/drawing/2014/main" id="{C4EBE1C7-447E-451A-A4FD-7801FE6B8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1410" y="1849440"/>
                <a:ext cx="52387" cy="52388"/>
              </a:xfrm>
              <a:custGeom>
                <a:avLst/>
                <a:gdLst>
                  <a:gd name="T0" fmla="*/ 7 w 17"/>
                  <a:gd name="T1" fmla="*/ 17 h 17"/>
                  <a:gd name="T2" fmla="*/ 16 w 17"/>
                  <a:gd name="T3" fmla="*/ 10 h 17"/>
                  <a:gd name="T4" fmla="*/ 10 w 17"/>
                  <a:gd name="T5" fmla="*/ 1 h 17"/>
                  <a:gd name="T6" fmla="*/ 0 w 17"/>
                  <a:gd name="T7" fmla="*/ 7 h 17"/>
                  <a:gd name="T8" fmla="*/ 7 w 17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7">
                    <a:moveTo>
                      <a:pt x="7" y="17"/>
                    </a:moveTo>
                    <a:cubicBezTo>
                      <a:pt x="11" y="17"/>
                      <a:pt x="15" y="15"/>
                      <a:pt x="16" y="10"/>
                    </a:cubicBezTo>
                    <a:cubicBezTo>
                      <a:pt x="17" y="6"/>
                      <a:pt x="14" y="2"/>
                      <a:pt x="10" y="1"/>
                    </a:cubicBezTo>
                    <a:cubicBezTo>
                      <a:pt x="5" y="0"/>
                      <a:pt x="1" y="3"/>
                      <a:pt x="0" y="7"/>
                    </a:cubicBezTo>
                    <a:cubicBezTo>
                      <a:pt x="0" y="12"/>
                      <a:pt x="2" y="16"/>
                      <a:pt x="7" y="17"/>
                    </a:cubicBez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03" name="Freeform 390">
                <a:extLst>
                  <a:ext uri="{FF2B5EF4-FFF2-40B4-BE49-F238E27FC236}">
                    <a16:creationId xmlns:a16="http://schemas.microsoft.com/office/drawing/2014/main" id="{3592AADF-1AEB-4B71-BE48-F333BDC73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8710" y="1871665"/>
                <a:ext cx="61912" cy="111125"/>
              </a:xfrm>
              <a:custGeom>
                <a:avLst/>
                <a:gdLst>
                  <a:gd name="T0" fmla="*/ 0 w 39"/>
                  <a:gd name="T1" fmla="*/ 66 h 70"/>
                  <a:gd name="T2" fmla="*/ 8 w 39"/>
                  <a:gd name="T3" fmla="*/ 0 h 70"/>
                  <a:gd name="T4" fmla="*/ 39 w 39"/>
                  <a:gd name="T5" fmla="*/ 5 h 70"/>
                  <a:gd name="T6" fmla="*/ 27 w 39"/>
                  <a:gd name="T7" fmla="*/ 70 h 70"/>
                  <a:gd name="T8" fmla="*/ 0 w 39"/>
                  <a:gd name="T9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70">
                    <a:moveTo>
                      <a:pt x="0" y="66"/>
                    </a:moveTo>
                    <a:lnTo>
                      <a:pt x="8" y="0"/>
                    </a:lnTo>
                    <a:lnTo>
                      <a:pt x="39" y="5"/>
                    </a:lnTo>
                    <a:lnTo>
                      <a:pt x="27" y="70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04" name="Freeform 391">
                <a:extLst>
                  <a:ext uri="{FF2B5EF4-FFF2-40B4-BE49-F238E27FC236}">
                    <a16:creationId xmlns:a16="http://schemas.microsoft.com/office/drawing/2014/main" id="{3508E3D9-C7AB-45C6-86AE-0E2C66DD7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1247" y="2019303"/>
                <a:ext cx="12700" cy="9525"/>
              </a:xfrm>
              <a:custGeom>
                <a:avLst/>
                <a:gdLst>
                  <a:gd name="T0" fmla="*/ 0 w 8"/>
                  <a:gd name="T1" fmla="*/ 2 h 6"/>
                  <a:gd name="T2" fmla="*/ 2 w 8"/>
                  <a:gd name="T3" fmla="*/ 6 h 6"/>
                  <a:gd name="T4" fmla="*/ 8 w 8"/>
                  <a:gd name="T5" fmla="*/ 4 h 6"/>
                  <a:gd name="T6" fmla="*/ 2 w 8"/>
                  <a:gd name="T7" fmla="*/ 0 h 6"/>
                  <a:gd name="T8" fmla="*/ 0 w 8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0" y="2"/>
                    </a:moveTo>
                    <a:lnTo>
                      <a:pt x="2" y="6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2D3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05" name="Freeform 392">
                <a:extLst>
                  <a:ext uri="{FF2B5EF4-FFF2-40B4-BE49-F238E27FC236}">
                    <a16:creationId xmlns:a16="http://schemas.microsoft.com/office/drawing/2014/main" id="{75C91F9F-53BE-463A-BCDD-98CE0CED2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1385" y="2019303"/>
                <a:ext cx="173037" cy="36513"/>
              </a:xfrm>
              <a:custGeom>
                <a:avLst/>
                <a:gdLst>
                  <a:gd name="T0" fmla="*/ 109 w 109"/>
                  <a:gd name="T1" fmla="*/ 0 h 23"/>
                  <a:gd name="T2" fmla="*/ 52 w 109"/>
                  <a:gd name="T3" fmla="*/ 17 h 23"/>
                  <a:gd name="T4" fmla="*/ 50 w 109"/>
                  <a:gd name="T5" fmla="*/ 6 h 23"/>
                  <a:gd name="T6" fmla="*/ 48 w 109"/>
                  <a:gd name="T7" fmla="*/ 19 h 23"/>
                  <a:gd name="T8" fmla="*/ 0 w 109"/>
                  <a:gd name="T9" fmla="*/ 21 h 23"/>
                  <a:gd name="T10" fmla="*/ 0 w 109"/>
                  <a:gd name="T11" fmla="*/ 23 h 23"/>
                  <a:gd name="T12" fmla="*/ 52 w 109"/>
                  <a:gd name="T13" fmla="*/ 21 h 23"/>
                  <a:gd name="T14" fmla="*/ 109 w 109"/>
                  <a:gd name="T15" fmla="*/ 2 h 23"/>
                  <a:gd name="T16" fmla="*/ 109 w 109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" h="23">
                    <a:moveTo>
                      <a:pt x="109" y="0"/>
                    </a:moveTo>
                    <a:lnTo>
                      <a:pt x="52" y="17"/>
                    </a:lnTo>
                    <a:lnTo>
                      <a:pt x="50" y="6"/>
                    </a:lnTo>
                    <a:lnTo>
                      <a:pt x="48" y="19"/>
                    </a:lnTo>
                    <a:lnTo>
                      <a:pt x="0" y="21"/>
                    </a:lnTo>
                    <a:lnTo>
                      <a:pt x="0" y="23"/>
                    </a:lnTo>
                    <a:lnTo>
                      <a:pt x="52" y="21"/>
                    </a:lnTo>
                    <a:lnTo>
                      <a:pt x="109" y="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06" name="Freeform 422">
                <a:extLst>
                  <a:ext uri="{FF2B5EF4-FFF2-40B4-BE49-F238E27FC236}">
                    <a16:creationId xmlns:a16="http://schemas.microsoft.com/office/drawing/2014/main" id="{8C65E76B-CC54-4CE9-9CF8-B3A398B22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7585" y="1752602"/>
                <a:ext cx="33337" cy="212725"/>
              </a:xfrm>
              <a:custGeom>
                <a:avLst/>
                <a:gdLst>
                  <a:gd name="T0" fmla="*/ 0 w 21"/>
                  <a:gd name="T1" fmla="*/ 25 h 134"/>
                  <a:gd name="T2" fmla="*/ 0 w 21"/>
                  <a:gd name="T3" fmla="*/ 134 h 134"/>
                  <a:gd name="T4" fmla="*/ 13 w 21"/>
                  <a:gd name="T5" fmla="*/ 58 h 134"/>
                  <a:gd name="T6" fmla="*/ 21 w 21"/>
                  <a:gd name="T7" fmla="*/ 23 h 134"/>
                  <a:gd name="T8" fmla="*/ 9 w 21"/>
                  <a:gd name="T9" fmla="*/ 0 h 134"/>
                  <a:gd name="T10" fmla="*/ 9 w 21"/>
                  <a:gd name="T11" fmla="*/ 8 h 134"/>
                  <a:gd name="T12" fmla="*/ 0 w 21"/>
                  <a:gd name="T13" fmla="*/ 2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34">
                    <a:moveTo>
                      <a:pt x="0" y="25"/>
                    </a:moveTo>
                    <a:lnTo>
                      <a:pt x="0" y="134"/>
                    </a:lnTo>
                    <a:lnTo>
                      <a:pt x="13" y="58"/>
                    </a:lnTo>
                    <a:lnTo>
                      <a:pt x="21" y="23"/>
                    </a:lnTo>
                    <a:lnTo>
                      <a:pt x="9" y="0"/>
                    </a:lnTo>
                    <a:lnTo>
                      <a:pt x="9" y="8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07" name="Freeform 423">
                <a:extLst>
                  <a:ext uri="{FF2B5EF4-FFF2-40B4-BE49-F238E27FC236}">
                    <a16:creationId xmlns:a16="http://schemas.microsoft.com/office/drawing/2014/main" id="{9CB545A8-38EE-48E7-A0A5-E22113038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4248" y="1752602"/>
                <a:ext cx="33337" cy="212725"/>
              </a:xfrm>
              <a:custGeom>
                <a:avLst/>
                <a:gdLst>
                  <a:gd name="T0" fmla="*/ 21 w 21"/>
                  <a:gd name="T1" fmla="*/ 25 h 134"/>
                  <a:gd name="T2" fmla="*/ 21 w 21"/>
                  <a:gd name="T3" fmla="*/ 134 h 134"/>
                  <a:gd name="T4" fmla="*/ 9 w 21"/>
                  <a:gd name="T5" fmla="*/ 61 h 134"/>
                  <a:gd name="T6" fmla="*/ 0 w 21"/>
                  <a:gd name="T7" fmla="*/ 25 h 134"/>
                  <a:gd name="T8" fmla="*/ 13 w 21"/>
                  <a:gd name="T9" fmla="*/ 0 h 134"/>
                  <a:gd name="T10" fmla="*/ 13 w 21"/>
                  <a:gd name="T11" fmla="*/ 6 h 134"/>
                  <a:gd name="T12" fmla="*/ 21 w 21"/>
                  <a:gd name="T13" fmla="*/ 2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34">
                    <a:moveTo>
                      <a:pt x="21" y="25"/>
                    </a:moveTo>
                    <a:lnTo>
                      <a:pt x="21" y="134"/>
                    </a:lnTo>
                    <a:lnTo>
                      <a:pt x="9" y="61"/>
                    </a:lnTo>
                    <a:lnTo>
                      <a:pt x="0" y="25"/>
                    </a:lnTo>
                    <a:lnTo>
                      <a:pt x="13" y="0"/>
                    </a:lnTo>
                    <a:lnTo>
                      <a:pt x="13" y="6"/>
                    </a:lnTo>
                    <a:lnTo>
                      <a:pt x="21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08" name="Freeform 424">
                <a:extLst>
                  <a:ext uri="{FF2B5EF4-FFF2-40B4-BE49-F238E27FC236}">
                    <a16:creationId xmlns:a16="http://schemas.microsoft.com/office/drawing/2014/main" id="{729246AA-42CD-4E2F-8D61-5DD6206E0E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5198" y="1747840"/>
                <a:ext cx="52387" cy="217487"/>
              </a:xfrm>
              <a:custGeom>
                <a:avLst/>
                <a:gdLst>
                  <a:gd name="T0" fmla="*/ 1 w 17"/>
                  <a:gd name="T1" fmla="*/ 5 h 72"/>
                  <a:gd name="T2" fmla="*/ 3 w 17"/>
                  <a:gd name="T3" fmla="*/ 10 h 72"/>
                  <a:gd name="T4" fmla="*/ 0 w 17"/>
                  <a:gd name="T5" fmla="*/ 12 h 72"/>
                  <a:gd name="T6" fmla="*/ 17 w 17"/>
                  <a:gd name="T7" fmla="*/ 72 h 72"/>
                  <a:gd name="T8" fmla="*/ 17 w 17"/>
                  <a:gd name="T9" fmla="*/ 66 h 72"/>
                  <a:gd name="T10" fmla="*/ 9 w 17"/>
                  <a:gd name="T11" fmla="*/ 0 h 72"/>
                  <a:gd name="T12" fmla="*/ 1 w 17"/>
                  <a:gd name="T13" fmla="*/ 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72">
                    <a:moveTo>
                      <a:pt x="1" y="5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6" y="30"/>
                      <a:pt x="17" y="72"/>
                      <a:pt x="17" y="72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4" y="51"/>
                      <a:pt x="9" y="0"/>
                      <a:pt x="9" y="0"/>
                    </a:cubicBezTo>
                    <a:lnTo>
                      <a:pt x="1" y="5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09" name="Freeform 425">
                <a:extLst>
                  <a:ext uri="{FF2B5EF4-FFF2-40B4-BE49-F238E27FC236}">
                    <a16:creationId xmlns:a16="http://schemas.microsoft.com/office/drawing/2014/main" id="{BB74A06B-281F-454B-B16F-889B77C4C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7585" y="1747840"/>
                <a:ext cx="50800" cy="217487"/>
              </a:xfrm>
              <a:custGeom>
                <a:avLst/>
                <a:gdLst>
                  <a:gd name="T0" fmla="*/ 15 w 17"/>
                  <a:gd name="T1" fmla="*/ 5 h 72"/>
                  <a:gd name="T2" fmla="*/ 14 w 17"/>
                  <a:gd name="T3" fmla="*/ 10 h 72"/>
                  <a:gd name="T4" fmla="*/ 17 w 17"/>
                  <a:gd name="T5" fmla="*/ 12 h 72"/>
                  <a:gd name="T6" fmla="*/ 0 w 17"/>
                  <a:gd name="T7" fmla="*/ 72 h 72"/>
                  <a:gd name="T8" fmla="*/ 0 w 17"/>
                  <a:gd name="T9" fmla="*/ 66 h 72"/>
                  <a:gd name="T10" fmla="*/ 9 w 17"/>
                  <a:gd name="T11" fmla="*/ 0 h 72"/>
                  <a:gd name="T12" fmla="*/ 15 w 17"/>
                  <a:gd name="T13" fmla="*/ 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72">
                    <a:moveTo>
                      <a:pt x="15" y="5"/>
                    </a:moveTo>
                    <a:cubicBezTo>
                      <a:pt x="14" y="10"/>
                      <a:pt x="14" y="10"/>
                      <a:pt x="14" y="10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1" y="30"/>
                      <a:pt x="0" y="72"/>
                      <a:pt x="0" y="72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4" y="50"/>
                      <a:pt x="9" y="0"/>
                      <a:pt x="9" y="0"/>
                    </a:cubicBezTo>
                    <a:lnTo>
                      <a:pt x="15" y="5"/>
                    </a:lnTo>
                    <a:close/>
                  </a:path>
                </a:pathLst>
              </a:custGeom>
              <a:solidFill>
                <a:srgbClr val="396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10" name="Freeform 426">
                <a:extLst>
                  <a:ext uri="{FF2B5EF4-FFF2-40B4-BE49-F238E27FC236}">
                    <a16:creationId xmlns:a16="http://schemas.microsoft.com/office/drawing/2014/main" id="{18CCD0E1-C25F-4FE1-B24C-01B238AAE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1073" y="1735140"/>
                <a:ext cx="23812" cy="63500"/>
              </a:xfrm>
              <a:custGeom>
                <a:avLst/>
                <a:gdLst>
                  <a:gd name="T0" fmla="*/ 7 w 15"/>
                  <a:gd name="T1" fmla="*/ 0 h 40"/>
                  <a:gd name="T2" fmla="*/ 5 w 15"/>
                  <a:gd name="T3" fmla="*/ 10 h 40"/>
                  <a:gd name="T4" fmla="*/ 0 w 15"/>
                  <a:gd name="T5" fmla="*/ 40 h 40"/>
                  <a:gd name="T6" fmla="*/ 15 w 15"/>
                  <a:gd name="T7" fmla="*/ 11 h 40"/>
                  <a:gd name="T8" fmla="*/ 7 w 15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0">
                    <a:moveTo>
                      <a:pt x="7" y="0"/>
                    </a:moveTo>
                    <a:lnTo>
                      <a:pt x="5" y="10"/>
                    </a:lnTo>
                    <a:lnTo>
                      <a:pt x="0" y="40"/>
                    </a:lnTo>
                    <a:lnTo>
                      <a:pt x="15" y="1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11" name="Freeform 427">
                <a:extLst>
                  <a:ext uri="{FF2B5EF4-FFF2-40B4-BE49-F238E27FC236}">
                    <a16:creationId xmlns:a16="http://schemas.microsoft.com/office/drawing/2014/main" id="{A1DD1CD9-2383-41E4-BB2A-F74BB8EFA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1873" y="1735140"/>
                <a:ext cx="19050" cy="57150"/>
              </a:xfrm>
              <a:custGeom>
                <a:avLst/>
                <a:gdLst>
                  <a:gd name="T0" fmla="*/ 0 w 12"/>
                  <a:gd name="T1" fmla="*/ 11 h 36"/>
                  <a:gd name="T2" fmla="*/ 6 w 12"/>
                  <a:gd name="T3" fmla="*/ 0 h 36"/>
                  <a:gd name="T4" fmla="*/ 10 w 12"/>
                  <a:gd name="T5" fmla="*/ 10 h 36"/>
                  <a:gd name="T6" fmla="*/ 12 w 12"/>
                  <a:gd name="T7" fmla="*/ 36 h 36"/>
                  <a:gd name="T8" fmla="*/ 0 w 12"/>
                  <a:gd name="T9" fmla="*/ 1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6">
                    <a:moveTo>
                      <a:pt x="0" y="11"/>
                    </a:moveTo>
                    <a:lnTo>
                      <a:pt x="6" y="0"/>
                    </a:lnTo>
                    <a:lnTo>
                      <a:pt x="10" y="10"/>
                    </a:lnTo>
                    <a:lnTo>
                      <a:pt x="12" y="36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12" name="Freeform 502">
                <a:extLst>
                  <a:ext uri="{FF2B5EF4-FFF2-40B4-BE49-F238E27FC236}">
                    <a16:creationId xmlns:a16="http://schemas.microsoft.com/office/drawing/2014/main" id="{07A2F355-5D8F-4895-819E-BDA41505A5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7573" y="1681165"/>
                <a:ext cx="71437" cy="138112"/>
              </a:xfrm>
              <a:custGeom>
                <a:avLst/>
                <a:gdLst>
                  <a:gd name="T0" fmla="*/ 12 w 24"/>
                  <a:gd name="T1" fmla="*/ 0 h 46"/>
                  <a:gd name="T2" fmla="*/ 24 w 24"/>
                  <a:gd name="T3" fmla="*/ 39 h 46"/>
                  <a:gd name="T4" fmla="*/ 11 w 24"/>
                  <a:gd name="T5" fmla="*/ 6 h 46"/>
                  <a:gd name="T6" fmla="*/ 14 w 24"/>
                  <a:gd name="T7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46">
                    <a:moveTo>
                      <a:pt x="12" y="0"/>
                    </a:moveTo>
                    <a:cubicBezTo>
                      <a:pt x="0" y="10"/>
                      <a:pt x="0" y="46"/>
                      <a:pt x="24" y="39"/>
                    </a:cubicBezTo>
                    <a:cubicBezTo>
                      <a:pt x="15" y="33"/>
                      <a:pt x="5" y="17"/>
                      <a:pt x="11" y="6"/>
                    </a:cubicBezTo>
                    <a:cubicBezTo>
                      <a:pt x="12" y="3"/>
                      <a:pt x="14" y="3"/>
                      <a:pt x="14" y="3"/>
                    </a:cubicBezTo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sp>
          <p:nvSpPr>
            <p:cNvPr id="141" name="Freeform 21">
              <a:extLst>
                <a:ext uri="{FF2B5EF4-FFF2-40B4-BE49-F238E27FC236}">
                  <a16:creationId xmlns:a16="http://schemas.microsoft.com/office/drawing/2014/main" id="{FB88391C-B084-4E36-930C-E756CBF90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29905" y="2865947"/>
              <a:ext cx="328612" cy="144462"/>
            </a:xfrm>
            <a:custGeom>
              <a:avLst/>
              <a:gdLst>
                <a:gd name="T0" fmla="*/ 21 w 108"/>
                <a:gd name="T1" fmla="*/ 24 h 48"/>
                <a:gd name="T2" fmla="*/ 15 w 108"/>
                <a:gd name="T3" fmla="*/ 32 h 48"/>
                <a:gd name="T4" fmla="*/ 8 w 108"/>
                <a:gd name="T5" fmla="*/ 24 h 48"/>
                <a:gd name="T6" fmla="*/ 15 w 108"/>
                <a:gd name="T7" fmla="*/ 17 h 48"/>
                <a:gd name="T8" fmla="*/ 21 w 108"/>
                <a:gd name="T9" fmla="*/ 24 h 48"/>
                <a:gd name="T10" fmla="*/ 0 w 108"/>
                <a:gd name="T11" fmla="*/ 24 h 48"/>
                <a:gd name="T12" fmla="*/ 10 w 108"/>
                <a:gd name="T13" fmla="*/ 44 h 48"/>
                <a:gd name="T14" fmla="*/ 25 w 108"/>
                <a:gd name="T15" fmla="*/ 48 h 48"/>
                <a:gd name="T16" fmla="*/ 47 w 108"/>
                <a:gd name="T17" fmla="*/ 34 h 48"/>
                <a:gd name="T18" fmla="*/ 55 w 108"/>
                <a:gd name="T19" fmla="*/ 34 h 48"/>
                <a:gd name="T20" fmla="*/ 55 w 108"/>
                <a:gd name="T21" fmla="*/ 29 h 48"/>
                <a:gd name="T22" fmla="*/ 60 w 108"/>
                <a:gd name="T23" fmla="*/ 32 h 48"/>
                <a:gd name="T24" fmla="*/ 67 w 108"/>
                <a:gd name="T25" fmla="*/ 28 h 48"/>
                <a:gd name="T26" fmla="*/ 72 w 108"/>
                <a:gd name="T27" fmla="*/ 32 h 48"/>
                <a:gd name="T28" fmla="*/ 77 w 108"/>
                <a:gd name="T29" fmla="*/ 28 h 48"/>
                <a:gd name="T30" fmla="*/ 82 w 108"/>
                <a:gd name="T31" fmla="*/ 32 h 48"/>
                <a:gd name="T32" fmla="*/ 92 w 108"/>
                <a:gd name="T33" fmla="*/ 27 h 48"/>
                <a:gd name="T34" fmla="*/ 95 w 108"/>
                <a:gd name="T35" fmla="*/ 32 h 48"/>
                <a:gd name="T36" fmla="*/ 99 w 108"/>
                <a:gd name="T37" fmla="*/ 32 h 48"/>
                <a:gd name="T38" fmla="*/ 108 w 108"/>
                <a:gd name="T39" fmla="*/ 19 h 48"/>
                <a:gd name="T40" fmla="*/ 108 w 108"/>
                <a:gd name="T41" fmla="*/ 14 h 48"/>
                <a:gd name="T42" fmla="*/ 47 w 108"/>
                <a:gd name="T43" fmla="*/ 14 h 48"/>
                <a:gd name="T44" fmla="*/ 46 w 108"/>
                <a:gd name="T45" fmla="*/ 12 h 48"/>
                <a:gd name="T46" fmla="*/ 25 w 108"/>
                <a:gd name="T47" fmla="*/ 0 h 48"/>
                <a:gd name="T48" fmla="*/ 0 w 108"/>
                <a:gd name="T4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8" h="48">
                  <a:moveTo>
                    <a:pt x="21" y="24"/>
                  </a:moveTo>
                  <a:cubicBezTo>
                    <a:pt x="21" y="28"/>
                    <a:pt x="18" y="32"/>
                    <a:pt x="15" y="32"/>
                  </a:cubicBezTo>
                  <a:cubicBezTo>
                    <a:pt x="11" y="32"/>
                    <a:pt x="8" y="28"/>
                    <a:pt x="8" y="24"/>
                  </a:cubicBezTo>
                  <a:cubicBezTo>
                    <a:pt x="8" y="21"/>
                    <a:pt x="11" y="17"/>
                    <a:pt x="15" y="17"/>
                  </a:cubicBezTo>
                  <a:cubicBezTo>
                    <a:pt x="18" y="17"/>
                    <a:pt x="21" y="21"/>
                    <a:pt x="21" y="24"/>
                  </a:cubicBezTo>
                  <a:close/>
                  <a:moveTo>
                    <a:pt x="0" y="24"/>
                  </a:moveTo>
                  <a:cubicBezTo>
                    <a:pt x="0" y="32"/>
                    <a:pt x="4" y="40"/>
                    <a:pt x="10" y="44"/>
                  </a:cubicBezTo>
                  <a:cubicBezTo>
                    <a:pt x="14" y="47"/>
                    <a:pt x="19" y="48"/>
                    <a:pt x="25" y="48"/>
                  </a:cubicBezTo>
                  <a:cubicBezTo>
                    <a:pt x="35" y="48"/>
                    <a:pt x="43" y="43"/>
                    <a:pt x="47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3"/>
                    <a:pt x="46" y="12"/>
                  </a:cubicBezTo>
                  <a:cubicBezTo>
                    <a:pt x="41" y="5"/>
                    <a:pt x="33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3268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DCBADDE-97DF-4FEE-859C-143ACB72B343}"/>
                </a:ext>
              </a:extLst>
            </p:cNvPr>
            <p:cNvGrpSpPr/>
            <p:nvPr/>
          </p:nvGrpSpPr>
          <p:grpSpPr>
            <a:xfrm>
              <a:off x="9768855" y="2299575"/>
              <a:ext cx="492100" cy="532514"/>
              <a:chOff x="1536899" y="4542023"/>
              <a:chExt cx="333375" cy="328612"/>
            </a:xfrm>
          </p:grpSpPr>
          <p:sp>
            <p:nvSpPr>
              <p:cNvPr id="143" name="Freeform 106">
                <a:extLst>
                  <a:ext uri="{FF2B5EF4-FFF2-40B4-BE49-F238E27FC236}">
                    <a16:creationId xmlns:a16="http://schemas.microsoft.com/office/drawing/2014/main" id="{A75271FB-4785-455D-8A30-E3F95568C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6924" y="4738873"/>
                <a:ext cx="133350" cy="131762"/>
              </a:xfrm>
              <a:custGeom>
                <a:avLst/>
                <a:gdLst>
                  <a:gd name="T0" fmla="*/ 34 w 44"/>
                  <a:gd name="T1" fmla="*/ 42 h 44"/>
                  <a:gd name="T2" fmla="*/ 0 w 44"/>
                  <a:gd name="T3" fmla="*/ 8 h 44"/>
                  <a:gd name="T4" fmla="*/ 8 w 44"/>
                  <a:gd name="T5" fmla="*/ 0 h 44"/>
                  <a:gd name="T6" fmla="*/ 42 w 44"/>
                  <a:gd name="T7" fmla="*/ 34 h 44"/>
                  <a:gd name="T8" fmla="*/ 42 w 44"/>
                  <a:gd name="T9" fmla="*/ 42 h 44"/>
                  <a:gd name="T10" fmla="*/ 34 w 44"/>
                  <a:gd name="T11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44">
                    <a:moveTo>
                      <a:pt x="34" y="42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4" y="36"/>
                      <a:pt x="44" y="40"/>
                      <a:pt x="42" y="42"/>
                    </a:cubicBezTo>
                    <a:cubicBezTo>
                      <a:pt x="40" y="44"/>
                      <a:pt x="36" y="44"/>
                      <a:pt x="34" y="42"/>
                    </a:cubicBezTo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44" name="Freeform 107">
                <a:extLst>
                  <a:ext uri="{FF2B5EF4-FFF2-40B4-BE49-F238E27FC236}">
                    <a16:creationId xmlns:a16="http://schemas.microsoft.com/office/drawing/2014/main" id="{FCE3206B-05F2-4CE3-8F22-AA90D5F224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36899" y="4542023"/>
                <a:ext cx="258762" cy="260350"/>
              </a:xfrm>
              <a:custGeom>
                <a:avLst/>
                <a:gdLst>
                  <a:gd name="T0" fmla="*/ 2 w 85"/>
                  <a:gd name="T1" fmla="*/ 39 h 86"/>
                  <a:gd name="T2" fmla="*/ 47 w 85"/>
                  <a:gd name="T3" fmla="*/ 3 h 86"/>
                  <a:gd name="T4" fmla="*/ 83 w 85"/>
                  <a:gd name="T5" fmla="*/ 47 h 86"/>
                  <a:gd name="T6" fmla="*/ 38 w 85"/>
                  <a:gd name="T7" fmla="*/ 83 h 86"/>
                  <a:gd name="T8" fmla="*/ 2 w 85"/>
                  <a:gd name="T9" fmla="*/ 39 h 86"/>
                  <a:gd name="T10" fmla="*/ 39 w 85"/>
                  <a:gd name="T11" fmla="*/ 76 h 86"/>
                  <a:gd name="T12" fmla="*/ 75 w 85"/>
                  <a:gd name="T13" fmla="*/ 46 h 86"/>
                  <a:gd name="T14" fmla="*/ 46 w 85"/>
                  <a:gd name="T15" fmla="*/ 10 h 86"/>
                  <a:gd name="T16" fmla="*/ 9 w 85"/>
                  <a:gd name="T17" fmla="*/ 39 h 86"/>
                  <a:gd name="T18" fmla="*/ 39 w 85"/>
                  <a:gd name="T19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86">
                    <a:moveTo>
                      <a:pt x="2" y="39"/>
                    </a:moveTo>
                    <a:cubicBezTo>
                      <a:pt x="4" y="16"/>
                      <a:pt x="24" y="0"/>
                      <a:pt x="47" y="3"/>
                    </a:cubicBezTo>
                    <a:cubicBezTo>
                      <a:pt x="69" y="5"/>
                      <a:pt x="85" y="25"/>
                      <a:pt x="83" y="47"/>
                    </a:cubicBezTo>
                    <a:cubicBezTo>
                      <a:pt x="80" y="70"/>
                      <a:pt x="60" y="86"/>
                      <a:pt x="38" y="83"/>
                    </a:cubicBezTo>
                    <a:cubicBezTo>
                      <a:pt x="16" y="81"/>
                      <a:pt x="0" y="61"/>
                      <a:pt x="2" y="39"/>
                    </a:cubicBezTo>
                    <a:moveTo>
                      <a:pt x="39" y="76"/>
                    </a:moveTo>
                    <a:cubicBezTo>
                      <a:pt x="57" y="78"/>
                      <a:pt x="73" y="65"/>
                      <a:pt x="75" y="46"/>
                    </a:cubicBezTo>
                    <a:cubicBezTo>
                      <a:pt x="77" y="28"/>
                      <a:pt x="64" y="12"/>
                      <a:pt x="46" y="10"/>
                    </a:cubicBezTo>
                    <a:cubicBezTo>
                      <a:pt x="28" y="8"/>
                      <a:pt x="11" y="21"/>
                      <a:pt x="9" y="39"/>
                    </a:cubicBezTo>
                    <a:cubicBezTo>
                      <a:pt x="7" y="58"/>
                      <a:pt x="21" y="74"/>
                      <a:pt x="39" y="76"/>
                    </a:cubicBezTo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45" name="Freeform 108">
                <a:extLst>
                  <a:ext uri="{FF2B5EF4-FFF2-40B4-BE49-F238E27FC236}">
                    <a16:creationId xmlns:a16="http://schemas.microsoft.com/office/drawing/2014/main" id="{5C98380D-E326-4EF4-9E67-78CB08DD6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387" y="4642036"/>
                <a:ext cx="36512" cy="30162"/>
              </a:xfrm>
              <a:custGeom>
                <a:avLst/>
                <a:gdLst>
                  <a:gd name="T0" fmla="*/ 9 w 12"/>
                  <a:gd name="T1" fmla="*/ 0 h 10"/>
                  <a:gd name="T2" fmla="*/ 0 w 12"/>
                  <a:gd name="T3" fmla="*/ 10 h 10"/>
                  <a:gd name="T4" fmla="*/ 12 w 12"/>
                  <a:gd name="T5" fmla="*/ 10 h 10"/>
                  <a:gd name="T6" fmla="*/ 9 w 1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0">
                    <a:moveTo>
                      <a:pt x="9" y="0"/>
                    </a:moveTo>
                    <a:cubicBezTo>
                      <a:pt x="6" y="3"/>
                      <a:pt x="2" y="6"/>
                      <a:pt x="0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FFCC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46" name="Freeform 109">
                <a:extLst>
                  <a:ext uri="{FF2B5EF4-FFF2-40B4-BE49-F238E27FC236}">
                    <a16:creationId xmlns:a16="http://schemas.microsoft.com/office/drawing/2014/main" id="{78648906-56DB-47C7-9EF4-C1D44A85FF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09924" y="4672198"/>
                <a:ext cx="53975" cy="38100"/>
              </a:xfrm>
              <a:custGeom>
                <a:avLst/>
                <a:gdLst>
                  <a:gd name="T0" fmla="*/ 18 w 18"/>
                  <a:gd name="T1" fmla="*/ 0 h 13"/>
                  <a:gd name="T2" fmla="*/ 18 w 18"/>
                  <a:gd name="T3" fmla="*/ 0 h 13"/>
                  <a:gd name="T4" fmla="*/ 18 w 18"/>
                  <a:gd name="T5" fmla="*/ 0 h 13"/>
                  <a:gd name="T6" fmla="*/ 18 w 18"/>
                  <a:gd name="T7" fmla="*/ 0 h 13"/>
                  <a:gd name="T8" fmla="*/ 6 w 18"/>
                  <a:gd name="T9" fmla="*/ 0 h 13"/>
                  <a:gd name="T10" fmla="*/ 0 w 18"/>
                  <a:gd name="T11" fmla="*/ 13 h 13"/>
                  <a:gd name="T12" fmla="*/ 18 w 18"/>
                  <a:gd name="T13" fmla="*/ 0 h 13"/>
                  <a:gd name="T14" fmla="*/ 6 w 18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3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moveTo>
                      <a:pt x="6" y="0"/>
                    </a:moveTo>
                    <a:cubicBezTo>
                      <a:pt x="3" y="4"/>
                      <a:pt x="1" y="8"/>
                      <a:pt x="0" y="1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A3CD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47" name="Freeform 110">
                <a:extLst>
                  <a:ext uri="{FF2B5EF4-FFF2-40B4-BE49-F238E27FC236}">
                    <a16:creationId xmlns:a16="http://schemas.microsoft.com/office/drawing/2014/main" id="{06E07F88-C49C-40A1-AA0A-B38A18C7B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6749" y="4672198"/>
                <a:ext cx="57150" cy="93662"/>
              </a:xfrm>
              <a:custGeom>
                <a:avLst/>
                <a:gdLst>
                  <a:gd name="T0" fmla="*/ 19 w 19"/>
                  <a:gd name="T1" fmla="*/ 0 h 31"/>
                  <a:gd name="T2" fmla="*/ 19 w 19"/>
                  <a:gd name="T3" fmla="*/ 0 h 31"/>
                  <a:gd name="T4" fmla="*/ 1 w 19"/>
                  <a:gd name="T5" fmla="*/ 13 h 31"/>
                  <a:gd name="T6" fmla="*/ 0 w 19"/>
                  <a:gd name="T7" fmla="*/ 18 h 31"/>
                  <a:gd name="T8" fmla="*/ 0 w 19"/>
                  <a:gd name="T9" fmla="*/ 27 h 31"/>
                  <a:gd name="T10" fmla="*/ 9 w 19"/>
                  <a:gd name="T11" fmla="*/ 31 h 31"/>
                  <a:gd name="T12" fmla="*/ 19 w 19"/>
                  <a:gd name="T13" fmla="*/ 0 h 31"/>
                  <a:gd name="T14" fmla="*/ 19 w 19"/>
                  <a:gd name="T15" fmla="*/ 0 h 31"/>
                  <a:gd name="T16" fmla="*/ 19 w 19"/>
                  <a:gd name="T17" fmla="*/ 0 h 31"/>
                  <a:gd name="T18" fmla="*/ 19 w 19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31"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5"/>
                      <a:pt x="1" y="16"/>
                      <a:pt x="0" y="18"/>
                    </a:cubicBezTo>
                    <a:cubicBezTo>
                      <a:pt x="0" y="21"/>
                      <a:pt x="0" y="24"/>
                      <a:pt x="0" y="27"/>
                    </a:cubicBezTo>
                    <a:cubicBezTo>
                      <a:pt x="3" y="29"/>
                      <a:pt x="6" y="30"/>
                      <a:pt x="9" y="3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rgbClr val="FFF5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48" name="Freeform 111">
                <a:extLst>
                  <a:ext uri="{FF2B5EF4-FFF2-40B4-BE49-F238E27FC236}">
                    <a16:creationId xmlns:a16="http://schemas.microsoft.com/office/drawing/2014/main" id="{8BFCF6BB-1F00-46B4-AAF7-92F88000D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737" y="4672198"/>
                <a:ext cx="133350" cy="100012"/>
              </a:xfrm>
              <a:custGeom>
                <a:avLst/>
                <a:gdLst>
                  <a:gd name="T0" fmla="*/ 44 w 44"/>
                  <a:gd name="T1" fmla="*/ 0 h 33"/>
                  <a:gd name="T2" fmla="*/ 44 w 44"/>
                  <a:gd name="T3" fmla="*/ 0 h 33"/>
                  <a:gd name="T4" fmla="*/ 10 w 44"/>
                  <a:gd name="T5" fmla="*/ 0 h 33"/>
                  <a:gd name="T6" fmla="*/ 0 w 44"/>
                  <a:gd name="T7" fmla="*/ 31 h 33"/>
                  <a:gd name="T8" fmla="*/ 11 w 44"/>
                  <a:gd name="T9" fmla="*/ 33 h 33"/>
                  <a:gd name="T10" fmla="*/ 44 w 44"/>
                  <a:gd name="T11" fmla="*/ 0 h 33"/>
                  <a:gd name="T12" fmla="*/ 44 w 44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33"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4" y="33"/>
                      <a:pt x="7" y="33"/>
                      <a:pt x="11" y="33"/>
                    </a:cubicBezTo>
                    <a:cubicBezTo>
                      <a:pt x="29" y="33"/>
                      <a:pt x="44" y="18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solidFill>
                <a:srgbClr val="47C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49" name="Freeform 112">
                <a:extLst>
                  <a:ext uri="{FF2B5EF4-FFF2-40B4-BE49-F238E27FC236}">
                    <a16:creationId xmlns:a16="http://schemas.microsoft.com/office/drawing/2014/main" id="{C308D7CD-441E-49F6-AB0A-BF26470E9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962" y="4616636"/>
                <a:ext cx="111125" cy="55562"/>
              </a:xfrm>
              <a:custGeom>
                <a:avLst/>
                <a:gdLst>
                  <a:gd name="T0" fmla="*/ 25 w 37"/>
                  <a:gd name="T1" fmla="*/ 0 h 18"/>
                  <a:gd name="T2" fmla="*/ 0 w 37"/>
                  <a:gd name="T3" fmla="*/ 8 h 18"/>
                  <a:gd name="T4" fmla="*/ 3 w 37"/>
                  <a:gd name="T5" fmla="*/ 18 h 18"/>
                  <a:gd name="T6" fmla="*/ 3 w 37"/>
                  <a:gd name="T7" fmla="*/ 18 h 18"/>
                  <a:gd name="T8" fmla="*/ 3 w 37"/>
                  <a:gd name="T9" fmla="*/ 18 h 18"/>
                  <a:gd name="T10" fmla="*/ 3 w 37"/>
                  <a:gd name="T11" fmla="*/ 18 h 18"/>
                  <a:gd name="T12" fmla="*/ 3 w 37"/>
                  <a:gd name="T13" fmla="*/ 18 h 18"/>
                  <a:gd name="T14" fmla="*/ 37 w 37"/>
                  <a:gd name="T15" fmla="*/ 18 h 18"/>
                  <a:gd name="T16" fmla="*/ 37 w 37"/>
                  <a:gd name="T17" fmla="*/ 18 h 18"/>
                  <a:gd name="T18" fmla="*/ 35 w 37"/>
                  <a:gd name="T19" fmla="*/ 8 h 18"/>
                  <a:gd name="T20" fmla="*/ 31 w 37"/>
                  <a:gd name="T21" fmla="*/ 0 h 18"/>
                  <a:gd name="T22" fmla="*/ 29 w 37"/>
                  <a:gd name="T23" fmla="*/ 0 h 18"/>
                  <a:gd name="T24" fmla="*/ 25 w 37"/>
                  <a:gd name="T2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18">
                    <a:moveTo>
                      <a:pt x="25" y="0"/>
                    </a:moveTo>
                    <a:cubicBezTo>
                      <a:pt x="16" y="0"/>
                      <a:pt x="7" y="3"/>
                      <a:pt x="0" y="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6" y="14"/>
                      <a:pt x="36" y="11"/>
                      <a:pt x="35" y="8"/>
                    </a:cubicBezTo>
                    <a:cubicBezTo>
                      <a:pt x="34" y="5"/>
                      <a:pt x="33" y="2"/>
                      <a:pt x="31" y="0"/>
                    </a:cubicBezTo>
                    <a:cubicBezTo>
                      <a:pt x="31" y="0"/>
                      <a:pt x="30" y="0"/>
                      <a:pt x="29" y="0"/>
                    </a:cubicBezTo>
                    <a:cubicBezTo>
                      <a:pt x="28" y="0"/>
                      <a:pt x="26" y="0"/>
                      <a:pt x="25" y="0"/>
                    </a:cubicBezTo>
                  </a:path>
                </a:pathLst>
              </a:custGeom>
              <a:solidFill>
                <a:srgbClr val="47A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50" name="Freeform 113">
                <a:extLst>
                  <a:ext uri="{FF2B5EF4-FFF2-40B4-BE49-F238E27FC236}">
                    <a16:creationId xmlns:a16="http://schemas.microsoft.com/office/drawing/2014/main" id="{3570AE4C-5A11-4872-828C-5BAA4425D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3887" y="4575361"/>
                <a:ext cx="92075" cy="96837"/>
              </a:xfrm>
              <a:custGeom>
                <a:avLst/>
                <a:gdLst>
                  <a:gd name="T0" fmla="*/ 23 w 30"/>
                  <a:gd name="T1" fmla="*/ 0 h 32"/>
                  <a:gd name="T2" fmla="*/ 0 w 30"/>
                  <a:gd name="T3" fmla="*/ 32 h 32"/>
                  <a:gd name="T4" fmla="*/ 21 w 30"/>
                  <a:gd name="T5" fmla="*/ 32 h 32"/>
                  <a:gd name="T6" fmla="*/ 30 w 30"/>
                  <a:gd name="T7" fmla="*/ 22 h 32"/>
                  <a:gd name="T8" fmla="*/ 23 w 3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23" y="0"/>
                    </a:moveTo>
                    <a:cubicBezTo>
                      <a:pt x="9" y="5"/>
                      <a:pt x="0" y="17"/>
                      <a:pt x="0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3" y="28"/>
                      <a:pt x="27" y="25"/>
                      <a:pt x="30" y="22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FFD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51" name="Freeform 114">
                <a:extLst>
                  <a:ext uri="{FF2B5EF4-FFF2-40B4-BE49-F238E27FC236}">
                    <a16:creationId xmlns:a16="http://schemas.microsoft.com/office/drawing/2014/main" id="{B4C992F9-D23A-4946-9E4C-78B388BBB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3887" y="4672198"/>
                <a:ext cx="63500" cy="57150"/>
              </a:xfrm>
              <a:custGeom>
                <a:avLst/>
                <a:gdLst>
                  <a:gd name="T0" fmla="*/ 0 w 21"/>
                  <a:gd name="T1" fmla="*/ 0 h 19"/>
                  <a:gd name="T2" fmla="*/ 7 w 21"/>
                  <a:gd name="T3" fmla="*/ 19 h 19"/>
                  <a:gd name="T4" fmla="*/ 15 w 21"/>
                  <a:gd name="T5" fmla="*/ 13 h 19"/>
                  <a:gd name="T6" fmla="*/ 21 w 21"/>
                  <a:gd name="T7" fmla="*/ 0 h 19"/>
                  <a:gd name="T8" fmla="*/ 0 w 2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cubicBezTo>
                      <a:pt x="0" y="7"/>
                      <a:pt x="2" y="14"/>
                      <a:pt x="7" y="19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8"/>
                      <a:pt x="18" y="4"/>
                      <a:pt x="2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DDB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52" name="Freeform 115">
                <a:extLst>
                  <a:ext uri="{FF2B5EF4-FFF2-40B4-BE49-F238E27FC236}">
                    <a16:creationId xmlns:a16="http://schemas.microsoft.com/office/drawing/2014/main" id="{5762AB11-E4B4-4DB9-9170-60A1C2A86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2937" y="4710298"/>
                <a:ext cx="26987" cy="42862"/>
              </a:xfrm>
              <a:custGeom>
                <a:avLst/>
                <a:gdLst>
                  <a:gd name="T0" fmla="*/ 9 w 9"/>
                  <a:gd name="T1" fmla="*/ 0 h 14"/>
                  <a:gd name="T2" fmla="*/ 1 w 9"/>
                  <a:gd name="T3" fmla="*/ 6 h 14"/>
                  <a:gd name="T4" fmla="*/ 0 w 9"/>
                  <a:gd name="T5" fmla="*/ 7 h 14"/>
                  <a:gd name="T6" fmla="*/ 8 w 9"/>
                  <a:gd name="T7" fmla="*/ 14 h 14"/>
                  <a:gd name="T8" fmla="*/ 8 w 9"/>
                  <a:gd name="T9" fmla="*/ 5 h 14"/>
                  <a:gd name="T10" fmla="*/ 9 w 9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9" y="0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10"/>
                      <a:pt x="5" y="12"/>
                      <a:pt x="8" y="14"/>
                    </a:cubicBezTo>
                    <a:cubicBezTo>
                      <a:pt x="8" y="11"/>
                      <a:pt x="8" y="8"/>
                      <a:pt x="8" y="5"/>
                    </a:cubicBezTo>
                    <a:cubicBezTo>
                      <a:pt x="9" y="3"/>
                      <a:pt x="9" y="2"/>
                      <a:pt x="9" y="0"/>
                    </a:cubicBezTo>
                  </a:path>
                </a:pathLst>
              </a:custGeom>
              <a:solidFill>
                <a:srgbClr val="FFF8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53" name="Freeform 116">
                <a:extLst>
                  <a:ext uri="{FF2B5EF4-FFF2-40B4-BE49-F238E27FC236}">
                    <a16:creationId xmlns:a16="http://schemas.microsoft.com/office/drawing/2014/main" id="{089F1546-84F2-46D8-ADB2-14DC71634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737" y="4572186"/>
                <a:ext cx="115887" cy="69850"/>
              </a:xfrm>
              <a:custGeom>
                <a:avLst/>
                <a:gdLst>
                  <a:gd name="T0" fmla="*/ 10 w 38"/>
                  <a:gd name="T1" fmla="*/ 0 h 23"/>
                  <a:gd name="T2" fmla="*/ 0 w 38"/>
                  <a:gd name="T3" fmla="*/ 1 h 23"/>
                  <a:gd name="T4" fmla="*/ 7 w 38"/>
                  <a:gd name="T5" fmla="*/ 23 h 23"/>
                  <a:gd name="T6" fmla="*/ 32 w 38"/>
                  <a:gd name="T7" fmla="*/ 15 h 23"/>
                  <a:gd name="T8" fmla="*/ 36 w 38"/>
                  <a:gd name="T9" fmla="*/ 15 h 23"/>
                  <a:gd name="T10" fmla="*/ 38 w 38"/>
                  <a:gd name="T11" fmla="*/ 15 h 23"/>
                  <a:gd name="T12" fmla="*/ 10 w 38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3">
                    <a:moveTo>
                      <a:pt x="10" y="0"/>
                    </a:moveTo>
                    <a:cubicBezTo>
                      <a:pt x="7" y="0"/>
                      <a:pt x="3" y="0"/>
                      <a:pt x="0" y="1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4" y="18"/>
                      <a:pt x="23" y="15"/>
                      <a:pt x="32" y="15"/>
                    </a:cubicBezTo>
                    <a:cubicBezTo>
                      <a:pt x="33" y="15"/>
                      <a:pt x="35" y="15"/>
                      <a:pt x="36" y="15"/>
                    </a:cubicBezTo>
                    <a:cubicBezTo>
                      <a:pt x="37" y="15"/>
                      <a:pt x="38" y="15"/>
                      <a:pt x="38" y="15"/>
                    </a:cubicBezTo>
                    <a:cubicBezTo>
                      <a:pt x="32" y="6"/>
                      <a:pt x="22" y="0"/>
                      <a:pt x="10" y="0"/>
                    </a:cubicBezTo>
                  </a:path>
                </a:pathLst>
              </a:custGeom>
              <a:solidFill>
                <a:srgbClr val="7ABE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25515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FEC1-6B36-4C83-9E5F-C7FFC5BBF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for Server Migration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5FC671-BE49-40EE-B715-A11C1F24D6AE}"/>
              </a:ext>
            </a:extLst>
          </p:cNvPr>
          <p:cNvGrpSpPr/>
          <p:nvPr/>
        </p:nvGrpSpPr>
        <p:grpSpPr>
          <a:xfrm>
            <a:off x="504050" y="1917622"/>
            <a:ext cx="2666621" cy="3649262"/>
            <a:chOff x="503237" y="1363662"/>
            <a:chExt cx="3135371" cy="43036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140913C-9C0A-4EAE-A310-E52220F7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237" y="1363662"/>
              <a:ext cx="3135370" cy="2667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1B7B41-7350-4B5B-902C-EF809CA7EFAB}"/>
                </a:ext>
              </a:extLst>
            </p:cNvPr>
            <p:cNvSpPr/>
            <p:nvPr/>
          </p:nvSpPr>
          <p:spPr>
            <a:xfrm>
              <a:off x="503239" y="4106862"/>
              <a:ext cx="3135369" cy="1560439"/>
            </a:xfrm>
            <a:prstGeom prst="rect">
              <a:avLst/>
            </a:prstGeom>
            <a:noFill/>
          </p:spPr>
          <p:txBody>
            <a:bodyPr wrap="square" lIns="91427" tIns="45714" rIns="91427" bIns="45714">
              <a:spAutoFit/>
            </a:bodyPr>
            <a:lstStyle/>
            <a:p>
              <a:pPr marL="0" marR="0" lvl="0" indent="0" algn="ctr" defTabSz="9326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0" i="0" u="none" strike="noStrike" kern="1200" cap="none" spc="0" normalizeH="0" baseline="0" noProof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Segoe UI Semilight"/>
                  <a:ea typeface="+mn-ea"/>
                  <a:cs typeface="+mn-cs"/>
                </a:rPr>
                <a:t>Easy</a:t>
              </a:r>
              <a:r>
                <a:rPr kumimoji="0" lang="en-US" sz="3999" b="0" i="0" u="none" strike="noStrike" kern="1200" cap="none" spc="0" normalizeH="0" baseline="0" noProof="0" dirty="0">
                  <a:ln w="0"/>
                  <a:solidFill>
                    <a:srgbClr val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Segoe UI Semilight"/>
                  <a:ea typeface="+mn-ea"/>
                  <a:cs typeface="+mn-cs"/>
                </a:rPr>
                <a:t> to onboard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4DD801-43ED-4CA2-83DD-35014E103237}"/>
              </a:ext>
            </a:extLst>
          </p:cNvPr>
          <p:cNvGrpSpPr/>
          <p:nvPr/>
        </p:nvGrpSpPr>
        <p:grpSpPr>
          <a:xfrm>
            <a:off x="3399238" y="1917622"/>
            <a:ext cx="2666621" cy="3649262"/>
            <a:chOff x="503238" y="1363662"/>
            <a:chExt cx="3135370" cy="43036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4CB00F-8F15-41FC-BFB1-BE15FCCB7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104" y="1363662"/>
              <a:ext cx="3095635" cy="2667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FEEBC5-8405-46D8-B7C6-571ADA16BCC3}"/>
                </a:ext>
              </a:extLst>
            </p:cNvPr>
            <p:cNvSpPr/>
            <p:nvPr/>
          </p:nvSpPr>
          <p:spPr>
            <a:xfrm>
              <a:off x="503238" y="4106862"/>
              <a:ext cx="3135370" cy="1560439"/>
            </a:xfrm>
            <a:prstGeom prst="rect">
              <a:avLst/>
            </a:prstGeom>
            <a:noFill/>
          </p:spPr>
          <p:txBody>
            <a:bodyPr wrap="square" lIns="91427" tIns="45714" rIns="91427" bIns="45714">
              <a:spAutoFit/>
            </a:bodyPr>
            <a:lstStyle/>
            <a:p>
              <a:pPr marL="0" marR="0" lvl="0" indent="0" algn="ctr" defTabSz="9326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0" i="0" u="none" strike="noStrike" kern="1200" cap="none" spc="0" normalizeH="0" baseline="0" noProof="0" dirty="0">
                  <a:ln w="0"/>
                  <a:solidFill>
                    <a:srgbClr val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Segoe UI Semilight"/>
                  <a:ea typeface="+mn-ea"/>
                  <a:cs typeface="+mn-cs"/>
                </a:rPr>
                <a:t>Broad </a:t>
              </a:r>
              <a:r>
                <a:rPr kumimoji="0" lang="en-US" sz="3999" b="0" i="0" u="none" strike="noStrike" kern="1200" cap="none" spc="0" normalizeH="0" baseline="0" noProof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Segoe UI Semilight"/>
                  <a:ea typeface="+mn-ea"/>
                  <a:cs typeface="+mn-cs"/>
                </a:rPr>
                <a:t>coverage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8E611DB-3FE8-4F6F-8B61-D27DAE1A5F12}"/>
              </a:ext>
            </a:extLst>
          </p:cNvPr>
          <p:cNvGrpSpPr/>
          <p:nvPr/>
        </p:nvGrpSpPr>
        <p:grpSpPr>
          <a:xfrm>
            <a:off x="6311326" y="1917621"/>
            <a:ext cx="2666619" cy="3650848"/>
            <a:chOff x="503239" y="1361790"/>
            <a:chExt cx="3135369" cy="430551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6E14B7-64E5-4AA0-AD9C-3C9E56E1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9848" y="1361790"/>
              <a:ext cx="2382148" cy="2667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8F80A0-2C37-4B43-9286-2BB3EDC832F6}"/>
                </a:ext>
              </a:extLst>
            </p:cNvPr>
            <p:cNvSpPr/>
            <p:nvPr/>
          </p:nvSpPr>
          <p:spPr>
            <a:xfrm>
              <a:off x="503239" y="4106861"/>
              <a:ext cx="3135369" cy="1560439"/>
            </a:xfrm>
            <a:prstGeom prst="rect">
              <a:avLst/>
            </a:prstGeom>
            <a:noFill/>
          </p:spPr>
          <p:txBody>
            <a:bodyPr wrap="square" lIns="91427" tIns="45714" rIns="91427" bIns="45714">
              <a:spAutoFit/>
            </a:bodyPr>
            <a:lstStyle/>
            <a:p>
              <a:pPr marL="0" marR="0" lvl="0" indent="0" algn="ctr" defTabSz="9326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0" i="0" u="none" strike="noStrike" kern="1200" cap="none" spc="0" normalizeH="0" baseline="0" noProof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Segoe UI Semilight"/>
                  <a:ea typeface="+mn-ea"/>
                  <a:cs typeface="+mn-cs"/>
                </a:rPr>
                <a:t>UEFI</a:t>
              </a:r>
              <a:r>
                <a:rPr kumimoji="0" lang="en-US" sz="3999" b="0" i="0" u="none" strike="noStrike" kern="1200" cap="none" spc="0" normalizeH="0" baseline="0" noProof="0" dirty="0">
                  <a:ln w="0"/>
                  <a:solidFill>
                    <a:srgbClr val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Segoe UI Semilight"/>
                  <a:ea typeface="+mn-ea"/>
                  <a:cs typeface="+mn-cs"/>
                </a:rPr>
                <a:t> support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E05DCD-624D-458D-875D-2D64B5BBD60F}"/>
              </a:ext>
            </a:extLst>
          </p:cNvPr>
          <p:cNvGrpSpPr/>
          <p:nvPr/>
        </p:nvGrpSpPr>
        <p:grpSpPr>
          <a:xfrm>
            <a:off x="9240308" y="1775767"/>
            <a:ext cx="2788370" cy="3811751"/>
            <a:chOff x="503238" y="1172037"/>
            <a:chExt cx="3278521" cy="449526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8AF0D00-B772-43D2-B49D-18FA7CD40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123" y="1172037"/>
              <a:ext cx="3095636" cy="28342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A6202C-BB75-446B-A89F-BE77C2DB293E}"/>
                </a:ext>
              </a:extLst>
            </p:cNvPr>
            <p:cNvSpPr/>
            <p:nvPr/>
          </p:nvSpPr>
          <p:spPr>
            <a:xfrm>
              <a:off x="503238" y="4106863"/>
              <a:ext cx="3135370" cy="1560439"/>
            </a:xfrm>
            <a:prstGeom prst="rect">
              <a:avLst/>
            </a:prstGeom>
            <a:noFill/>
          </p:spPr>
          <p:txBody>
            <a:bodyPr wrap="square" lIns="91427" tIns="45714" rIns="91427" bIns="45714">
              <a:spAutoFit/>
            </a:bodyPr>
            <a:lstStyle/>
            <a:p>
              <a:pPr marL="0" marR="0" lvl="0" indent="0" algn="ctr" defTabSz="9326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99" b="0" i="0" u="none" strike="noStrike" kern="1200" cap="none" spc="0" normalizeH="0" baseline="0" noProof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Segoe UI Semilight"/>
                  <a:ea typeface="+mn-ea"/>
                  <a:cs typeface="+mn-cs"/>
                </a:rPr>
                <a:t>2K8 32-bit </a:t>
              </a:r>
              <a:r>
                <a:rPr kumimoji="0" lang="en-US" sz="3999" b="0" i="0" u="none" strike="noStrike" kern="1200" cap="none" spc="0" normalizeH="0" baseline="0" noProof="0" dirty="0">
                  <a:ln w="0"/>
                  <a:solidFill>
                    <a:srgbClr val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Segoe UI Semilight"/>
                  <a:ea typeface="+mn-ea"/>
                  <a:cs typeface="+mn-cs"/>
                </a:rPr>
                <a:t>support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46334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Driving Migrations?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4029164-7CBD-4BCD-9A71-2836CAD7BEC2}"/>
              </a:ext>
            </a:extLst>
          </p:cNvPr>
          <p:cNvSpPr/>
          <p:nvPr/>
        </p:nvSpPr>
        <p:spPr bwMode="auto">
          <a:xfrm>
            <a:off x="1997375" y="2207316"/>
            <a:ext cx="8171382" cy="4268559"/>
          </a:xfrm>
          <a:custGeom>
            <a:avLst/>
            <a:gdLst>
              <a:gd name="connsiteX0" fmla="*/ 6096000 w 12192000"/>
              <a:gd name="connsiteY0" fmla="*/ 0 h 6368847"/>
              <a:gd name="connsiteX1" fmla="*/ 12192000 w 12192000"/>
              <a:gd name="connsiteY1" fmla="*/ 6096000 h 6368847"/>
              <a:gd name="connsiteX2" fmla="*/ 12185101 w 12192000"/>
              <a:gd name="connsiteY2" fmla="*/ 6368847 h 6368847"/>
              <a:gd name="connsiteX3" fmla="*/ 6899 w 12192000"/>
              <a:gd name="connsiteY3" fmla="*/ 6368847 h 6368847"/>
              <a:gd name="connsiteX4" fmla="*/ 0 w 12192000"/>
              <a:gd name="connsiteY4" fmla="*/ 6096000 h 6368847"/>
              <a:gd name="connsiteX5" fmla="*/ 6096000 w 12192000"/>
              <a:gd name="connsiteY5" fmla="*/ 0 h 636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368847">
                <a:moveTo>
                  <a:pt x="6096000" y="0"/>
                </a:moveTo>
                <a:cubicBezTo>
                  <a:pt x="9462728" y="0"/>
                  <a:pt x="12192000" y="2729272"/>
                  <a:pt x="12192000" y="6096000"/>
                </a:cubicBezTo>
                <a:lnTo>
                  <a:pt x="12185101" y="6368847"/>
                </a:lnTo>
                <a:lnTo>
                  <a:pt x="6899" y="6368847"/>
                </a:lnTo>
                <a:lnTo>
                  <a:pt x="0" y="6096000"/>
                </a:lnTo>
                <a:cubicBezTo>
                  <a:pt x="0" y="2729272"/>
                  <a:pt x="2729272" y="0"/>
                  <a:pt x="609600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AD99EDF-82A0-4FE7-ABE2-29FC9E00248B}"/>
              </a:ext>
            </a:extLst>
          </p:cNvPr>
          <p:cNvCxnSpPr>
            <a:cxnSpLocks/>
          </p:cNvCxnSpPr>
          <p:nvPr/>
        </p:nvCxnSpPr>
        <p:spPr>
          <a:xfrm>
            <a:off x="298012" y="3984577"/>
            <a:ext cx="5785055" cy="2496657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08251D2-487A-4C3D-AD52-4E86EAEE99CD}"/>
              </a:ext>
            </a:extLst>
          </p:cNvPr>
          <p:cNvCxnSpPr>
            <a:cxnSpLocks/>
          </p:cNvCxnSpPr>
          <p:nvPr/>
        </p:nvCxnSpPr>
        <p:spPr>
          <a:xfrm>
            <a:off x="1661109" y="1875411"/>
            <a:ext cx="4421957" cy="4605823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84E8977-3CD1-4522-8D12-079EAA73A1F5}"/>
              </a:ext>
            </a:extLst>
          </p:cNvPr>
          <p:cNvCxnSpPr>
            <a:cxnSpLocks/>
          </p:cNvCxnSpPr>
          <p:nvPr/>
        </p:nvCxnSpPr>
        <p:spPr>
          <a:xfrm flipH="1">
            <a:off x="6096175" y="3965148"/>
            <a:ext cx="5805948" cy="2516086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F1A1E31-6C08-464C-8CEB-91F81F30DA21}"/>
              </a:ext>
            </a:extLst>
          </p:cNvPr>
          <p:cNvCxnSpPr>
            <a:cxnSpLocks/>
          </p:cNvCxnSpPr>
          <p:nvPr/>
        </p:nvCxnSpPr>
        <p:spPr>
          <a:xfrm flipH="1">
            <a:off x="6083068" y="989901"/>
            <a:ext cx="2028139" cy="5056714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82F1946-FC3F-4214-BA92-9C6EE85EF3D5}"/>
              </a:ext>
            </a:extLst>
          </p:cNvPr>
          <p:cNvCxnSpPr>
            <a:cxnSpLocks/>
          </p:cNvCxnSpPr>
          <p:nvPr/>
        </p:nvCxnSpPr>
        <p:spPr>
          <a:xfrm>
            <a:off x="6095778" y="1055097"/>
            <a:ext cx="0" cy="5426136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94F4F9D-72DB-4E96-B794-926D43BEEC8E}"/>
              </a:ext>
            </a:extLst>
          </p:cNvPr>
          <p:cNvCxnSpPr>
            <a:cxnSpLocks/>
          </p:cNvCxnSpPr>
          <p:nvPr/>
        </p:nvCxnSpPr>
        <p:spPr>
          <a:xfrm>
            <a:off x="3706238" y="1055097"/>
            <a:ext cx="2269248" cy="499151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93CC67-BF03-4D52-AA92-97278749D900}"/>
              </a:ext>
            </a:extLst>
          </p:cNvPr>
          <p:cNvCxnSpPr>
            <a:cxnSpLocks/>
          </p:cNvCxnSpPr>
          <p:nvPr/>
        </p:nvCxnSpPr>
        <p:spPr>
          <a:xfrm flipH="1">
            <a:off x="6083068" y="1857075"/>
            <a:ext cx="4468722" cy="4624158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7B8D6DF-C87D-4459-BC45-5D3B514C2FE2}"/>
              </a:ext>
            </a:extLst>
          </p:cNvPr>
          <p:cNvSpPr/>
          <p:nvPr/>
        </p:nvSpPr>
        <p:spPr bwMode="auto">
          <a:xfrm>
            <a:off x="3615553" y="3866273"/>
            <a:ext cx="4935026" cy="2614961"/>
          </a:xfrm>
          <a:custGeom>
            <a:avLst/>
            <a:gdLst>
              <a:gd name="connsiteX0" fmla="*/ 6096000 w 12192000"/>
              <a:gd name="connsiteY0" fmla="*/ 0 h 6368847"/>
              <a:gd name="connsiteX1" fmla="*/ 12192000 w 12192000"/>
              <a:gd name="connsiteY1" fmla="*/ 6096000 h 6368847"/>
              <a:gd name="connsiteX2" fmla="*/ 12185101 w 12192000"/>
              <a:gd name="connsiteY2" fmla="*/ 6368847 h 6368847"/>
              <a:gd name="connsiteX3" fmla="*/ 6899 w 12192000"/>
              <a:gd name="connsiteY3" fmla="*/ 6368847 h 6368847"/>
              <a:gd name="connsiteX4" fmla="*/ 0 w 12192000"/>
              <a:gd name="connsiteY4" fmla="*/ 6096000 h 6368847"/>
              <a:gd name="connsiteX5" fmla="*/ 6096000 w 12192000"/>
              <a:gd name="connsiteY5" fmla="*/ 0 h 636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368847">
                <a:moveTo>
                  <a:pt x="6096000" y="0"/>
                </a:moveTo>
                <a:cubicBezTo>
                  <a:pt x="9462728" y="0"/>
                  <a:pt x="12192000" y="2729272"/>
                  <a:pt x="12192000" y="6096000"/>
                </a:cubicBezTo>
                <a:lnTo>
                  <a:pt x="12185101" y="6368847"/>
                </a:lnTo>
                <a:lnTo>
                  <a:pt x="6899" y="6368847"/>
                </a:lnTo>
                <a:lnTo>
                  <a:pt x="0" y="6096000"/>
                </a:lnTo>
                <a:cubicBezTo>
                  <a:pt x="0" y="2729272"/>
                  <a:pt x="2729272" y="0"/>
                  <a:pt x="6096000" y="0"/>
                </a:cubicBezTo>
                <a:close/>
              </a:path>
            </a:pathLst>
          </a:custGeom>
          <a:solidFill>
            <a:srgbClr val="FFFFFF"/>
          </a:solidFill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b="1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C48A8FC-4588-478F-B8F3-A13CFA3C800B}"/>
              </a:ext>
            </a:extLst>
          </p:cNvPr>
          <p:cNvSpPr txBox="1">
            <a:spLocks/>
          </p:cNvSpPr>
          <p:nvPr/>
        </p:nvSpPr>
        <p:spPr>
          <a:xfrm>
            <a:off x="4741765" y="5160992"/>
            <a:ext cx="2682603" cy="56502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51304">
              <a:defRPr/>
            </a:pPr>
            <a:r>
              <a:rPr lang="en-US" sz="3200" b="0" spc="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Migration triggers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5F17BF9-5CC9-4682-B309-1BA7B54542BC}"/>
              </a:ext>
            </a:extLst>
          </p:cNvPr>
          <p:cNvGrpSpPr/>
          <p:nvPr/>
        </p:nvGrpSpPr>
        <p:grpSpPr>
          <a:xfrm>
            <a:off x="797835" y="3080835"/>
            <a:ext cx="2724957" cy="1633802"/>
            <a:chOff x="913930" y="3523984"/>
            <a:chExt cx="2671769" cy="160191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4479DC8-1338-4AFD-86B8-7F7D999EA0F9}"/>
                </a:ext>
              </a:extLst>
            </p:cNvPr>
            <p:cNvSpPr/>
            <p:nvPr/>
          </p:nvSpPr>
          <p:spPr>
            <a:xfrm>
              <a:off x="913930" y="3523984"/>
              <a:ext cx="1857846" cy="1068265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Quickly integrate acquisitions</a:t>
              </a:r>
            </a:p>
          </p:txBody>
        </p:sp>
        <p:sp>
          <p:nvSpPr>
            <p:cNvPr id="54" name="browser_3">
              <a:extLst>
                <a:ext uri="{FF2B5EF4-FFF2-40B4-BE49-F238E27FC236}">
                  <a16:creationId xmlns:a16="http://schemas.microsoft.com/office/drawing/2014/main" id="{4B34F2F6-523F-4022-941B-78B00966B4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01166" y="4760139"/>
              <a:ext cx="384533" cy="365760"/>
            </a:xfrm>
            <a:custGeom>
              <a:avLst/>
              <a:gdLst>
                <a:gd name="T0" fmla="*/ 130 w 335"/>
                <a:gd name="T1" fmla="*/ 33 h 318"/>
                <a:gd name="T2" fmla="*/ 335 w 335"/>
                <a:gd name="T3" fmla="*/ 33 h 318"/>
                <a:gd name="T4" fmla="*/ 335 w 335"/>
                <a:gd name="T5" fmla="*/ 318 h 318"/>
                <a:gd name="T6" fmla="*/ 0 w 335"/>
                <a:gd name="T7" fmla="*/ 318 h 318"/>
                <a:gd name="T8" fmla="*/ 0 w 335"/>
                <a:gd name="T9" fmla="*/ 33 h 318"/>
                <a:gd name="T10" fmla="*/ 0 w 335"/>
                <a:gd name="T11" fmla="*/ 33 h 318"/>
                <a:gd name="T12" fmla="*/ 71 w 335"/>
                <a:gd name="T13" fmla="*/ 33 h 318"/>
                <a:gd name="T14" fmla="*/ 130 w 335"/>
                <a:gd name="T15" fmla="*/ 97 h 318"/>
                <a:gd name="T16" fmla="*/ 335 w 335"/>
                <a:gd name="T17" fmla="*/ 97 h 318"/>
                <a:gd name="T18" fmla="*/ 0 w 335"/>
                <a:gd name="T19" fmla="*/ 97 h 318"/>
                <a:gd name="T20" fmla="*/ 67 w 335"/>
                <a:gd name="T21" fmla="*/ 97 h 318"/>
                <a:gd name="T22" fmla="*/ 293 w 335"/>
                <a:gd name="T23" fmla="*/ 69 h 318"/>
                <a:gd name="T24" fmla="*/ 298 w 335"/>
                <a:gd name="T25" fmla="*/ 64 h 318"/>
                <a:gd name="T26" fmla="*/ 293 w 335"/>
                <a:gd name="T27" fmla="*/ 60 h 318"/>
                <a:gd name="T28" fmla="*/ 289 w 335"/>
                <a:gd name="T29" fmla="*/ 64 h 318"/>
                <a:gd name="T30" fmla="*/ 293 w 335"/>
                <a:gd name="T31" fmla="*/ 69 h 318"/>
                <a:gd name="T32" fmla="*/ 240 w 335"/>
                <a:gd name="T33" fmla="*/ 69 h 318"/>
                <a:gd name="T34" fmla="*/ 245 w 335"/>
                <a:gd name="T35" fmla="*/ 64 h 318"/>
                <a:gd name="T36" fmla="*/ 240 w 335"/>
                <a:gd name="T37" fmla="*/ 60 h 318"/>
                <a:gd name="T38" fmla="*/ 235 w 335"/>
                <a:gd name="T39" fmla="*/ 64 h 318"/>
                <a:gd name="T40" fmla="*/ 240 w 335"/>
                <a:gd name="T41" fmla="*/ 69 h 318"/>
                <a:gd name="T42" fmla="*/ 187 w 335"/>
                <a:gd name="T43" fmla="*/ 69 h 318"/>
                <a:gd name="T44" fmla="*/ 192 w 335"/>
                <a:gd name="T45" fmla="*/ 64 h 318"/>
                <a:gd name="T46" fmla="*/ 187 w 335"/>
                <a:gd name="T47" fmla="*/ 60 h 318"/>
                <a:gd name="T48" fmla="*/ 182 w 335"/>
                <a:gd name="T49" fmla="*/ 64 h 318"/>
                <a:gd name="T50" fmla="*/ 187 w 335"/>
                <a:gd name="T51" fmla="*/ 69 h 318"/>
                <a:gd name="T52" fmla="*/ 49 w 335"/>
                <a:gd name="T53" fmla="*/ 190 h 318"/>
                <a:gd name="T54" fmla="*/ 100 w 335"/>
                <a:gd name="T55" fmla="*/ 240 h 318"/>
                <a:gd name="T56" fmla="*/ 151 w 335"/>
                <a:gd name="T57" fmla="*/ 190 h 318"/>
                <a:gd name="T58" fmla="*/ 100 w 335"/>
                <a:gd name="T59" fmla="*/ 0 h 318"/>
                <a:gd name="T60" fmla="*/ 100 w 335"/>
                <a:gd name="T61" fmla="*/ 24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5" h="318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noFill/>
            <a:ln w="28575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91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F8BD614-3C36-4A84-98C7-217188687F56}"/>
              </a:ext>
            </a:extLst>
          </p:cNvPr>
          <p:cNvGrpSpPr/>
          <p:nvPr/>
        </p:nvGrpSpPr>
        <p:grpSpPr>
          <a:xfrm>
            <a:off x="1979269" y="1584950"/>
            <a:ext cx="2373687" cy="2174715"/>
            <a:chOff x="2072302" y="2057286"/>
            <a:chExt cx="2327353" cy="2132269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620926E-ECD4-468A-B0C8-6A83A4CBC096}"/>
                </a:ext>
              </a:extLst>
            </p:cNvPr>
            <p:cNvSpPr/>
            <p:nvPr/>
          </p:nvSpPr>
          <p:spPr>
            <a:xfrm>
              <a:off x="2072302" y="2057286"/>
              <a:ext cx="2009792" cy="1068263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Urgent capacity needs  </a:t>
              </a:r>
            </a:p>
          </p:txBody>
        </p:sp>
        <p:sp>
          <p:nvSpPr>
            <p:cNvPr id="57" name="Move_E7C2">
              <a:extLst>
                <a:ext uri="{FF2B5EF4-FFF2-40B4-BE49-F238E27FC236}">
                  <a16:creationId xmlns:a16="http://schemas.microsoft.com/office/drawing/2014/main" id="{AED14857-BBE8-42D9-94E3-3CA3D51ADF8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033986" y="3823795"/>
              <a:ext cx="365669" cy="365760"/>
            </a:xfrm>
            <a:custGeom>
              <a:avLst/>
              <a:gdLst>
                <a:gd name="T0" fmla="*/ 736 w 3999"/>
                <a:gd name="T1" fmla="*/ 2737 h 4000"/>
                <a:gd name="T2" fmla="*/ 0 w 3999"/>
                <a:gd name="T3" fmla="*/ 2001 h 4000"/>
                <a:gd name="T4" fmla="*/ 736 w 3999"/>
                <a:gd name="T5" fmla="*/ 1264 h 4000"/>
                <a:gd name="T6" fmla="*/ 86 w 3999"/>
                <a:gd name="T7" fmla="*/ 2001 h 4000"/>
                <a:gd name="T8" fmla="*/ 1264 w 3999"/>
                <a:gd name="T9" fmla="*/ 2001 h 4000"/>
                <a:gd name="T10" fmla="*/ 1264 w 3999"/>
                <a:gd name="T11" fmla="*/ 3265 h 4000"/>
                <a:gd name="T12" fmla="*/ 2000 w 3999"/>
                <a:gd name="T13" fmla="*/ 4000 h 4000"/>
                <a:gd name="T14" fmla="*/ 2735 w 3999"/>
                <a:gd name="T15" fmla="*/ 3265 h 4000"/>
                <a:gd name="T16" fmla="*/ 2000 w 3999"/>
                <a:gd name="T17" fmla="*/ 3915 h 4000"/>
                <a:gd name="T18" fmla="*/ 2000 w 3999"/>
                <a:gd name="T19" fmla="*/ 2737 h 4000"/>
                <a:gd name="T20" fmla="*/ 3264 w 3999"/>
                <a:gd name="T21" fmla="*/ 2737 h 4000"/>
                <a:gd name="T22" fmla="*/ 3999 w 3999"/>
                <a:gd name="T23" fmla="*/ 2001 h 4000"/>
                <a:gd name="T24" fmla="*/ 3264 w 3999"/>
                <a:gd name="T25" fmla="*/ 1264 h 4000"/>
                <a:gd name="T26" fmla="*/ 3913 w 3999"/>
                <a:gd name="T27" fmla="*/ 2001 h 4000"/>
                <a:gd name="T28" fmla="*/ 2735 w 3999"/>
                <a:gd name="T29" fmla="*/ 2001 h 4000"/>
                <a:gd name="T30" fmla="*/ 2735 w 3999"/>
                <a:gd name="T31" fmla="*/ 736 h 4000"/>
                <a:gd name="T32" fmla="*/ 2000 w 3999"/>
                <a:gd name="T33" fmla="*/ 0 h 4000"/>
                <a:gd name="T34" fmla="*/ 1264 w 3999"/>
                <a:gd name="T35" fmla="*/ 736 h 4000"/>
                <a:gd name="T36" fmla="*/ 2000 w 3999"/>
                <a:gd name="T37" fmla="*/ 86 h 4000"/>
                <a:gd name="T38" fmla="*/ 2000 w 3999"/>
                <a:gd name="T39" fmla="*/ 1264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99" h="4000">
                  <a:moveTo>
                    <a:pt x="736" y="2737"/>
                  </a:moveTo>
                  <a:lnTo>
                    <a:pt x="0" y="2001"/>
                  </a:lnTo>
                  <a:lnTo>
                    <a:pt x="736" y="1264"/>
                  </a:lnTo>
                  <a:moveTo>
                    <a:pt x="86" y="2001"/>
                  </a:moveTo>
                  <a:lnTo>
                    <a:pt x="1264" y="2001"/>
                  </a:lnTo>
                  <a:moveTo>
                    <a:pt x="1264" y="3265"/>
                  </a:moveTo>
                  <a:lnTo>
                    <a:pt x="2000" y="4000"/>
                  </a:lnTo>
                  <a:lnTo>
                    <a:pt x="2735" y="3265"/>
                  </a:lnTo>
                  <a:moveTo>
                    <a:pt x="2000" y="3915"/>
                  </a:moveTo>
                  <a:lnTo>
                    <a:pt x="2000" y="2737"/>
                  </a:lnTo>
                  <a:moveTo>
                    <a:pt x="3264" y="2737"/>
                  </a:moveTo>
                  <a:lnTo>
                    <a:pt x="3999" y="2001"/>
                  </a:lnTo>
                  <a:lnTo>
                    <a:pt x="3264" y="1264"/>
                  </a:lnTo>
                  <a:moveTo>
                    <a:pt x="3913" y="2001"/>
                  </a:moveTo>
                  <a:lnTo>
                    <a:pt x="2735" y="2001"/>
                  </a:lnTo>
                  <a:moveTo>
                    <a:pt x="2735" y="736"/>
                  </a:moveTo>
                  <a:lnTo>
                    <a:pt x="2000" y="0"/>
                  </a:lnTo>
                  <a:lnTo>
                    <a:pt x="1264" y="736"/>
                  </a:lnTo>
                  <a:moveTo>
                    <a:pt x="2000" y="86"/>
                  </a:moveTo>
                  <a:lnTo>
                    <a:pt x="2000" y="1264"/>
                  </a:lnTo>
                </a:path>
              </a:pathLst>
            </a:custGeom>
            <a:noFill/>
            <a:ln w="28575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918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009F9DE-0FBE-4136-B3B4-B5929A9CEA3F}"/>
              </a:ext>
            </a:extLst>
          </p:cNvPr>
          <p:cNvGrpSpPr/>
          <p:nvPr/>
        </p:nvGrpSpPr>
        <p:grpSpPr>
          <a:xfrm>
            <a:off x="3921171" y="1055098"/>
            <a:ext cx="2172742" cy="2240543"/>
            <a:chOff x="3890239" y="1537776"/>
            <a:chExt cx="2130333" cy="219680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04C9511-4549-4620-9970-4C829B394391}"/>
                </a:ext>
              </a:extLst>
            </p:cNvPr>
            <p:cNvSpPr/>
            <p:nvPr/>
          </p:nvSpPr>
          <p:spPr>
            <a:xfrm>
              <a:off x="3890239" y="1537776"/>
              <a:ext cx="2130333" cy="1068263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Software and hardware refresh</a:t>
              </a:r>
            </a:p>
          </p:txBody>
        </p:sp>
        <p:sp>
          <p:nvSpPr>
            <p:cNvPr id="60" name="chip">
              <a:extLst>
                <a:ext uri="{FF2B5EF4-FFF2-40B4-BE49-F238E27FC236}">
                  <a16:creationId xmlns:a16="http://schemas.microsoft.com/office/drawing/2014/main" id="{A90E5653-909F-44B6-9882-84B26C0D88C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16825" y="3368824"/>
              <a:ext cx="358494" cy="365760"/>
            </a:xfrm>
            <a:custGeom>
              <a:avLst/>
              <a:gdLst>
                <a:gd name="T0" fmla="*/ 267 w 334"/>
                <a:gd name="T1" fmla="*/ 298 h 341"/>
                <a:gd name="T2" fmla="*/ 60 w 334"/>
                <a:gd name="T3" fmla="*/ 298 h 341"/>
                <a:gd name="T4" fmla="*/ 36 w 334"/>
                <a:gd name="T5" fmla="*/ 273 h 341"/>
                <a:gd name="T6" fmla="*/ 36 w 334"/>
                <a:gd name="T7" fmla="*/ 61 h 341"/>
                <a:gd name="T8" fmla="*/ 60 w 334"/>
                <a:gd name="T9" fmla="*/ 36 h 341"/>
                <a:gd name="T10" fmla="*/ 267 w 334"/>
                <a:gd name="T11" fmla="*/ 36 h 341"/>
                <a:gd name="T12" fmla="*/ 291 w 334"/>
                <a:gd name="T13" fmla="*/ 61 h 341"/>
                <a:gd name="T14" fmla="*/ 291 w 334"/>
                <a:gd name="T15" fmla="*/ 273 h 341"/>
                <a:gd name="T16" fmla="*/ 267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6 w 334"/>
                <a:gd name="T35" fmla="*/ 0 h 341"/>
                <a:gd name="T36" fmla="*/ 256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6 w 334"/>
                <a:gd name="T59" fmla="*/ 78 h 341"/>
                <a:gd name="T60" fmla="*/ 0 w 334"/>
                <a:gd name="T61" fmla="*/ 78 h 341"/>
                <a:gd name="T62" fmla="*/ 36 w 334"/>
                <a:gd name="T63" fmla="*/ 121 h 341"/>
                <a:gd name="T64" fmla="*/ 0 w 334"/>
                <a:gd name="T65" fmla="*/ 121 h 341"/>
                <a:gd name="T66" fmla="*/ 36 w 334"/>
                <a:gd name="T67" fmla="*/ 163 h 341"/>
                <a:gd name="T68" fmla="*/ 0 w 334"/>
                <a:gd name="T69" fmla="*/ 163 h 341"/>
                <a:gd name="T70" fmla="*/ 36 w 334"/>
                <a:gd name="T71" fmla="*/ 213 h 341"/>
                <a:gd name="T72" fmla="*/ 0 w 334"/>
                <a:gd name="T73" fmla="*/ 213 h 341"/>
                <a:gd name="T74" fmla="*/ 36 w 334"/>
                <a:gd name="T75" fmla="*/ 256 h 341"/>
                <a:gd name="T76" fmla="*/ 0 w 334"/>
                <a:gd name="T77" fmla="*/ 256 h 341"/>
                <a:gd name="T78" fmla="*/ 78 w 334"/>
                <a:gd name="T79" fmla="*/ 298 h 341"/>
                <a:gd name="T80" fmla="*/ 78 w 334"/>
                <a:gd name="T81" fmla="*/ 341 h 341"/>
                <a:gd name="T82" fmla="*/ 121 w 334"/>
                <a:gd name="T83" fmla="*/ 298 h 341"/>
                <a:gd name="T84" fmla="*/ 121 w 334"/>
                <a:gd name="T85" fmla="*/ 341 h 341"/>
                <a:gd name="T86" fmla="*/ 163 w 334"/>
                <a:gd name="T87" fmla="*/ 341 h 341"/>
                <a:gd name="T88" fmla="*/ 163 w 334"/>
                <a:gd name="T89" fmla="*/ 298 h 341"/>
                <a:gd name="T90" fmla="*/ 206 w 334"/>
                <a:gd name="T91" fmla="*/ 298 h 341"/>
                <a:gd name="T92" fmla="*/ 206 w 334"/>
                <a:gd name="T93" fmla="*/ 341 h 341"/>
                <a:gd name="T94" fmla="*/ 256 w 334"/>
                <a:gd name="T95" fmla="*/ 298 h 341"/>
                <a:gd name="T96" fmla="*/ 256 w 334"/>
                <a:gd name="T97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41">
                  <a:moveTo>
                    <a:pt x="267" y="298"/>
                  </a:moveTo>
                  <a:cubicBezTo>
                    <a:pt x="60" y="298"/>
                    <a:pt x="60" y="298"/>
                    <a:pt x="60" y="298"/>
                  </a:cubicBezTo>
                  <a:cubicBezTo>
                    <a:pt x="48" y="298"/>
                    <a:pt x="36" y="286"/>
                    <a:pt x="36" y="273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5"/>
                    <a:pt x="48" y="36"/>
                    <a:pt x="60" y="36"/>
                  </a:cubicBezTo>
                  <a:cubicBezTo>
                    <a:pt x="267" y="36"/>
                    <a:pt x="267" y="36"/>
                    <a:pt x="267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7" y="298"/>
                  </a:cubicBezTo>
                  <a:close/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6" y="0"/>
                  </a:moveTo>
                  <a:cubicBezTo>
                    <a:pt x="256" y="36"/>
                    <a:pt x="256" y="36"/>
                    <a:pt x="256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6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6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6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36" y="213"/>
                  </a:moveTo>
                  <a:cubicBezTo>
                    <a:pt x="0" y="213"/>
                    <a:pt x="0" y="213"/>
                    <a:pt x="0" y="213"/>
                  </a:cubicBezTo>
                  <a:moveTo>
                    <a:pt x="36" y="256"/>
                  </a:moveTo>
                  <a:cubicBezTo>
                    <a:pt x="0" y="256"/>
                    <a:pt x="0" y="256"/>
                    <a:pt x="0" y="256"/>
                  </a:cubicBezTo>
                  <a:moveTo>
                    <a:pt x="78" y="298"/>
                  </a:moveTo>
                  <a:cubicBezTo>
                    <a:pt x="78" y="341"/>
                    <a:pt x="78" y="341"/>
                    <a:pt x="78" y="341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6" y="298"/>
                  </a:moveTo>
                  <a:cubicBezTo>
                    <a:pt x="256" y="341"/>
                    <a:pt x="256" y="341"/>
                    <a:pt x="256" y="341"/>
                  </a:cubicBezTo>
                </a:path>
              </a:pathLst>
            </a:custGeom>
            <a:noFill/>
            <a:ln w="28575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918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D7D82E-699B-4127-A21B-8D175C663DAC}"/>
              </a:ext>
            </a:extLst>
          </p:cNvPr>
          <p:cNvGrpSpPr/>
          <p:nvPr/>
        </p:nvGrpSpPr>
        <p:grpSpPr>
          <a:xfrm>
            <a:off x="6007986" y="1103957"/>
            <a:ext cx="1882737" cy="2213783"/>
            <a:chOff x="5960792" y="1626747"/>
            <a:chExt cx="1845988" cy="2170569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6E731DB-E6AA-4631-A431-F0A9C09FA8CB}"/>
                </a:ext>
              </a:extLst>
            </p:cNvPr>
            <p:cNvSpPr/>
            <p:nvPr/>
          </p:nvSpPr>
          <p:spPr>
            <a:xfrm>
              <a:off x="5960792" y="1626747"/>
              <a:ext cx="1845988" cy="742352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Security threats</a:t>
              </a:r>
            </a:p>
          </p:txBody>
        </p:sp>
        <p:sp>
          <p:nvSpPr>
            <p:cNvPr id="63" name="shield_3">
              <a:extLst>
                <a:ext uri="{FF2B5EF4-FFF2-40B4-BE49-F238E27FC236}">
                  <a16:creationId xmlns:a16="http://schemas.microsoft.com/office/drawing/2014/main" id="{CB1E17CC-5837-434D-B875-D3E4FCD9044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26418" y="3434151"/>
              <a:ext cx="358323" cy="363165"/>
            </a:xfrm>
            <a:custGeom>
              <a:avLst/>
              <a:gdLst>
                <a:gd name="T0" fmla="*/ 55 w 322"/>
                <a:gd name="T1" fmla="*/ 246 h 329"/>
                <a:gd name="T2" fmla="*/ 4 w 322"/>
                <a:gd name="T3" fmla="*/ 101 h 329"/>
                <a:gd name="T4" fmla="*/ 4 w 322"/>
                <a:gd name="T5" fmla="*/ 44 h 329"/>
                <a:gd name="T6" fmla="*/ 72 w 322"/>
                <a:gd name="T7" fmla="*/ 34 h 329"/>
                <a:gd name="T8" fmla="*/ 161 w 322"/>
                <a:gd name="T9" fmla="*/ 0 h 329"/>
                <a:gd name="T10" fmla="*/ 250 w 322"/>
                <a:gd name="T11" fmla="*/ 34 h 329"/>
                <a:gd name="T12" fmla="*/ 318 w 322"/>
                <a:gd name="T13" fmla="*/ 44 h 329"/>
                <a:gd name="T14" fmla="*/ 318 w 322"/>
                <a:gd name="T15" fmla="*/ 101 h 329"/>
                <a:gd name="T16" fmla="*/ 267 w 322"/>
                <a:gd name="T17" fmla="*/ 246 h 329"/>
                <a:gd name="T18" fmla="*/ 161 w 322"/>
                <a:gd name="T19" fmla="*/ 329 h 329"/>
                <a:gd name="T20" fmla="*/ 55 w 322"/>
                <a:gd name="T21" fmla="*/ 246 h 329"/>
                <a:gd name="T22" fmla="*/ 161 w 322"/>
                <a:gd name="T23" fmla="*/ 53 h 329"/>
                <a:gd name="T24" fmla="*/ 161 w 322"/>
                <a:gd name="T25" fmla="*/ 207 h 329"/>
                <a:gd name="T26" fmla="*/ 161 w 322"/>
                <a:gd name="T27" fmla="*/ 231 h 329"/>
                <a:gd name="T28" fmla="*/ 161 w 322"/>
                <a:gd name="T29" fmla="*/ 25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" h="329">
                  <a:moveTo>
                    <a:pt x="55" y="246"/>
                  </a:moveTo>
                  <a:cubicBezTo>
                    <a:pt x="0" y="179"/>
                    <a:pt x="4" y="101"/>
                    <a:pt x="4" y="101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38" y="45"/>
                    <a:pt x="72" y="34"/>
                  </a:cubicBezTo>
                  <a:cubicBezTo>
                    <a:pt x="107" y="22"/>
                    <a:pt x="124" y="0"/>
                    <a:pt x="161" y="0"/>
                  </a:cubicBezTo>
                  <a:cubicBezTo>
                    <a:pt x="198" y="0"/>
                    <a:pt x="215" y="22"/>
                    <a:pt x="250" y="34"/>
                  </a:cubicBezTo>
                  <a:cubicBezTo>
                    <a:pt x="284" y="45"/>
                    <a:pt x="318" y="44"/>
                    <a:pt x="318" y="44"/>
                  </a:cubicBezTo>
                  <a:cubicBezTo>
                    <a:pt x="318" y="101"/>
                    <a:pt x="318" y="101"/>
                    <a:pt x="318" y="101"/>
                  </a:cubicBezTo>
                  <a:cubicBezTo>
                    <a:pt x="318" y="101"/>
                    <a:pt x="322" y="179"/>
                    <a:pt x="267" y="246"/>
                  </a:cubicBezTo>
                  <a:cubicBezTo>
                    <a:pt x="234" y="286"/>
                    <a:pt x="161" y="329"/>
                    <a:pt x="161" y="329"/>
                  </a:cubicBezTo>
                  <a:cubicBezTo>
                    <a:pt x="161" y="329"/>
                    <a:pt x="88" y="286"/>
                    <a:pt x="55" y="246"/>
                  </a:cubicBezTo>
                  <a:close/>
                  <a:moveTo>
                    <a:pt x="161" y="53"/>
                  </a:moveTo>
                  <a:cubicBezTo>
                    <a:pt x="161" y="207"/>
                    <a:pt x="161" y="207"/>
                    <a:pt x="161" y="207"/>
                  </a:cubicBezTo>
                  <a:moveTo>
                    <a:pt x="161" y="231"/>
                  </a:moveTo>
                  <a:cubicBezTo>
                    <a:pt x="161" y="251"/>
                    <a:pt x="161" y="251"/>
                    <a:pt x="161" y="251"/>
                  </a:cubicBezTo>
                </a:path>
              </a:pathLst>
            </a:custGeom>
            <a:noFill/>
            <a:ln w="28575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dirty="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2885501-4E63-4246-A2F5-C76BFF333417}"/>
              </a:ext>
            </a:extLst>
          </p:cNvPr>
          <p:cNvGrpSpPr/>
          <p:nvPr/>
        </p:nvGrpSpPr>
        <p:grpSpPr>
          <a:xfrm>
            <a:off x="7696833" y="1584950"/>
            <a:ext cx="2581405" cy="2185765"/>
            <a:chOff x="7678276" y="2057286"/>
            <a:chExt cx="2531021" cy="2143101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05133C-BB87-493D-95A5-00CF9D227843}"/>
                </a:ext>
              </a:extLst>
            </p:cNvPr>
            <p:cNvSpPr/>
            <p:nvPr/>
          </p:nvSpPr>
          <p:spPr>
            <a:xfrm>
              <a:off x="7906763" y="2057286"/>
              <a:ext cx="2302534" cy="732482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Compliance </a:t>
              </a:r>
            </a:p>
            <a:p>
              <a:pPr algn="ctr" defTabSz="932563">
                <a:defRPr/>
              </a:pPr>
              <a:r>
                <a:rPr lang="en-US" sz="1428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6000000" scaled="0"/>
                  </a:gradFill>
                  <a:latin typeface="Segoe UI"/>
                </a:rPr>
                <a:t> </a:t>
              </a:r>
            </a:p>
          </p:txBody>
        </p:sp>
        <p:sp>
          <p:nvSpPr>
            <p:cNvPr id="66" name="Trackers_EADF">
              <a:extLst>
                <a:ext uri="{FF2B5EF4-FFF2-40B4-BE49-F238E27FC236}">
                  <a16:creationId xmlns:a16="http://schemas.microsoft.com/office/drawing/2014/main" id="{011AD42F-12E5-4661-8D83-832116168F0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78276" y="3834627"/>
              <a:ext cx="268242" cy="365760"/>
            </a:xfrm>
            <a:custGeom>
              <a:avLst/>
              <a:gdLst>
                <a:gd name="T0" fmla="*/ 1000 w 2750"/>
                <a:gd name="T1" fmla="*/ 375 h 3750"/>
                <a:gd name="T2" fmla="*/ 1375 w 2750"/>
                <a:gd name="T3" fmla="*/ 0 h 3750"/>
                <a:gd name="T4" fmla="*/ 1750 w 2750"/>
                <a:gd name="T5" fmla="*/ 375 h 3750"/>
                <a:gd name="T6" fmla="*/ 1750 w 2750"/>
                <a:gd name="T7" fmla="*/ 500 h 3750"/>
                <a:gd name="T8" fmla="*/ 2250 w 2750"/>
                <a:gd name="T9" fmla="*/ 500 h 3750"/>
                <a:gd name="T10" fmla="*/ 2250 w 2750"/>
                <a:gd name="T11" fmla="*/ 1000 h 3750"/>
                <a:gd name="T12" fmla="*/ 500 w 2750"/>
                <a:gd name="T13" fmla="*/ 1000 h 3750"/>
                <a:gd name="T14" fmla="*/ 500 w 2750"/>
                <a:gd name="T15" fmla="*/ 500 h 3750"/>
                <a:gd name="T16" fmla="*/ 1000 w 2750"/>
                <a:gd name="T17" fmla="*/ 500 h 3750"/>
                <a:gd name="T18" fmla="*/ 1000 w 2750"/>
                <a:gd name="T19" fmla="*/ 375 h 3750"/>
                <a:gd name="T20" fmla="*/ 500 w 2750"/>
                <a:gd name="T21" fmla="*/ 500 h 3750"/>
                <a:gd name="T22" fmla="*/ 0 w 2750"/>
                <a:gd name="T23" fmla="*/ 500 h 3750"/>
                <a:gd name="T24" fmla="*/ 0 w 2750"/>
                <a:gd name="T25" fmla="*/ 3750 h 3750"/>
                <a:gd name="T26" fmla="*/ 2750 w 2750"/>
                <a:gd name="T27" fmla="*/ 3750 h 3750"/>
                <a:gd name="T28" fmla="*/ 2750 w 2750"/>
                <a:gd name="T29" fmla="*/ 500 h 3750"/>
                <a:gd name="T30" fmla="*/ 2250 w 2750"/>
                <a:gd name="T31" fmla="*/ 500 h 3750"/>
                <a:gd name="T32" fmla="*/ 2375 w 2750"/>
                <a:gd name="T33" fmla="*/ 1750 h 3750"/>
                <a:gd name="T34" fmla="*/ 1375 w 2750"/>
                <a:gd name="T35" fmla="*/ 1750 h 3750"/>
                <a:gd name="T36" fmla="*/ 2375 w 2750"/>
                <a:gd name="T37" fmla="*/ 2500 h 3750"/>
                <a:gd name="T38" fmla="*/ 1375 w 2750"/>
                <a:gd name="T39" fmla="*/ 2500 h 3750"/>
                <a:gd name="T40" fmla="*/ 2375 w 2750"/>
                <a:gd name="T41" fmla="*/ 3250 h 3750"/>
                <a:gd name="T42" fmla="*/ 1375 w 2750"/>
                <a:gd name="T43" fmla="*/ 3250 h 3750"/>
                <a:gd name="T44" fmla="*/ 500 w 2750"/>
                <a:gd name="T45" fmla="*/ 1500 h 3750"/>
                <a:gd name="T46" fmla="*/ 750 w 2750"/>
                <a:gd name="T47" fmla="*/ 1750 h 3750"/>
                <a:gd name="T48" fmla="*/ 1125 w 2750"/>
                <a:gd name="T49" fmla="*/ 1375 h 3750"/>
                <a:gd name="T50" fmla="*/ 500 w 2750"/>
                <a:gd name="T51" fmla="*/ 2250 h 3750"/>
                <a:gd name="T52" fmla="*/ 750 w 2750"/>
                <a:gd name="T53" fmla="*/ 2500 h 3750"/>
                <a:gd name="T54" fmla="*/ 1125 w 2750"/>
                <a:gd name="T55" fmla="*/ 2125 h 3750"/>
                <a:gd name="T56" fmla="*/ 500 w 2750"/>
                <a:gd name="T57" fmla="*/ 3000 h 3750"/>
                <a:gd name="T58" fmla="*/ 750 w 2750"/>
                <a:gd name="T59" fmla="*/ 3250 h 3750"/>
                <a:gd name="T60" fmla="*/ 1125 w 2750"/>
                <a:gd name="T61" fmla="*/ 28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0" h="3750">
                  <a:moveTo>
                    <a:pt x="1000" y="375"/>
                  </a:moveTo>
                  <a:cubicBezTo>
                    <a:pt x="1000" y="168"/>
                    <a:pt x="1168" y="0"/>
                    <a:pt x="1375" y="0"/>
                  </a:cubicBezTo>
                  <a:cubicBezTo>
                    <a:pt x="1582" y="0"/>
                    <a:pt x="1750" y="168"/>
                    <a:pt x="1750" y="375"/>
                  </a:cubicBezTo>
                  <a:cubicBezTo>
                    <a:pt x="1750" y="500"/>
                    <a:pt x="1750" y="500"/>
                    <a:pt x="1750" y="500"/>
                  </a:cubicBezTo>
                  <a:cubicBezTo>
                    <a:pt x="2250" y="500"/>
                    <a:pt x="2250" y="500"/>
                    <a:pt x="2250" y="500"/>
                  </a:cubicBezTo>
                  <a:cubicBezTo>
                    <a:pt x="2250" y="1000"/>
                    <a:pt x="2250" y="1000"/>
                    <a:pt x="2250" y="1000"/>
                  </a:cubicBezTo>
                  <a:cubicBezTo>
                    <a:pt x="500" y="1000"/>
                    <a:pt x="500" y="1000"/>
                    <a:pt x="500" y="10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1000" y="500"/>
                    <a:pt x="1000" y="500"/>
                    <a:pt x="1000" y="500"/>
                  </a:cubicBezTo>
                  <a:lnTo>
                    <a:pt x="1000" y="375"/>
                  </a:lnTo>
                  <a:close/>
                  <a:moveTo>
                    <a:pt x="500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750"/>
                    <a:pt x="0" y="3750"/>
                    <a:pt x="0" y="3750"/>
                  </a:cubicBezTo>
                  <a:cubicBezTo>
                    <a:pt x="2750" y="3750"/>
                    <a:pt x="2750" y="3750"/>
                    <a:pt x="2750" y="3750"/>
                  </a:cubicBezTo>
                  <a:cubicBezTo>
                    <a:pt x="2750" y="500"/>
                    <a:pt x="2750" y="500"/>
                    <a:pt x="2750" y="500"/>
                  </a:cubicBezTo>
                  <a:cubicBezTo>
                    <a:pt x="2250" y="500"/>
                    <a:pt x="2250" y="500"/>
                    <a:pt x="2250" y="500"/>
                  </a:cubicBezTo>
                  <a:moveTo>
                    <a:pt x="2375" y="1750"/>
                  </a:moveTo>
                  <a:cubicBezTo>
                    <a:pt x="1375" y="1750"/>
                    <a:pt x="1375" y="1750"/>
                    <a:pt x="1375" y="1750"/>
                  </a:cubicBezTo>
                  <a:moveTo>
                    <a:pt x="2375" y="2500"/>
                  </a:moveTo>
                  <a:cubicBezTo>
                    <a:pt x="1375" y="2500"/>
                    <a:pt x="1375" y="2500"/>
                    <a:pt x="1375" y="2500"/>
                  </a:cubicBezTo>
                  <a:moveTo>
                    <a:pt x="2375" y="3250"/>
                  </a:moveTo>
                  <a:cubicBezTo>
                    <a:pt x="1375" y="3250"/>
                    <a:pt x="1375" y="3250"/>
                    <a:pt x="1375" y="3250"/>
                  </a:cubicBezTo>
                  <a:moveTo>
                    <a:pt x="500" y="1500"/>
                  </a:moveTo>
                  <a:cubicBezTo>
                    <a:pt x="750" y="1750"/>
                    <a:pt x="750" y="1750"/>
                    <a:pt x="750" y="1750"/>
                  </a:cubicBezTo>
                  <a:cubicBezTo>
                    <a:pt x="1125" y="1375"/>
                    <a:pt x="1125" y="1375"/>
                    <a:pt x="1125" y="1375"/>
                  </a:cubicBezTo>
                  <a:moveTo>
                    <a:pt x="500" y="2250"/>
                  </a:moveTo>
                  <a:cubicBezTo>
                    <a:pt x="750" y="2500"/>
                    <a:pt x="750" y="2500"/>
                    <a:pt x="750" y="2500"/>
                  </a:cubicBezTo>
                  <a:cubicBezTo>
                    <a:pt x="1125" y="2125"/>
                    <a:pt x="1125" y="2125"/>
                    <a:pt x="1125" y="2125"/>
                  </a:cubicBezTo>
                  <a:moveTo>
                    <a:pt x="500" y="3000"/>
                  </a:moveTo>
                  <a:cubicBezTo>
                    <a:pt x="750" y="3250"/>
                    <a:pt x="750" y="3250"/>
                    <a:pt x="750" y="3250"/>
                  </a:cubicBezTo>
                  <a:cubicBezTo>
                    <a:pt x="1125" y="2875"/>
                    <a:pt x="1125" y="2875"/>
                    <a:pt x="1125" y="2875"/>
                  </a:cubicBezTo>
                </a:path>
              </a:pathLst>
            </a:custGeom>
            <a:noFill/>
            <a:ln w="2857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dirty="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D5B8866-F83A-4F19-B47B-B50EF8E6BAD3}"/>
              </a:ext>
            </a:extLst>
          </p:cNvPr>
          <p:cNvGrpSpPr/>
          <p:nvPr/>
        </p:nvGrpSpPr>
        <p:grpSpPr>
          <a:xfrm>
            <a:off x="8609506" y="3167878"/>
            <a:ext cx="3230961" cy="1611536"/>
            <a:chOff x="8573127" y="3609317"/>
            <a:chExt cx="3167896" cy="1580081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E5ACA2A-81AF-44DB-9131-D732E58BF8B1}"/>
                </a:ext>
              </a:extLst>
            </p:cNvPr>
            <p:cNvSpPr/>
            <p:nvPr/>
          </p:nvSpPr>
          <p:spPr>
            <a:xfrm>
              <a:off x="9239677" y="3609317"/>
              <a:ext cx="2501346" cy="742352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Application innovation</a:t>
              </a:r>
            </a:p>
          </p:txBody>
        </p:sp>
        <p:sp>
          <p:nvSpPr>
            <p:cNvPr id="69" name="speedometer_2">
              <a:extLst>
                <a:ext uri="{FF2B5EF4-FFF2-40B4-BE49-F238E27FC236}">
                  <a16:creationId xmlns:a16="http://schemas.microsoft.com/office/drawing/2014/main" id="{08EEF988-78CC-4228-B94F-A14CA626A8C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73127" y="4823638"/>
              <a:ext cx="365760" cy="365760"/>
            </a:xfrm>
            <a:custGeom>
              <a:avLst/>
              <a:gdLst>
                <a:gd name="T0" fmla="*/ 155 w 281"/>
                <a:gd name="T1" fmla="*/ 155 h 281"/>
                <a:gd name="T2" fmla="*/ 126 w 281"/>
                <a:gd name="T3" fmla="*/ 155 h 281"/>
                <a:gd name="T4" fmla="*/ 126 w 281"/>
                <a:gd name="T5" fmla="*/ 126 h 281"/>
                <a:gd name="T6" fmla="*/ 155 w 281"/>
                <a:gd name="T7" fmla="*/ 126 h 281"/>
                <a:gd name="T8" fmla="*/ 155 w 281"/>
                <a:gd name="T9" fmla="*/ 155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235 w 281"/>
                <a:gd name="T25" fmla="*/ 105 h 281"/>
                <a:gd name="T26" fmla="*/ 174 w 281"/>
                <a:gd name="T27" fmla="*/ 45 h 281"/>
                <a:gd name="T28" fmla="*/ 140 w 281"/>
                <a:gd name="T29" fmla="*/ 40 h 281"/>
                <a:gd name="T30" fmla="*/ 40 w 281"/>
                <a:gd name="T31" fmla="*/ 141 h 281"/>
                <a:gd name="T32" fmla="*/ 67 w 281"/>
                <a:gd name="T33" fmla="*/ 210 h 281"/>
                <a:gd name="T34" fmla="*/ 212 w 281"/>
                <a:gd name="T35" fmla="*/ 69 h 281"/>
                <a:gd name="T36" fmla="*/ 157 w 281"/>
                <a:gd name="T37" fmla="*/ 12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281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28575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dirty="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93EE435-7972-4089-9763-8E876E4F83AD}"/>
              </a:ext>
            </a:extLst>
          </p:cNvPr>
          <p:cNvGrpSpPr/>
          <p:nvPr/>
        </p:nvGrpSpPr>
        <p:grpSpPr>
          <a:xfrm>
            <a:off x="9097509" y="4889456"/>
            <a:ext cx="3072498" cy="1099429"/>
            <a:chOff x="9051610" y="5297291"/>
            <a:chExt cx="3012528" cy="107796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1787BF-ABE4-4607-9639-E77039EA6E8C}"/>
                </a:ext>
              </a:extLst>
            </p:cNvPr>
            <p:cNvSpPr/>
            <p:nvPr/>
          </p:nvSpPr>
          <p:spPr>
            <a:xfrm>
              <a:off x="9935714" y="5297291"/>
              <a:ext cx="2128424" cy="742351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Software end </a:t>
              </a:r>
              <a:b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of support</a:t>
              </a:r>
            </a:p>
          </p:txBody>
        </p:sp>
        <p:sp>
          <p:nvSpPr>
            <p:cNvPr id="72" name="Telemarketer_E7B9">
              <a:extLst>
                <a:ext uri="{FF2B5EF4-FFF2-40B4-BE49-F238E27FC236}">
                  <a16:creationId xmlns:a16="http://schemas.microsoft.com/office/drawing/2014/main" id="{95D36803-FA78-440C-8FB8-B4DFA5D7C1A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051610" y="6009500"/>
              <a:ext cx="306684" cy="365760"/>
            </a:xfrm>
            <a:custGeom>
              <a:avLst/>
              <a:gdLst>
                <a:gd name="T0" fmla="*/ 0 w 3250"/>
                <a:gd name="T1" fmla="*/ 3875 h 3875"/>
                <a:gd name="T2" fmla="*/ 1625 w 3250"/>
                <a:gd name="T3" fmla="*/ 2250 h 3875"/>
                <a:gd name="T4" fmla="*/ 3250 w 3250"/>
                <a:gd name="T5" fmla="*/ 3875 h 3875"/>
                <a:gd name="T6" fmla="*/ 750 w 3250"/>
                <a:gd name="T7" fmla="*/ 1750 h 3875"/>
                <a:gd name="T8" fmla="*/ 750 w 3250"/>
                <a:gd name="T9" fmla="*/ 750 h 3875"/>
                <a:gd name="T10" fmla="*/ 500 w 3250"/>
                <a:gd name="T11" fmla="*/ 500 h 3875"/>
                <a:gd name="T12" fmla="*/ 250 w 3250"/>
                <a:gd name="T13" fmla="*/ 750 h 3875"/>
                <a:gd name="T14" fmla="*/ 250 w 3250"/>
                <a:gd name="T15" fmla="*/ 1500 h 3875"/>
                <a:gd name="T16" fmla="*/ 500 w 3250"/>
                <a:gd name="T17" fmla="*/ 1750 h 3875"/>
                <a:gd name="T18" fmla="*/ 1500 w 3250"/>
                <a:gd name="T19" fmla="*/ 1750 h 3875"/>
                <a:gd name="T20" fmla="*/ 690 w 3250"/>
                <a:gd name="T21" fmla="*/ 1751 h 3875"/>
                <a:gd name="T22" fmla="*/ 1625 w 3250"/>
                <a:gd name="T23" fmla="*/ 2250 h 3875"/>
                <a:gd name="T24" fmla="*/ 2750 w 3250"/>
                <a:gd name="T25" fmla="*/ 1125 h 3875"/>
                <a:gd name="T26" fmla="*/ 1625 w 3250"/>
                <a:gd name="T27" fmla="*/ 0 h 3875"/>
                <a:gd name="T28" fmla="*/ 689 w 3250"/>
                <a:gd name="T29" fmla="*/ 500 h 3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50" h="3875">
                  <a:moveTo>
                    <a:pt x="0" y="3875"/>
                  </a:moveTo>
                  <a:cubicBezTo>
                    <a:pt x="0" y="2978"/>
                    <a:pt x="728" y="2250"/>
                    <a:pt x="1625" y="2250"/>
                  </a:cubicBezTo>
                  <a:cubicBezTo>
                    <a:pt x="2522" y="2250"/>
                    <a:pt x="3250" y="2978"/>
                    <a:pt x="3250" y="3875"/>
                  </a:cubicBezTo>
                  <a:moveTo>
                    <a:pt x="750" y="1750"/>
                  </a:moveTo>
                  <a:cubicBezTo>
                    <a:pt x="750" y="750"/>
                    <a:pt x="750" y="750"/>
                    <a:pt x="750" y="750"/>
                  </a:cubicBezTo>
                  <a:cubicBezTo>
                    <a:pt x="750" y="612"/>
                    <a:pt x="638" y="500"/>
                    <a:pt x="500" y="500"/>
                  </a:cubicBezTo>
                  <a:cubicBezTo>
                    <a:pt x="362" y="500"/>
                    <a:pt x="250" y="612"/>
                    <a:pt x="250" y="750"/>
                  </a:cubicBezTo>
                  <a:cubicBezTo>
                    <a:pt x="250" y="1500"/>
                    <a:pt x="250" y="1500"/>
                    <a:pt x="250" y="1500"/>
                  </a:cubicBezTo>
                  <a:cubicBezTo>
                    <a:pt x="250" y="1638"/>
                    <a:pt x="362" y="1750"/>
                    <a:pt x="500" y="1750"/>
                  </a:cubicBezTo>
                  <a:cubicBezTo>
                    <a:pt x="1500" y="1750"/>
                    <a:pt x="1500" y="1750"/>
                    <a:pt x="1500" y="1750"/>
                  </a:cubicBezTo>
                  <a:moveTo>
                    <a:pt x="690" y="1751"/>
                  </a:moveTo>
                  <a:cubicBezTo>
                    <a:pt x="892" y="2052"/>
                    <a:pt x="1235" y="2250"/>
                    <a:pt x="1625" y="2250"/>
                  </a:cubicBezTo>
                  <a:cubicBezTo>
                    <a:pt x="2246" y="2250"/>
                    <a:pt x="2750" y="1746"/>
                    <a:pt x="2750" y="1125"/>
                  </a:cubicBezTo>
                  <a:cubicBezTo>
                    <a:pt x="2750" y="504"/>
                    <a:pt x="2246" y="0"/>
                    <a:pt x="1625" y="0"/>
                  </a:cubicBezTo>
                  <a:cubicBezTo>
                    <a:pt x="1235" y="0"/>
                    <a:pt x="891" y="199"/>
                    <a:pt x="689" y="500"/>
                  </a:cubicBezTo>
                </a:path>
              </a:pathLst>
            </a:custGeom>
            <a:noFill/>
            <a:ln w="28575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0766A3D-1AD9-48E0-995E-A4723B1350F2}"/>
              </a:ext>
            </a:extLst>
          </p:cNvPr>
          <p:cNvGrpSpPr/>
          <p:nvPr/>
        </p:nvGrpSpPr>
        <p:grpSpPr>
          <a:xfrm>
            <a:off x="-68969" y="5153250"/>
            <a:ext cx="3073215" cy="1089529"/>
            <a:chOff x="64045" y="5555936"/>
            <a:chExt cx="3013229" cy="106826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AE2BE30-BD51-4136-9C50-F84AC08C8A78}"/>
                </a:ext>
              </a:extLst>
            </p:cNvPr>
            <p:cNvSpPr/>
            <p:nvPr/>
          </p:nvSpPr>
          <p:spPr>
            <a:xfrm>
              <a:off x="64045" y="5555936"/>
              <a:ext cx="2004431" cy="1068262"/>
            </a:xfrm>
            <a:prstGeom prst="rect">
              <a:avLst/>
            </a:prstGeom>
          </p:spPr>
          <p:txBody>
            <a:bodyPr wrap="square" lIns="186521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816"/>
                </a:spcAft>
                <a:defRPr/>
              </a:pP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Datacenter contracts expiry</a:t>
              </a:r>
            </a:p>
          </p:txBody>
        </p:sp>
        <p:sp>
          <p:nvSpPr>
            <p:cNvPr id="75" name="PageEdit_EFB8">
              <a:extLst>
                <a:ext uri="{FF2B5EF4-FFF2-40B4-BE49-F238E27FC236}">
                  <a16:creationId xmlns:a16="http://schemas.microsoft.com/office/drawing/2014/main" id="{84223993-20BD-46B4-BE0E-4FA653178A3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734230" y="6009500"/>
              <a:ext cx="343044" cy="365760"/>
            </a:xfrm>
            <a:custGeom>
              <a:avLst/>
              <a:gdLst>
                <a:gd name="T0" fmla="*/ 3009 w 3537"/>
                <a:gd name="T1" fmla="*/ 1005 h 3770"/>
                <a:gd name="T2" fmla="*/ 2006 w 3537"/>
                <a:gd name="T3" fmla="*/ 1005 h 3770"/>
                <a:gd name="T4" fmla="*/ 2006 w 3537"/>
                <a:gd name="T5" fmla="*/ 0 h 3770"/>
                <a:gd name="T6" fmla="*/ 3009 w 3537"/>
                <a:gd name="T7" fmla="*/ 1360 h 3770"/>
                <a:gd name="T8" fmla="*/ 3009 w 3537"/>
                <a:gd name="T9" fmla="*/ 1005 h 3770"/>
                <a:gd name="T10" fmla="*/ 2006 w 3537"/>
                <a:gd name="T11" fmla="*/ 0 h 3770"/>
                <a:gd name="T12" fmla="*/ 0 w 3537"/>
                <a:gd name="T13" fmla="*/ 0 h 3770"/>
                <a:gd name="T14" fmla="*/ 0 w 3537"/>
                <a:gd name="T15" fmla="*/ 3770 h 3770"/>
                <a:gd name="T16" fmla="*/ 1078 w 3537"/>
                <a:gd name="T17" fmla="*/ 3770 h 3770"/>
                <a:gd name="T18" fmla="*/ 1551 w 3537"/>
                <a:gd name="T19" fmla="*/ 3723 h 3770"/>
                <a:gd name="T20" fmla="*/ 2053 w 3537"/>
                <a:gd name="T21" fmla="*/ 3597 h 3770"/>
                <a:gd name="T22" fmla="*/ 3433 w 3537"/>
                <a:gd name="T23" fmla="*/ 2211 h 3770"/>
                <a:gd name="T24" fmla="*/ 3433 w 3537"/>
                <a:gd name="T25" fmla="*/ 1834 h 3770"/>
                <a:gd name="T26" fmla="*/ 3245 w 3537"/>
                <a:gd name="T27" fmla="*/ 1759 h 3770"/>
                <a:gd name="T28" fmla="*/ 3057 w 3537"/>
                <a:gd name="T29" fmla="*/ 1834 h 3770"/>
                <a:gd name="T30" fmla="*/ 1677 w 3537"/>
                <a:gd name="T31" fmla="*/ 3220 h 3770"/>
                <a:gd name="T32" fmla="*/ 1551 w 3537"/>
                <a:gd name="T33" fmla="*/ 3723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7" h="3770">
                  <a:moveTo>
                    <a:pt x="3009" y="1005"/>
                  </a:moveTo>
                  <a:cubicBezTo>
                    <a:pt x="2006" y="1005"/>
                    <a:pt x="2006" y="1005"/>
                    <a:pt x="2006" y="1005"/>
                  </a:cubicBezTo>
                  <a:cubicBezTo>
                    <a:pt x="2006" y="0"/>
                    <a:pt x="2006" y="0"/>
                    <a:pt x="2006" y="0"/>
                  </a:cubicBezTo>
                  <a:moveTo>
                    <a:pt x="3009" y="1360"/>
                  </a:moveTo>
                  <a:cubicBezTo>
                    <a:pt x="3009" y="1005"/>
                    <a:pt x="3009" y="1005"/>
                    <a:pt x="3009" y="1005"/>
                  </a:cubicBezTo>
                  <a:cubicBezTo>
                    <a:pt x="2006" y="0"/>
                    <a:pt x="2006" y="0"/>
                    <a:pt x="20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70"/>
                    <a:pt x="0" y="3770"/>
                    <a:pt x="0" y="3770"/>
                  </a:cubicBezTo>
                  <a:cubicBezTo>
                    <a:pt x="1078" y="3770"/>
                    <a:pt x="1078" y="3770"/>
                    <a:pt x="1078" y="3770"/>
                  </a:cubicBezTo>
                  <a:moveTo>
                    <a:pt x="1551" y="3723"/>
                  </a:moveTo>
                  <a:cubicBezTo>
                    <a:pt x="2053" y="3597"/>
                    <a:pt x="2053" y="3597"/>
                    <a:pt x="2053" y="3597"/>
                  </a:cubicBezTo>
                  <a:cubicBezTo>
                    <a:pt x="3433" y="2211"/>
                    <a:pt x="3433" y="2211"/>
                    <a:pt x="3433" y="2211"/>
                  </a:cubicBezTo>
                  <a:cubicBezTo>
                    <a:pt x="3537" y="2107"/>
                    <a:pt x="3537" y="1938"/>
                    <a:pt x="3433" y="1834"/>
                  </a:cubicBezTo>
                  <a:cubicBezTo>
                    <a:pt x="3386" y="1786"/>
                    <a:pt x="3317" y="1759"/>
                    <a:pt x="3245" y="1759"/>
                  </a:cubicBezTo>
                  <a:cubicBezTo>
                    <a:pt x="3172" y="1759"/>
                    <a:pt x="3104" y="1786"/>
                    <a:pt x="3057" y="1834"/>
                  </a:cubicBezTo>
                  <a:cubicBezTo>
                    <a:pt x="1677" y="3220"/>
                    <a:pt x="1677" y="3220"/>
                    <a:pt x="1677" y="3220"/>
                  </a:cubicBezTo>
                  <a:lnTo>
                    <a:pt x="1551" y="3723"/>
                  </a:lnTo>
                  <a:close/>
                </a:path>
              </a:pathLst>
            </a:custGeom>
            <a:noFill/>
            <a:ln w="2857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314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5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Migrate to Azure 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95A80EA8-0B55-4CD2-8EAD-045A00A673E7}"/>
              </a:ext>
            </a:extLst>
          </p:cNvPr>
          <p:cNvGrpSpPr/>
          <p:nvPr/>
        </p:nvGrpSpPr>
        <p:grpSpPr>
          <a:xfrm>
            <a:off x="789634" y="1621589"/>
            <a:ext cx="10587390" cy="4179840"/>
            <a:chOff x="756016" y="1621589"/>
            <a:chExt cx="10587390" cy="4179840"/>
          </a:xfrm>
          <a:solidFill>
            <a:schemeClr val="bg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096A79-33B5-4CA7-B815-C471E4204290}"/>
                </a:ext>
              </a:extLst>
            </p:cNvPr>
            <p:cNvSpPr/>
            <p:nvPr/>
          </p:nvSpPr>
          <p:spPr bwMode="auto">
            <a:xfrm>
              <a:off x="8870935" y="1625580"/>
              <a:ext cx="2472471" cy="11191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32293" fontAlgn="base">
                <a:lnSpc>
                  <a:spcPct val="90000"/>
                </a:lnSpc>
                <a:spcBef>
                  <a:spcPts val="612"/>
                </a:spcBef>
                <a:spcAft>
                  <a:spcPct val="0"/>
                </a:spcAft>
                <a:defRPr/>
              </a:pPr>
              <a:r>
                <a:rPr lang="nb-NO" sz="1200" dirty="0">
                  <a:solidFill>
                    <a:schemeClr val="tx1"/>
                  </a:solidFill>
                  <a:cs typeface="Segoe UI" pitchFamily="34" charset="0"/>
                </a:rPr>
                <a:t>Azure Database for PostgreSQL, </a:t>
              </a:r>
              <a:r>
                <a:rPr lang="nb-NO" sz="1200" dirty="0">
                  <a:solidFill>
                    <a:schemeClr val="tx1"/>
                  </a:solidFill>
                  <a:cs typeface="Segoe UI Semilight"/>
                </a:rPr>
                <a:t>MySQL,</a:t>
              </a:r>
              <a:r>
                <a:rPr lang="nb-NO" sz="1200" dirty="0">
                  <a:solidFill>
                    <a:schemeClr val="tx1"/>
                  </a:solidFill>
                  <a:cs typeface="Segoe UI" pitchFamily="34" charset="0"/>
                </a:rPr>
                <a:t> and MariaDB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38092C-7042-4875-B7FE-42F4D68EB153}"/>
                </a:ext>
              </a:extLst>
            </p:cNvPr>
            <p:cNvSpPr/>
            <p:nvPr/>
          </p:nvSpPr>
          <p:spPr bwMode="auto">
            <a:xfrm>
              <a:off x="1035662" y="3076507"/>
              <a:ext cx="2472471" cy="11191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Azure Site Recovery for Windows and Linux migration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44D8E8-2E5E-4CA5-BD12-520420DBC619}"/>
                </a:ext>
              </a:extLst>
            </p:cNvPr>
            <p:cNvSpPr/>
            <p:nvPr/>
          </p:nvSpPr>
          <p:spPr bwMode="auto">
            <a:xfrm>
              <a:off x="1035662" y="4567979"/>
              <a:ext cx="2472471" cy="11191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32293" fontAlgn="base">
                <a:lnSpc>
                  <a:spcPct val="90000"/>
                </a:lnSpc>
                <a:spcBef>
                  <a:spcPts val="612"/>
                </a:spcBef>
                <a:spcAft>
                  <a:spcPct val="0"/>
                </a:spcAft>
                <a:defRPr/>
              </a:pPr>
              <a:r>
                <a:rPr lang="nb-NO" sz="1200" dirty="0">
                  <a:solidFill>
                    <a:schemeClr val="tx1"/>
                  </a:solidFill>
                  <a:cs typeface="Segoe UI" pitchFamily="34" charset="0"/>
                </a:rPr>
                <a:t>Azure Database Migration Service for SQL Server and My/ Postgre/No-SQL migration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E4A5C4-C3B9-46D5-84DC-08C1D2023353}"/>
                </a:ext>
              </a:extLst>
            </p:cNvPr>
            <p:cNvSpPr/>
            <p:nvPr/>
          </p:nvSpPr>
          <p:spPr bwMode="auto">
            <a:xfrm>
              <a:off x="8854175" y="4558290"/>
              <a:ext cx="2471399" cy="11191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32293" fontAlgn="base">
                <a:lnSpc>
                  <a:spcPct val="90000"/>
                </a:lnSpc>
                <a:spcBef>
                  <a:spcPts val="612"/>
                </a:spcBef>
                <a:spcAft>
                  <a:spcPct val="0"/>
                </a:spcAft>
                <a:defRPr/>
              </a:pPr>
              <a:r>
                <a:rPr lang="nb-NO" sz="1200" dirty="0">
                  <a:solidFill>
                    <a:schemeClr val="tx1"/>
                  </a:solidFill>
                  <a:cs typeface="Segoe UI" pitchFamily="34" charset="0"/>
                </a:rPr>
                <a:t>Cassandra and Mongo DB support in Azure Cosmos DB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4C35B7-8329-450B-A91E-F3ABA273D4E7}"/>
                </a:ext>
              </a:extLst>
            </p:cNvPr>
            <p:cNvSpPr/>
            <p:nvPr/>
          </p:nvSpPr>
          <p:spPr bwMode="auto">
            <a:xfrm>
              <a:off x="8854176" y="3105128"/>
              <a:ext cx="2471399" cy="11191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32293" fontAlgn="base">
                <a:lnSpc>
                  <a:spcPct val="90000"/>
                </a:lnSpc>
                <a:spcBef>
                  <a:spcPts val="612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cs typeface="Segoe UI" pitchFamily="34" charset="0"/>
                </a:rPr>
                <a:t>Azure SQL Database Managed Instance</a:t>
              </a:r>
            </a:p>
          </p:txBody>
        </p:sp>
        <p:pic>
          <p:nvPicPr>
            <p:cNvPr id="20" name="Picture 2" descr="Image result for mongodb icon transparent">
              <a:extLst>
                <a:ext uri="{FF2B5EF4-FFF2-40B4-BE49-F238E27FC236}">
                  <a16:creationId xmlns:a16="http://schemas.microsoft.com/office/drawing/2014/main" id="{886AC4C6-ED90-41CB-A686-70353C0731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3349" y="4908636"/>
              <a:ext cx="1190390" cy="892793"/>
            </a:xfrm>
            <a:prstGeom prst="rect">
              <a:avLst/>
            </a:prstGeom>
            <a:grpFill/>
            <a:extLst/>
          </p:spPr>
        </p:pic>
        <p:pic>
          <p:nvPicPr>
            <p:cNvPr id="21" name="Picture 4" descr="Image result for cassandra icon png">
              <a:extLst>
                <a:ext uri="{FF2B5EF4-FFF2-40B4-BE49-F238E27FC236}">
                  <a16:creationId xmlns:a16="http://schemas.microsoft.com/office/drawing/2014/main" id="{1E26AA34-D1D4-490A-B13A-CC5A98988A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8067" y="4666269"/>
              <a:ext cx="753669" cy="505331"/>
            </a:xfrm>
            <a:prstGeom prst="rect">
              <a:avLst/>
            </a:prstGeom>
            <a:grpFill/>
            <a:extLst/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9D9065-C32A-4E06-B087-88E0B863ED90}"/>
                </a:ext>
              </a:extLst>
            </p:cNvPr>
            <p:cNvSpPr/>
            <p:nvPr/>
          </p:nvSpPr>
          <p:spPr bwMode="auto">
            <a:xfrm>
              <a:off x="4964172" y="3105128"/>
              <a:ext cx="2472471" cy="11191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Windows / Linux containers on Azure App Service, Kubernetes on Azure</a:t>
              </a:r>
            </a:p>
          </p:txBody>
        </p:sp>
        <p:pic>
          <p:nvPicPr>
            <p:cNvPr id="26" name="Picture 12" descr="Image result for kubernetes icon png">
              <a:extLst>
                <a:ext uri="{FF2B5EF4-FFF2-40B4-BE49-F238E27FC236}">
                  <a16:creationId xmlns:a16="http://schemas.microsoft.com/office/drawing/2014/main" id="{442BCBD6-147C-4F93-A5F9-B199BEF7B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0789" y="3191587"/>
              <a:ext cx="935728" cy="811552"/>
            </a:xfrm>
            <a:prstGeom prst="rect">
              <a:avLst/>
            </a:prstGeom>
            <a:grpFill/>
            <a:extLst/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E704C33-3745-4119-A41C-F4A95D7C4C99}"/>
                </a:ext>
              </a:extLst>
            </p:cNvPr>
            <p:cNvSpPr/>
            <p:nvPr/>
          </p:nvSpPr>
          <p:spPr bwMode="auto">
            <a:xfrm>
              <a:off x="4961945" y="4558290"/>
              <a:ext cx="2472471" cy="11191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Red Hat Enterprise Linux &amp; Red Hat OpenShift</a:t>
              </a:r>
            </a:p>
          </p:txBody>
        </p:sp>
        <p:pic>
          <p:nvPicPr>
            <p:cNvPr id="27" name="Picture 14" descr="Image result for Red Hat OpenShift container platform transparent icon">
              <a:extLst>
                <a:ext uri="{FF2B5EF4-FFF2-40B4-BE49-F238E27FC236}">
                  <a16:creationId xmlns:a16="http://schemas.microsoft.com/office/drawing/2014/main" id="{B4921719-7039-4A64-831C-F9D5968E4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002" y="4609539"/>
              <a:ext cx="1113998" cy="1113998"/>
            </a:xfrm>
            <a:prstGeom prst="rect">
              <a:avLst/>
            </a:prstGeom>
            <a:grpFill/>
            <a:extLst/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E142C3-F5A5-4E0A-BA84-1A9C3280F450}"/>
                </a:ext>
              </a:extLst>
            </p:cNvPr>
            <p:cNvSpPr/>
            <p:nvPr/>
          </p:nvSpPr>
          <p:spPr bwMode="auto">
            <a:xfrm>
              <a:off x="4953298" y="1634354"/>
              <a:ext cx="2472471" cy="11191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nb-NO" sz="1200" dirty="0">
                  <a:solidFill>
                    <a:schemeClr val="tx1"/>
                  </a:solidFill>
                  <a:cs typeface="Segoe UI" pitchFamily="34" charset="0"/>
                </a:rPr>
                <a:t>Java and  Tomcat support in Azure App Service </a:t>
              </a:r>
              <a:endParaRPr lang="en-US" sz="1200" dirty="0">
                <a:solidFill>
                  <a:schemeClr val="tx1"/>
                </a:solidFill>
                <a:cs typeface="Segoe UI" pitchFamily="34" charset="0"/>
              </a:endParaRPr>
            </a:p>
          </p:txBody>
        </p:sp>
        <p:pic>
          <p:nvPicPr>
            <p:cNvPr id="29" name="Picture 8" descr="Image result for java icon transparent background">
              <a:extLst>
                <a:ext uri="{FF2B5EF4-FFF2-40B4-BE49-F238E27FC236}">
                  <a16:creationId xmlns:a16="http://schemas.microsoft.com/office/drawing/2014/main" id="{0996B250-001A-4309-B346-9C0B38B7B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610" y="1706548"/>
              <a:ext cx="1010087" cy="1010087"/>
            </a:xfrm>
            <a:prstGeom prst="rect">
              <a:avLst/>
            </a:prstGeom>
            <a:grpFill/>
            <a:extLst/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7DB47D-23CE-407E-9AD1-8BE1436257DD}"/>
                </a:ext>
              </a:extLst>
            </p:cNvPr>
            <p:cNvSpPr/>
            <p:nvPr/>
          </p:nvSpPr>
          <p:spPr bwMode="auto">
            <a:xfrm>
              <a:off x="1035662" y="1621589"/>
              <a:ext cx="2472471" cy="11191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Azure Migrate to assess Windows and Linux VMs on VMware </a:t>
              </a:r>
            </a:p>
          </p:txBody>
        </p:sp>
        <p:pic>
          <p:nvPicPr>
            <p:cNvPr id="1028" name="Picture 4" descr="Image result for azure migrate transparent logo">
              <a:extLst>
                <a:ext uri="{FF2B5EF4-FFF2-40B4-BE49-F238E27FC236}">
                  <a16:creationId xmlns:a16="http://schemas.microsoft.com/office/drawing/2014/main" id="{0ED10B37-24CC-4435-B429-FE634BFA0B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160" y="1826064"/>
              <a:ext cx="1109603" cy="582542"/>
            </a:xfrm>
            <a:prstGeom prst="rect">
              <a:avLst/>
            </a:prstGeom>
            <a:grpFill/>
            <a:extLst/>
          </p:spPr>
        </p:pic>
        <p:pic>
          <p:nvPicPr>
            <p:cNvPr id="1030" name="Picture 6" descr="Image result for azure SQL transparent logo">
              <a:extLst>
                <a:ext uri="{FF2B5EF4-FFF2-40B4-BE49-F238E27FC236}">
                  <a16:creationId xmlns:a16="http://schemas.microsoft.com/office/drawing/2014/main" id="{4FFEF202-B04F-4FA3-A05F-B32164444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0743" y="3314832"/>
              <a:ext cx="699715" cy="699715"/>
            </a:xfrm>
            <a:prstGeom prst="rect">
              <a:avLst/>
            </a:prstGeom>
            <a:grpFill/>
            <a:extLst/>
          </p:spPr>
        </p:pic>
        <p:pic>
          <p:nvPicPr>
            <p:cNvPr id="1032" name="Picture 8" descr="Image result for azure database for MySQL logo">
              <a:extLst>
                <a:ext uri="{FF2B5EF4-FFF2-40B4-BE49-F238E27FC236}">
                  <a16:creationId xmlns:a16="http://schemas.microsoft.com/office/drawing/2014/main" id="{115611CD-194A-4575-BD08-7E173A1F74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8314" y="1826064"/>
              <a:ext cx="1333174" cy="771053"/>
            </a:xfrm>
            <a:prstGeom prst="rect">
              <a:avLst/>
            </a:prstGeom>
            <a:grpFill/>
            <a:extLst/>
          </p:spPr>
        </p:pic>
        <p:pic>
          <p:nvPicPr>
            <p:cNvPr id="1034" name="Picture 10" descr="Image result for azure database migration service logo">
              <a:extLst>
                <a:ext uri="{FF2B5EF4-FFF2-40B4-BE49-F238E27FC236}">
                  <a16:creationId xmlns:a16="http://schemas.microsoft.com/office/drawing/2014/main" id="{45860D92-3BA2-4870-A57B-BA1504CF1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77"/>
            <a:stretch/>
          </p:blipFill>
          <p:spPr bwMode="auto">
            <a:xfrm>
              <a:off x="756016" y="4696971"/>
              <a:ext cx="1353562" cy="786755"/>
            </a:xfrm>
            <a:prstGeom prst="rect">
              <a:avLst/>
            </a:prstGeom>
            <a:grpFill/>
            <a:extLst/>
          </p:spPr>
        </p:pic>
        <p:pic>
          <p:nvPicPr>
            <p:cNvPr id="1036" name="Picture 12" descr="Image result for azure site recovery logo">
              <a:extLst>
                <a:ext uri="{FF2B5EF4-FFF2-40B4-BE49-F238E27FC236}">
                  <a16:creationId xmlns:a16="http://schemas.microsoft.com/office/drawing/2014/main" id="{77518C89-1B37-46A0-A66E-88C0DB3F0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847" y="3242053"/>
              <a:ext cx="1353562" cy="710621"/>
            </a:xfrm>
            <a:prstGeom prst="rect">
              <a:avLst/>
            </a:prstGeom>
            <a:grpFill/>
            <a:extLst/>
          </p:spPr>
        </p:pic>
      </p:grpSp>
      <p:sp>
        <p:nvSpPr>
          <p:cNvPr id="30" name="Title 16">
            <a:extLst>
              <a:ext uri="{FF2B5EF4-FFF2-40B4-BE49-F238E27FC236}">
                <a16:creationId xmlns:a16="http://schemas.microsoft.com/office/drawing/2014/main" id="{87F962E4-B9EE-4A58-A8B3-4B087AF8D6D1}"/>
              </a:ext>
            </a:extLst>
          </p:cNvPr>
          <p:cNvSpPr txBox="1">
            <a:spLocks/>
          </p:cNvSpPr>
          <p:nvPr/>
        </p:nvSpPr>
        <p:spPr>
          <a:xfrm>
            <a:off x="3979857" y="347367"/>
            <a:ext cx="2116143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sz="4400" dirty="0">
                <a:solidFill>
                  <a:schemeClr val="accent1"/>
                </a:solidFill>
              </a:rPr>
              <a:t>Today!</a:t>
            </a:r>
            <a:r>
              <a:rPr lang="en-US" sz="4000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259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028AE-9C97-4E69-8253-5B796ABF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Migration Experience: Unified and Extensible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415F7-627E-4540-B265-2D62A7AB3300}"/>
              </a:ext>
            </a:extLst>
          </p:cNvPr>
          <p:cNvSpPr txBox="1"/>
          <p:nvPr/>
        </p:nvSpPr>
        <p:spPr>
          <a:xfrm>
            <a:off x="1103011" y="3746492"/>
            <a:ext cx="1828541" cy="627822"/>
          </a:xfrm>
          <a:prstGeom prst="rect">
            <a:avLst/>
          </a:prstGeom>
          <a:noFill/>
        </p:spPr>
        <p:txBody>
          <a:bodyPr wrap="square" lIns="93260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Assess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B8D859-C55E-44D4-84DC-D8DA301F0BA1}"/>
              </a:ext>
            </a:extLst>
          </p:cNvPr>
          <p:cNvSpPr/>
          <p:nvPr/>
        </p:nvSpPr>
        <p:spPr>
          <a:xfrm>
            <a:off x="4645218" y="1952288"/>
            <a:ext cx="2535229" cy="900619"/>
          </a:xfrm>
          <a:prstGeom prst="rect">
            <a:avLst/>
          </a:prstGeom>
          <a:solidFill>
            <a:srgbClr val="FFB900"/>
          </a:solidFill>
          <a:ln w="254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6083" tIns="18652" rtlCol="0" anchor="ctr"/>
          <a:lstStyle/>
          <a:p>
            <a:pPr defTabSz="932597">
              <a:defRPr/>
            </a:pPr>
            <a:r>
              <a:rPr lang="en-US" sz="2040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Rehost </a:t>
            </a:r>
          </a:p>
          <a:p>
            <a:pPr defTabSz="932597">
              <a:defRPr/>
            </a:pPr>
            <a:r>
              <a:rPr lang="en-US" sz="2040" i="1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lift-and-shift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FD030B-CCC5-4AAC-BA51-5AD3328546BB}"/>
              </a:ext>
            </a:extLst>
          </p:cNvPr>
          <p:cNvSpPr/>
          <p:nvPr/>
        </p:nvSpPr>
        <p:spPr>
          <a:xfrm>
            <a:off x="4645218" y="3059697"/>
            <a:ext cx="2535229" cy="90061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6083" tIns="18652" rtlCol="0" anchor="ctr"/>
          <a:lstStyle/>
          <a:p>
            <a:pPr defTabSz="932597">
              <a:defRPr/>
            </a:pPr>
            <a:r>
              <a:rPr lang="en-US" sz="204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Refactor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98A150-0113-40E0-97DA-456C8162BB91}"/>
              </a:ext>
            </a:extLst>
          </p:cNvPr>
          <p:cNvSpPr/>
          <p:nvPr/>
        </p:nvSpPr>
        <p:spPr>
          <a:xfrm>
            <a:off x="4645218" y="4167106"/>
            <a:ext cx="2535229" cy="90061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6083" tIns="18652" rtlCol="0" anchor="ctr"/>
          <a:lstStyle/>
          <a:p>
            <a:pPr defTabSz="932597">
              <a:defRPr/>
            </a:pPr>
            <a:r>
              <a:rPr lang="en-US" sz="204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Rearchitect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C79388-7119-4635-AB0C-D90D2E6384B2}"/>
              </a:ext>
            </a:extLst>
          </p:cNvPr>
          <p:cNvSpPr/>
          <p:nvPr/>
        </p:nvSpPr>
        <p:spPr>
          <a:xfrm>
            <a:off x="4645218" y="5274516"/>
            <a:ext cx="2535229" cy="90061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6083" tIns="18652" rtlCol="0" anchor="ctr"/>
          <a:lstStyle/>
          <a:p>
            <a:pPr defTabSz="932597">
              <a:defRPr/>
            </a:pPr>
            <a:r>
              <a:rPr lang="en-US" sz="204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Rebuild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FEDDB-A760-4017-82B3-086637F79E07}"/>
              </a:ext>
            </a:extLst>
          </p:cNvPr>
          <p:cNvSpPr txBox="1"/>
          <p:nvPr/>
        </p:nvSpPr>
        <p:spPr>
          <a:xfrm>
            <a:off x="5389980" y="1109575"/>
            <a:ext cx="1828541" cy="627822"/>
          </a:xfrm>
          <a:prstGeom prst="rect">
            <a:avLst/>
          </a:prstGeom>
          <a:noFill/>
        </p:spPr>
        <p:txBody>
          <a:bodyPr wrap="square" lIns="93260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Migrate*</a:t>
            </a:r>
          </a:p>
        </p:txBody>
      </p:sp>
      <p:sp>
        <p:nvSpPr>
          <p:cNvPr id="9" name="Send" title="Icon of a paper airplane">
            <a:extLst>
              <a:ext uri="{FF2B5EF4-FFF2-40B4-BE49-F238E27FC236}">
                <a16:creationId xmlns:a16="http://schemas.microsoft.com/office/drawing/2014/main" id="{0FFEEDB5-5177-4725-9CE8-977D7F3D1F3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13694" y="1262482"/>
            <a:ext cx="476286" cy="318667"/>
          </a:xfrm>
          <a:custGeom>
            <a:avLst/>
            <a:gdLst>
              <a:gd name="T0" fmla="*/ 44 w 556"/>
              <a:gd name="T1" fmla="*/ 14 h 372"/>
              <a:gd name="T2" fmla="*/ 556 w 556"/>
              <a:gd name="T3" fmla="*/ 187 h 372"/>
              <a:gd name="T4" fmla="*/ 0 w 556"/>
              <a:gd name="T5" fmla="*/ 372 h 372"/>
              <a:gd name="T6" fmla="*/ 64 w 556"/>
              <a:gd name="T7" fmla="*/ 187 h 372"/>
              <a:gd name="T8" fmla="*/ 14 w 556"/>
              <a:gd name="T9" fmla="*/ 43 h 372"/>
              <a:gd name="T10" fmla="*/ 14 w 556"/>
              <a:gd name="T11" fmla="*/ 43 h 372"/>
              <a:gd name="T12" fmla="*/ 0 w 556"/>
              <a:gd name="T13" fmla="*/ 0 h 372"/>
              <a:gd name="T14" fmla="*/ 44 w 556"/>
              <a:gd name="T15" fmla="*/ 14 h 372"/>
              <a:gd name="T16" fmla="*/ 64 w 556"/>
              <a:gd name="T17" fmla="*/ 187 h 372"/>
              <a:gd name="T18" fmla="*/ 556 w 556"/>
              <a:gd name="T19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6" h="372">
                <a:moveTo>
                  <a:pt x="44" y="14"/>
                </a:moveTo>
                <a:lnTo>
                  <a:pt x="556" y="187"/>
                </a:lnTo>
                <a:lnTo>
                  <a:pt x="0" y="372"/>
                </a:lnTo>
                <a:lnTo>
                  <a:pt x="64" y="187"/>
                </a:lnTo>
                <a:lnTo>
                  <a:pt x="14" y="43"/>
                </a:lnTo>
                <a:moveTo>
                  <a:pt x="14" y="43"/>
                </a:moveTo>
                <a:lnTo>
                  <a:pt x="0" y="0"/>
                </a:lnTo>
                <a:lnTo>
                  <a:pt x="44" y="14"/>
                </a:lnTo>
                <a:moveTo>
                  <a:pt x="64" y="187"/>
                </a:moveTo>
                <a:lnTo>
                  <a:pt x="556" y="187"/>
                </a:lnTo>
              </a:path>
            </a:pathLst>
          </a:custGeom>
          <a:noFill/>
          <a:ln w="28575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gradFill>
                <a:gsLst>
                  <a:gs pos="2917">
                    <a:srgbClr val="353535"/>
                  </a:gs>
                  <a:gs pos="30000">
                    <a:srgbClr val="002050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9B0DAA-9140-430B-9AD2-C22263988627}"/>
              </a:ext>
            </a:extLst>
          </p:cNvPr>
          <p:cNvSpPr txBox="1"/>
          <p:nvPr/>
        </p:nvSpPr>
        <p:spPr>
          <a:xfrm>
            <a:off x="10092201" y="2698783"/>
            <a:ext cx="1697231" cy="627822"/>
          </a:xfrm>
          <a:prstGeom prst="rect">
            <a:avLst/>
          </a:prstGeom>
          <a:noFill/>
        </p:spPr>
        <p:txBody>
          <a:bodyPr wrap="square" lIns="93260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Optimize</a:t>
            </a:r>
          </a:p>
        </p:txBody>
      </p:sp>
      <p:sp>
        <p:nvSpPr>
          <p:cNvPr id="11" name="speedometer_2" title="Icon of a spedometer showing fast speed">
            <a:extLst>
              <a:ext uri="{FF2B5EF4-FFF2-40B4-BE49-F238E27FC236}">
                <a16:creationId xmlns:a16="http://schemas.microsoft.com/office/drawing/2014/main" id="{A40A1DC2-04E3-4D24-ADF2-B5C80664674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48139" y="2800914"/>
            <a:ext cx="424856" cy="424856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900" kern="0">
              <a:gradFill>
                <a:gsLst>
                  <a:gs pos="2917">
                    <a:srgbClr val="353535"/>
                  </a:gs>
                  <a:gs pos="30000">
                    <a:srgbClr val="002050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4A6C32-992B-4A24-98A4-727F695DC7D8}"/>
              </a:ext>
            </a:extLst>
          </p:cNvPr>
          <p:cNvCxnSpPr>
            <a:cxnSpLocks/>
          </p:cNvCxnSpPr>
          <p:nvPr/>
        </p:nvCxnSpPr>
        <p:spPr>
          <a:xfrm>
            <a:off x="2940006" y="2400694"/>
            <a:ext cx="1678686" cy="0"/>
          </a:xfrm>
          <a:prstGeom prst="line">
            <a:avLst/>
          </a:prstGeom>
          <a:ln w="25400">
            <a:solidFill>
              <a:schemeClr val="tx2"/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EBCC27-0AFF-4ABE-A225-4404515CC366}"/>
              </a:ext>
            </a:extLst>
          </p:cNvPr>
          <p:cNvCxnSpPr>
            <a:cxnSpLocks/>
          </p:cNvCxnSpPr>
          <p:nvPr/>
        </p:nvCxnSpPr>
        <p:spPr>
          <a:xfrm>
            <a:off x="2940006" y="3510007"/>
            <a:ext cx="1678686" cy="0"/>
          </a:xfrm>
          <a:prstGeom prst="line">
            <a:avLst/>
          </a:prstGeom>
          <a:ln w="25400">
            <a:solidFill>
              <a:schemeClr val="tx2"/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F1459C-146C-479B-BA7D-25148F880EED}"/>
              </a:ext>
            </a:extLst>
          </p:cNvPr>
          <p:cNvCxnSpPr>
            <a:cxnSpLocks/>
          </p:cNvCxnSpPr>
          <p:nvPr/>
        </p:nvCxnSpPr>
        <p:spPr>
          <a:xfrm>
            <a:off x="2940006" y="4617416"/>
            <a:ext cx="1678686" cy="0"/>
          </a:xfrm>
          <a:prstGeom prst="line">
            <a:avLst/>
          </a:prstGeom>
          <a:ln w="25400">
            <a:solidFill>
              <a:schemeClr val="tx2"/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DEEEA4-7276-4ADE-B52D-C9AE3D060AF6}"/>
              </a:ext>
            </a:extLst>
          </p:cNvPr>
          <p:cNvCxnSpPr>
            <a:cxnSpLocks/>
          </p:cNvCxnSpPr>
          <p:nvPr/>
        </p:nvCxnSpPr>
        <p:spPr>
          <a:xfrm>
            <a:off x="2940006" y="5724825"/>
            <a:ext cx="1678686" cy="0"/>
          </a:xfrm>
          <a:prstGeom prst="line">
            <a:avLst/>
          </a:prstGeom>
          <a:ln w="25400">
            <a:solidFill>
              <a:schemeClr val="tx2"/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420453-514C-47BA-B2EC-12FD659660BE}"/>
              </a:ext>
            </a:extLst>
          </p:cNvPr>
          <p:cNvCxnSpPr>
            <a:cxnSpLocks/>
          </p:cNvCxnSpPr>
          <p:nvPr/>
        </p:nvCxnSpPr>
        <p:spPr>
          <a:xfrm>
            <a:off x="7192920" y="2402597"/>
            <a:ext cx="1678686" cy="0"/>
          </a:xfrm>
          <a:prstGeom prst="line">
            <a:avLst/>
          </a:prstGeom>
          <a:ln w="25400">
            <a:solidFill>
              <a:schemeClr val="tx2"/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C66937-A603-4611-B079-01B90F066480}"/>
              </a:ext>
            </a:extLst>
          </p:cNvPr>
          <p:cNvCxnSpPr>
            <a:cxnSpLocks/>
          </p:cNvCxnSpPr>
          <p:nvPr/>
        </p:nvCxnSpPr>
        <p:spPr>
          <a:xfrm>
            <a:off x="7192920" y="3510007"/>
            <a:ext cx="1678686" cy="0"/>
          </a:xfrm>
          <a:prstGeom prst="line">
            <a:avLst/>
          </a:prstGeom>
          <a:ln w="25400">
            <a:solidFill>
              <a:schemeClr val="tx2"/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C79E75-C66B-4231-B23E-3FF260BFFB3C}"/>
              </a:ext>
            </a:extLst>
          </p:cNvPr>
          <p:cNvCxnSpPr>
            <a:cxnSpLocks/>
          </p:cNvCxnSpPr>
          <p:nvPr/>
        </p:nvCxnSpPr>
        <p:spPr>
          <a:xfrm>
            <a:off x="7192920" y="4617416"/>
            <a:ext cx="1678686" cy="0"/>
          </a:xfrm>
          <a:prstGeom prst="line">
            <a:avLst/>
          </a:prstGeom>
          <a:ln w="25400">
            <a:solidFill>
              <a:schemeClr val="tx2"/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0FA306-366E-4107-9E0D-3118F87994FA}"/>
              </a:ext>
            </a:extLst>
          </p:cNvPr>
          <p:cNvCxnSpPr>
            <a:cxnSpLocks/>
          </p:cNvCxnSpPr>
          <p:nvPr/>
        </p:nvCxnSpPr>
        <p:spPr>
          <a:xfrm>
            <a:off x="7192920" y="5724825"/>
            <a:ext cx="1678686" cy="0"/>
          </a:xfrm>
          <a:prstGeom prst="line">
            <a:avLst/>
          </a:prstGeom>
          <a:ln w="25400">
            <a:solidFill>
              <a:schemeClr val="tx2"/>
            </a:solidFill>
            <a:headEnd type="none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4E577C-9F0A-4673-94E9-F65DBC9C567D}"/>
              </a:ext>
            </a:extLst>
          </p:cNvPr>
          <p:cNvGrpSpPr/>
          <p:nvPr/>
        </p:nvGrpSpPr>
        <p:grpSpPr>
          <a:xfrm>
            <a:off x="2464639" y="2400694"/>
            <a:ext cx="475367" cy="3324131"/>
            <a:chOff x="2415668" y="2820790"/>
            <a:chExt cx="466088" cy="325924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7F51CA-5ED2-4AA8-93AB-F26F623418F5}"/>
                </a:ext>
              </a:extLst>
            </p:cNvPr>
            <p:cNvCxnSpPr>
              <a:cxnSpLocks/>
            </p:cNvCxnSpPr>
            <p:nvPr/>
          </p:nvCxnSpPr>
          <p:spPr>
            <a:xfrm>
              <a:off x="2881756" y="2820790"/>
              <a:ext cx="0" cy="3259248"/>
            </a:xfrm>
            <a:prstGeom prst="line">
              <a:avLst/>
            </a:prstGeom>
            <a:ln w="25400">
              <a:solidFill>
                <a:schemeClr val="tx2"/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PageRight_E761">
              <a:extLst>
                <a:ext uri="{FF2B5EF4-FFF2-40B4-BE49-F238E27FC236}">
                  <a16:creationId xmlns:a16="http://schemas.microsoft.com/office/drawing/2014/main" id="{393CE1F7-9889-4F11-96C9-48BC088C17F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15668" y="4268467"/>
              <a:ext cx="365492" cy="36576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2540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91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A8BDD7-27EA-4006-9792-517D247AF349}"/>
              </a:ext>
            </a:extLst>
          </p:cNvPr>
          <p:cNvGrpSpPr/>
          <p:nvPr/>
        </p:nvGrpSpPr>
        <p:grpSpPr>
          <a:xfrm>
            <a:off x="8889470" y="2402597"/>
            <a:ext cx="488788" cy="3322228"/>
            <a:chOff x="8715093" y="2822656"/>
            <a:chExt cx="479247" cy="325738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6D2B43-EC83-4474-8F70-3BA00A1E4695}"/>
                </a:ext>
              </a:extLst>
            </p:cNvPr>
            <p:cNvCxnSpPr>
              <a:cxnSpLocks/>
            </p:cNvCxnSpPr>
            <p:nvPr/>
          </p:nvCxnSpPr>
          <p:spPr>
            <a:xfrm>
              <a:off x="8715093" y="2822656"/>
              <a:ext cx="0" cy="3257382"/>
            </a:xfrm>
            <a:prstGeom prst="line">
              <a:avLst/>
            </a:prstGeom>
            <a:ln w="25400">
              <a:solidFill>
                <a:schemeClr val="tx2"/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PageRight_E761">
              <a:extLst>
                <a:ext uri="{FF2B5EF4-FFF2-40B4-BE49-F238E27FC236}">
                  <a16:creationId xmlns:a16="http://schemas.microsoft.com/office/drawing/2014/main" id="{ED9622F9-71BD-40B8-9B7B-821BED6DE6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28848" y="4268467"/>
              <a:ext cx="365492" cy="36576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25400" cap="sq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91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F01F6A-866B-465E-BA96-D9679F0AAD64}"/>
              </a:ext>
            </a:extLst>
          </p:cNvPr>
          <p:cNvGrpSpPr/>
          <p:nvPr/>
        </p:nvGrpSpPr>
        <p:grpSpPr>
          <a:xfrm>
            <a:off x="4819080" y="2211414"/>
            <a:ext cx="415274" cy="3704595"/>
            <a:chOff x="4724153" y="2635204"/>
            <a:chExt cx="407168" cy="3632286"/>
          </a:xfrm>
        </p:grpSpPr>
        <p:sp>
          <p:nvSpPr>
            <p:cNvPr id="27" name="tool">
              <a:extLst>
                <a:ext uri="{FF2B5EF4-FFF2-40B4-BE49-F238E27FC236}">
                  <a16:creationId xmlns:a16="http://schemas.microsoft.com/office/drawing/2014/main" id="{FA296EF8-D6E6-4B86-A5AD-6B2D6E0B753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94660" y="5892586"/>
              <a:ext cx="266154" cy="374904"/>
            </a:xfrm>
            <a:custGeom>
              <a:avLst/>
              <a:gdLst>
                <a:gd name="T0" fmla="*/ 196 w 256"/>
                <a:gd name="T1" fmla="*/ 0 h 360"/>
                <a:gd name="T2" fmla="*/ 256 w 256"/>
                <a:gd name="T3" fmla="*/ 60 h 360"/>
                <a:gd name="T4" fmla="*/ 230 w 256"/>
                <a:gd name="T5" fmla="*/ 110 h 360"/>
                <a:gd name="T6" fmla="*/ 222 w 256"/>
                <a:gd name="T7" fmla="*/ 114 h 360"/>
                <a:gd name="T8" fmla="*/ 222 w 256"/>
                <a:gd name="T9" fmla="*/ 334 h 360"/>
                <a:gd name="T10" fmla="*/ 196 w 256"/>
                <a:gd name="T11" fmla="*/ 360 h 360"/>
                <a:gd name="T12" fmla="*/ 170 w 256"/>
                <a:gd name="T13" fmla="*/ 334 h 360"/>
                <a:gd name="T14" fmla="*/ 170 w 256"/>
                <a:gd name="T15" fmla="*/ 114 h 360"/>
                <a:gd name="T16" fmla="*/ 162 w 256"/>
                <a:gd name="T17" fmla="*/ 110 h 360"/>
                <a:gd name="T18" fmla="*/ 136 w 256"/>
                <a:gd name="T19" fmla="*/ 60 h 360"/>
                <a:gd name="T20" fmla="*/ 196 w 256"/>
                <a:gd name="T21" fmla="*/ 0 h 360"/>
                <a:gd name="T22" fmla="*/ 0 w 256"/>
                <a:gd name="T23" fmla="*/ 193 h 360"/>
                <a:gd name="T24" fmla="*/ 0 w 256"/>
                <a:gd name="T25" fmla="*/ 219 h 360"/>
                <a:gd name="T26" fmla="*/ 0 w 256"/>
                <a:gd name="T27" fmla="*/ 287 h 360"/>
                <a:gd name="T28" fmla="*/ 0 w 256"/>
                <a:gd name="T29" fmla="*/ 334 h 360"/>
                <a:gd name="T30" fmla="*/ 26 w 256"/>
                <a:gd name="T31" fmla="*/ 360 h 360"/>
                <a:gd name="T32" fmla="*/ 53 w 256"/>
                <a:gd name="T33" fmla="*/ 334 h 360"/>
                <a:gd name="T34" fmla="*/ 53 w 256"/>
                <a:gd name="T35" fmla="*/ 287 h 360"/>
                <a:gd name="T36" fmla="*/ 53 w 256"/>
                <a:gd name="T37" fmla="*/ 219 h 360"/>
                <a:gd name="T38" fmla="*/ 53 w 256"/>
                <a:gd name="T39" fmla="*/ 193 h 360"/>
                <a:gd name="T40" fmla="*/ 26 w 256"/>
                <a:gd name="T41" fmla="*/ 193 h 360"/>
                <a:gd name="T42" fmla="*/ 0 w 256"/>
                <a:gd name="T43" fmla="*/ 193 h 360"/>
                <a:gd name="T44" fmla="*/ 53 w 256"/>
                <a:gd name="T45" fmla="*/ 0 h 360"/>
                <a:gd name="T46" fmla="*/ 0 w 256"/>
                <a:gd name="T47" fmla="*/ 0 h 360"/>
                <a:gd name="T48" fmla="*/ 0 w 256"/>
                <a:gd name="T49" fmla="*/ 42 h 360"/>
                <a:gd name="T50" fmla="*/ 26 w 256"/>
                <a:gd name="T51" fmla="*/ 68 h 360"/>
                <a:gd name="T52" fmla="*/ 53 w 256"/>
                <a:gd name="T53" fmla="*/ 42 h 360"/>
                <a:gd name="T54" fmla="*/ 53 w 256"/>
                <a:gd name="T55" fmla="*/ 0 h 360"/>
                <a:gd name="T56" fmla="*/ 26 w 256"/>
                <a:gd name="T57" fmla="*/ 68 h 360"/>
                <a:gd name="T58" fmla="*/ 26 w 256"/>
                <a:gd name="T59" fmla="*/ 193 h 360"/>
                <a:gd name="T60" fmla="*/ 193 w 256"/>
                <a:gd name="T61" fmla="*/ 0 h 360"/>
                <a:gd name="T62" fmla="*/ 193 w 256"/>
                <a:gd name="T63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6" h="360">
                  <a:moveTo>
                    <a:pt x="196" y="0"/>
                  </a:moveTo>
                  <a:cubicBezTo>
                    <a:pt x="229" y="0"/>
                    <a:pt x="256" y="27"/>
                    <a:pt x="256" y="60"/>
                  </a:cubicBezTo>
                  <a:cubicBezTo>
                    <a:pt x="256" y="81"/>
                    <a:pt x="246" y="99"/>
                    <a:pt x="230" y="110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2" y="334"/>
                    <a:pt x="222" y="334"/>
                    <a:pt x="222" y="334"/>
                  </a:cubicBezTo>
                  <a:cubicBezTo>
                    <a:pt x="222" y="348"/>
                    <a:pt x="210" y="360"/>
                    <a:pt x="196" y="360"/>
                  </a:cubicBezTo>
                  <a:cubicBezTo>
                    <a:pt x="182" y="360"/>
                    <a:pt x="170" y="348"/>
                    <a:pt x="170" y="33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47" y="99"/>
                    <a:pt x="136" y="81"/>
                    <a:pt x="136" y="60"/>
                  </a:cubicBezTo>
                  <a:cubicBezTo>
                    <a:pt x="136" y="27"/>
                    <a:pt x="163" y="0"/>
                    <a:pt x="196" y="0"/>
                  </a:cubicBezTo>
                  <a:close/>
                  <a:moveTo>
                    <a:pt x="0" y="193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8"/>
                    <a:pt x="12" y="360"/>
                    <a:pt x="26" y="360"/>
                  </a:cubicBezTo>
                  <a:cubicBezTo>
                    <a:pt x="41" y="360"/>
                    <a:pt x="53" y="348"/>
                    <a:pt x="53" y="334"/>
                  </a:cubicBezTo>
                  <a:cubicBezTo>
                    <a:pt x="53" y="287"/>
                    <a:pt x="53" y="287"/>
                    <a:pt x="53" y="287"/>
                  </a:cubicBezTo>
                  <a:cubicBezTo>
                    <a:pt x="53" y="219"/>
                    <a:pt x="53" y="219"/>
                    <a:pt x="53" y="219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0" y="193"/>
                    <a:pt x="0" y="193"/>
                    <a:pt x="0" y="193"/>
                  </a:cubicBezTo>
                  <a:close/>
                  <a:moveTo>
                    <a:pt x="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6" y="68"/>
                  </a:moveTo>
                  <a:cubicBezTo>
                    <a:pt x="26" y="193"/>
                    <a:pt x="26" y="193"/>
                    <a:pt x="26" y="193"/>
                  </a:cubicBezTo>
                  <a:moveTo>
                    <a:pt x="193" y="0"/>
                  </a:moveTo>
                  <a:cubicBezTo>
                    <a:pt x="193" y="57"/>
                    <a:pt x="193" y="57"/>
                    <a:pt x="193" y="57"/>
                  </a:cubicBezTo>
                </a:path>
              </a:pathLst>
            </a:custGeom>
            <a:noFill/>
            <a:ln w="158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8" name="Freeform 96">
              <a:extLst>
                <a:ext uri="{FF2B5EF4-FFF2-40B4-BE49-F238E27FC236}">
                  <a16:creationId xmlns:a16="http://schemas.microsoft.com/office/drawing/2014/main" id="{6DE3C806-CDC9-4F4A-B8F2-94229C67F09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24153" y="4806792"/>
              <a:ext cx="407168" cy="374904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9" name="network_3">
              <a:extLst>
                <a:ext uri="{FF2B5EF4-FFF2-40B4-BE49-F238E27FC236}">
                  <a16:creationId xmlns:a16="http://schemas.microsoft.com/office/drawing/2014/main" id="{A20D4789-0CC1-430D-B29E-EA869899525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47101" y="2635204"/>
              <a:ext cx="361273" cy="374904"/>
            </a:xfrm>
            <a:custGeom>
              <a:avLst/>
              <a:gdLst>
                <a:gd name="T0" fmla="*/ 136 w 270"/>
                <a:gd name="T1" fmla="*/ 281 h 281"/>
                <a:gd name="T2" fmla="*/ 71 w 270"/>
                <a:gd name="T3" fmla="*/ 281 h 281"/>
                <a:gd name="T4" fmla="*/ 71 w 270"/>
                <a:gd name="T5" fmla="*/ 240 h 281"/>
                <a:gd name="T6" fmla="*/ 115 w 270"/>
                <a:gd name="T7" fmla="*/ 240 h 281"/>
                <a:gd name="T8" fmla="*/ 115 w 270"/>
                <a:gd name="T9" fmla="*/ 218 h 281"/>
                <a:gd name="T10" fmla="*/ 157 w 270"/>
                <a:gd name="T11" fmla="*/ 218 h 281"/>
                <a:gd name="T12" fmla="*/ 157 w 270"/>
                <a:gd name="T13" fmla="*/ 240 h 281"/>
                <a:gd name="T14" fmla="*/ 198 w 270"/>
                <a:gd name="T15" fmla="*/ 240 h 281"/>
                <a:gd name="T16" fmla="*/ 198 w 270"/>
                <a:gd name="T17" fmla="*/ 281 h 281"/>
                <a:gd name="T18" fmla="*/ 136 w 270"/>
                <a:gd name="T19" fmla="*/ 281 h 281"/>
                <a:gd name="T20" fmla="*/ 71 w 270"/>
                <a:gd name="T21" fmla="*/ 260 h 281"/>
                <a:gd name="T22" fmla="*/ 0 w 270"/>
                <a:gd name="T23" fmla="*/ 260 h 281"/>
                <a:gd name="T24" fmla="*/ 198 w 270"/>
                <a:gd name="T25" fmla="*/ 260 h 281"/>
                <a:gd name="T26" fmla="*/ 270 w 270"/>
                <a:gd name="T27" fmla="*/ 260 h 281"/>
                <a:gd name="T28" fmla="*/ 135 w 270"/>
                <a:gd name="T29" fmla="*/ 218 h 281"/>
                <a:gd name="T30" fmla="*/ 135 w 270"/>
                <a:gd name="T31" fmla="*/ 190 h 281"/>
                <a:gd name="T32" fmla="*/ 191 w 270"/>
                <a:gd name="T33" fmla="*/ 189 h 281"/>
                <a:gd name="T34" fmla="*/ 191 w 270"/>
                <a:gd name="T35" fmla="*/ 14 h 281"/>
                <a:gd name="T36" fmla="*/ 177 w 270"/>
                <a:gd name="T37" fmla="*/ 0 h 281"/>
                <a:gd name="T38" fmla="*/ 93 w 270"/>
                <a:gd name="T39" fmla="*/ 0 h 281"/>
                <a:gd name="T40" fmla="*/ 79 w 270"/>
                <a:gd name="T41" fmla="*/ 14 h 281"/>
                <a:gd name="T42" fmla="*/ 79 w 270"/>
                <a:gd name="T43" fmla="*/ 189 h 281"/>
                <a:gd name="T44" fmla="*/ 191 w 270"/>
                <a:gd name="T45" fmla="*/ 189 h 281"/>
                <a:gd name="T46" fmla="*/ 110 w 270"/>
                <a:gd name="T47" fmla="*/ 37 h 281"/>
                <a:gd name="T48" fmla="*/ 160 w 270"/>
                <a:gd name="T49" fmla="*/ 37 h 281"/>
                <a:gd name="T50" fmla="*/ 110 w 270"/>
                <a:gd name="T51" fmla="*/ 113 h 281"/>
                <a:gd name="T52" fmla="*/ 160 w 270"/>
                <a:gd name="T53" fmla="*/ 113 h 281"/>
                <a:gd name="T54" fmla="*/ 110 w 270"/>
                <a:gd name="T55" fmla="*/ 150 h 281"/>
                <a:gd name="T56" fmla="*/ 160 w 270"/>
                <a:gd name="T57" fmla="*/ 15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81">
                  <a:moveTo>
                    <a:pt x="136" y="281"/>
                  </a:moveTo>
                  <a:cubicBezTo>
                    <a:pt x="71" y="281"/>
                    <a:pt x="71" y="281"/>
                    <a:pt x="71" y="281"/>
                  </a:cubicBezTo>
                  <a:cubicBezTo>
                    <a:pt x="71" y="240"/>
                    <a:pt x="71" y="240"/>
                    <a:pt x="71" y="240"/>
                  </a:cubicBezTo>
                  <a:cubicBezTo>
                    <a:pt x="115" y="240"/>
                    <a:pt x="115" y="240"/>
                    <a:pt x="115" y="240"/>
                  </a:cubicBezTo>
                  <a:cubicBezTo>
                    <a:pt x="115" y="218"/>
                    <a:pt x="115" y="218"/>
                    <a:pt x="115" y="218"/>
                  </a:cubicBezTo>
                  <a:cubicBezTo>
                    <a:pt x="157" y="218"/>
                    <a:pt x="157" y="218"/>
                    <a:pt x="157" y="218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8" y="281"/>
                    <a:pt x="198" y="281"/>
                    <a:pt x="198" y="281"/>
                  </a:cubicBezTo>
                  <a:lnTo>
                    <a:pt x="136" y="281"/>
                  </a:lnTo>
                  <a:close/>
                  <a:moveTo>
                    <a:pt x="71" y="260"/>
                  </a:moveTo>
                  <a:cubicBezTo>
                    <a:pt x="0" y="260"/>
                    <a:pt x="0" y="260"/>
                    <a:pt x="0" y="260"/>
                  </a:cubicBezTo>
                  <a:moveTo>
                    <a:pt x="198" y="260"/>
                  </a:moveTo>
                  <a:cubicBezTo>
                    <a:pt x="270" y="260"/>
                    <a:pt x="270" y="260"/>
                    <a:pt x="270" y="260"/>
                  </a:cubicBezTo>
                  <a:moveTo>
                    <a:pt x="135" y="218"/>
                  </a:moveTo>
                  <a:cubicBezTo>
                    <a:pt x="135" y="190"/>
                    <a:pt x="135" y="190"/>
                    <a:pt x="135" y="190"/>
                  </a:cubicBezTo>
                  <a:moveTo>
                    <a:pt x="191" y="189"/>
                  </a:moveTo>
                  <a:cubicBezTo>
                    <a:pt x="191" y="14"/>
                    <a:pt x="191" y="14"/>
                    <a:pt x="191" y="14"/>
                  </a:cubicBezTo>
                  <a:cubicBezTo>
                    <a:pt x="191" y="6"/>
                    <a:pt x="185" y="0"/>
                    <a:pt x="17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5" y="0"/>
                    <a:pt x="79" y="6"/>
                    <a:pt x="79" y="14"/>
                  </a:cubicBezTo>
                  <a:cubicBezTo>
                    <a:pt x="79" y="189"/>
                    <a:pt x="79" y="189"/>
                    <a:pt x="79" y="189"/>
                  </a:cubicBezTo>
                  <a:lnTo>
                    <a:pt x="191" y="189"/>
                  </a:lnTo>
                  <a:close/>
                  <a:moveTo>
                    <a:pt x="110" y="37"/>
                  </a:moveTo>
                  <a:cubicBezTo>
                    <a:pt x="160" y="37"/>
                    <a:pt x="160" y="37"/>
                    <a:pt x="160" y="37"/>
                  </a:cubicBezTo>
                  <a:moveTo>
                    <a:pt x="110" y="113"/>
                  </a:moveTo>
                  <a:cubicBezTo>
                    <a:pt x="160" y="113"/>
                    <a:pt x="160" y="113"/>
                    <a:pt x="160" y="113"/>
                  </a:cubicBezTo>
                  <a:moveTo>
                    <a:pt x="110" y="150"/>
                  </a:moveTo>
                  <a:cubicBezTo>
                    <a:pt x="160" y="150"/>
                    <a:pt x="160" y="150"/>
                    <a:pt x="160" y="150"/>
                  </a:cubicBezTo>
                </a:path>
              </a:pathLst>
            </a:custGeom>
            <a:noFill/>
            <a:ln w="158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35353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0" name="PageEdit_EFB8">
              <a:extLst>
                <a:ext uri="{FF2B5EF4-FFF2-40B4-BE49-F238E27FC236}">
                  <a16:creationId xmlns:a16="http://schemas.microsoft.com/office/drawing/2014/main" id="{352517B6-8410-4B75-8399-F4476529F10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51927" y="3720998"/>
              <a:ext cx="351620" cy="374904"/>
            </a:xfrm>
            <a:custGeom>
              <a:avLst/>
              <a:gdLst>
                <a:gd name="T0" fmla="*/ 3009 w 3537"/>
                <a:gd name="T1" fmla="*/ 1005 h 3770"/>
                <a:gd name="T2" fmla="*/ 2006 w 3537"/>
                <a:gd name="T3" fmla="*/ 1005 h 3770"/>
                <a:gd name="T4" fmla="*/ 2006 w 3537"/>
                <a:gd name="T5" fmla="*/ 0 h 3770"/>
                <a:gd name="T6" fmla="*/ 3009 w 3537"/>
                <a:gd name="T7" fmla="*/ 1360 h 3770"/>
                <a:gd name="T8" fmla="*/ 3009 w 3537"/>
                <a:gd name="T9" fmla="*/ 1005 h 3770"/>
                <a:gd name="T10" fmla="*/ 2006 w 3537"/>
                <a:gd name="T11" fmla="*/ 0 h 3770"/>
                <a:gd name="T12" fmla="*/ 0 w 3537"/>
                <a:gd name="T13" fmla="*/ 0 h 3770"/>
                <a:gd name="T14" fmla="*/ 0 w 3537"/>
                <a:gd name="T15" fmla="*/ 3770 h 3770"/>
                <a:gd name="T16" fmla="*/ 1078 w 3537"/>
                <a:gd name="T17" fmla="*/ 3770 h 3770"/>
                <a:gd name="T18" fmla="*/ 1551 w 3537"/>
                <a:gd name="T19" fmla="*/ 3723 h 3770"/>
                <a:gd name="T20" fmla="*/ 2053 w 3537"/>
                <a:gd name="T21" fmla="*/ 3597 h 3770"/>
                <a:gd name="T22" fmla="*/ 3433 w 3537"/>
                <a:gd name="T23" fmla="*/ 2211 h 3770"/>
                <a:gd name="T24" fmla="*/ 3433 w 3537"/>
                <a:gd name="T25" fmla="*/ 1834 h 3770"/>
                <a:gd name="T26" fmla="*/ 3245 w 3537"/>
                <a:gd name="T27" fmla="*/ 1759 h 3770"/>
                <a:gd name="T28" fmla="*/ 3057 w 3537"/>
                <a:gd name="T29" fmla="*/ 1834 h 3770"/>
                <a:gd name="T30" fmla="*/ 1677 w 3537"/>
                <a:gd name="T31" fmla="*/ 3220 h 3770"/>
                <a:gd name="T32" fmla="*/ 1551 w 3537"/>
                <a:gd name="T33" fmla="*/ 3723 h 3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7" h="3770">
                  <a:moveTo>
                    <a:pt x="3009" y="1005"/>
                  </a:moveTo>
                  <a:cubicBezTo>
                    <a:pt x="2006" y="1005"/>
                    <a:pt x="2006" y="1005"/>
                    <a:pt x="2006" y="1005"/>
                  </a:cubicBezTo>
                  <a:cubicBezTo>
                    <a:pt x="2006" y="0"/>
                    <a:pt x="2006" y="0"/>
                    <a:pt x="2006" y="0"/>
                  </a:cubicBezTo>
                  <a:moveTo>
                    <a:pt x="3009" y="1360"/>
                  </a:moveTo>
                  <a:cubicBezTo>
                    <a:pt x="3009" y="1005"/>
                    <a:pt x="3009" y="1005"/>
                    <a:pt x="3009" y="1005"/>
                  </a:cubicBezTo>
                  <a:cubicBezTo>
                    <a:pt x="2006" y="0"/>
                    <a:pt x="2006" y="0"/>
                    <a:pt x="20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70"/>
                    <a:pt x="0" y="3770"/>
                    <a:pt x="0" y="3770"/>
                  </a:cubicBezTo>
                  <a:cubicBezTo>
                    <a:pt x="1078" y="3770"/>
                    <a:pt x="1078" y="3770"/>
                    <a:pt x="1078" y="3770"/>
                  </a:cubicBezTo>
                  <a:moveTo>
                    <a:pt x="1551" y="3723"/>
                  </a:moveTo>
                  <a:cubicBezTo>
                    <a:pt x="2053" y="3597"/>
                    <a:pt x="2053" y="3597"/>
                    <a:pt x="2053" y="3597"/>
                  </a:cubicBezTo>
                  <a:cubicBezTo>
                    <a:pt x="3433" y="2211"/>
                    <a:pt x="3433" y="2211"/>
                    <a:pt x="3433" y="2211"/>
                  </a:cubicBezTo>
                  <a:cubicBezTo>
                    <a:pt x="3537" y="2107"/>
                    <a:pt x="3537" y="1938"/>
                    <a:pt x="3433" y="1834"/>
                  </a:cubicBezTo>
                  <a:cubicBezTo>
                    <a:pt x="3386" y="1786"/>
                    <a:pt x="3317" y="1759"/>
                    <a:pt x="3245" y="1759"/>
                  </a:cubicBezTo>
                  <a:cubicBezTo>
                    <a:pt x="3172" y="1759"/>
                    <a:pt x="3104" y="1786"/>
                    <a:pt x="3057" y="1834"/>
                  </a:cubicBezTo>
                  <a:cubicBezTo>
                    <a:pt x="1677" y="3220"/>
                    <a:pt x="1677" y="3220"/>
                    <a:pt x="1677" y="3220"/>
                  </a:cubicBezTo>
                  <a:lnTo>
                    <a:pt x="1551" y="3723"/>
                  </a:ln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35353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32" name="magnify" title="Icon of a magnifying glass">
            <a:extLst>
              <a:ext uri="{FF2B5EF4-FFF2-40B4-BE49-F238E27FC236}">
                <a16:creationId xmlns:a16="http://schemas.microsoft.com/office/drawing/2014/main" id="{AAF69D1F-AC1B-4BEB-94C3-39F1301776C0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642369" y="3882031"/>
            <a:ext cx="460642" cy="429018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28575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gradFill>
                <a:gsLst>
                  <a:gs pos="2917">
                    <a:srgbClr val="353535"/>
                  </a:gs>
                  <a:gs pos="30000">
                    <a:srgbClr val="002050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EBE83C-0034-4B05-A5DA-877385FEF803}"/>
              </a:ext>
            </a:extLst>
          </p:cNvPr>
          <p:cNvSpPr txBox="1"/>
          <p:nvPr/>
        </p:nvSpPr>
        <p:spPr>
          <a:xfrm>
            <a:off x="283861" y="6198208"/>
            <a:ext cx="11471633" cy="453698"/>
          </a:xfrm>
          <a:prstGeom prst="rect">
            <a:avLst/>
          </a:prstGeom>
          <a:noFill/>
        </p:spPr>
        <p:txBody>
          <a:bodyPr wrap="square" lIns="186521" tIns="149217" rIns="186521" bIns="149217" rtlCol="0" anchor="t">
            <a:spAutoFit/>
          </a:bodyPr>
          <a:lstStyle/>
          <a:p>
            <a:pPr algn="just" defTabSz="932597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100" i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*These migration strategies are adopted from Gartner research. Gartner also calls out a 5</a:t>
            </a:r>
            <a:r>
              <a:rPr lang="en-US" sz="1100" i="1" baseline="30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</a:t>
            </a:r>
            <a:r>
              <a:rPr lang="en-US" sz="1100" i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 strategy called “Replace” with SaaS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D90D0F-3928-4324-8305-6FD3E64271DA}"/>
              </a:ext>
            </a:extLst>
          </p:cNvPr>
          <p:cNvSpPr txBox="1"/>
          <p:nvPr/>
        </p:nvSpPr>
        <p:spPr>
          <a:xfrm>
            <a:off x="10153321" y="3770121"/>
            <a:ext cx="1574992" cy="96022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b="1" dirty="0"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Secure &amp; Manage</a:t>
            </a:r>
            <a:endParaRPr lang="en-US" sz="2800" b="1" dirty="0"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39" name="Processing_E9F5" title="Icon of two interlocked gears">
            <a:extLst>
              <a:ext uri="{FF2B5EF4-FFF2-40B4-BE49-F238E27FC236}">
                <a16:creationId xmlns:a16="http://schemas.microsoft.com/office/drawing/2014/main" id="{EA6DDDEA-47D2-4095-8C42-B3E84A65A8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664534" y="3956625"/>
            <a:ext cx="636095" cy="553998"/>
          </a:xfrm>
          <a:custGeom>
            <a:avLst/>
            <a:gdLst>
              <a:gd name="T0" fmla="*/ 924 w 3867"/>
              <a:gd name="T1" fmla="*/ 299 h 3367"/>
              <a:gd name="T2" fmla="*/ 1549 w 3867"/>
              <a:gd name="T3" fmla="*/ 924 h 3367"/>
              <a:gd name="T4" fmla="*/ 924 w 3867"/>
              <a:gd name="T5" fmla="*/ 1549 h 3367"/>
              <a:gd name="T6" fmla="*/ 299 w 3867"/>
              <a:gd name="T7" fmla="*/ 924 h 3367"/>
              <a:gd name="T8" fmla="*/ 924 w 3867"/>
              <a:gd name="T9" fmla="*/ 299 h 3367"/>
              <a:gd name="T10" fmla="*/ 1163 w 3867"/>
              <a:gd name="T11" fmla="*/ 347 h 3367"/>
              <a:gd name="T12" fmla="*/ 1307 w 3867"/>
              <a:gd name="T13" fmla="*/ 0 h 3367"/>
              <a:gd name="T14" fmla="*/ 1501 w 3867"/>
              <a:gd name="T15" fmla="*/ 685 h 3367"/>
              <a:gd name="T16" fmla="*/ 1848 w 3867"/>
              <a:gd name="T17" fmla="*/ 541 h 3367"/>
              <a:gd name="T18" fmla="*/ 1501 w 3867"/>
              <a:gd name="T19" fmla="*/ 1163 h 3367"/>
              <a:gd name="T20" fmla="*/ 1848 w 3867"/>
              <a:gd name="T21" fmla="*/ 1307 h 3367"/>
              <a:gd name="T22" fmla="*/ 1163 w 3867"/>
              <a:gd name="T23" fmla="*/ 1501 h 3367"/>
              <a:gd name="T24" fmla="*/ 1307 w 3867"/>
              <a:gd name="T25" fmla="*/ 1848 h 3367"/>
              <a:gd name="T26" fmla="*/ 685 w 3867"/>
              <a:gd name="T27" fmla="*/ 1501 h 3367"/>
              <a:gd name="T28" fmla="*/ 541 w 3867"/>
              <a:gd name="T29" fmla="*/ 1848 h 3367"/>
              <a:gd name="T30" fmla="*/ 347 w 3867"/>
              <a:gd name="T31" fmla="*/ 1163 h 3367"/>
              <a:gd name="T32" fmla="*/ 0 w 3867"/>
              <a:gd name="T33" fmla="*/ 1307 h 3367"/>
              <a:gd name="T34" fmla="*/ 0 w 3867"/>
              <a:gd name="T35" fmla="*/ 541 h 3367"/>
              <a:gd name="T36" fmla="*/ 347 w 3867"/>
              <a:gd name="T37" fmla="*/ 685 h 3367"/>
              <a:gd name="T38" fmla="*/ 685 w 3867"/>
              <a:gd name="T39" fmla="*/ 347 h 3367"/>
              <a:gd name="T40" fmla="*/ 541 w 3867"/>
              <a:gd name="T41" fmla="*/ 0 h 3367"/>
              <a:gd name="T42" fmla="*/ 2049 w 3867"/>
              <a:gd name="T43" fmla="*/ 2299 h 3367"/>
              <a:gd name="T44" fmla="*/ 2799 w 3867"/>
              <a:gd name="T45" fmla="*/ 3049 h 3367"/>
              <a:gd name="T46" fmla="*/ 3549 w 3867"/>
              <a:gd name="T47" fmla="*/ 2299 h 3367"/>
              <a:gd name="T48" fmla="*/ 2799 w 3867"/>
              <a:gd name="T49" fmla="*/ 1549 h 3367"/>
              <a:gd name="T50" fmla="*/ 2049 w 3867"/>
              <a:gd name="T51" fmla="*/ 2299 h 3367"/>
              <a:gd name="T52" fmla="*/ 2357 w 3867"/>
              <a:gd name="T53" fmla="*/ 1231 h 3367"/>
              <a:gd name="T54" fmla="*/ 2512 w 3867"/>
              <a:gd name="T55" fmla="*/ 1606 h 3367"/>
              <a:gd name="T56" fmla="*/ 2106 w 3867"/>
              <a:gd name="T57" fmla="*/ 2012 h 3367"/>
              <a:gd name="T58" fmla="*/ 1731 w 3867"/>
              <a:gd name="T59" fmla="*/ 1856 h 3367"/>
              <a:gd name="T60" fmla="*/ 2106 w 3867"/>
              <a:gd name="T61" fmla="*/ 2586 h 3367"/>
              <a:gd name="T62" fmla="*/ 1731 w 3867"/>
              <a:gd name="T63" fmla="*/ 2741 h 3367"/>
              <a:gd name="T64" fmla="*/ 2512 w 3867"/>
              <a:gd name="T65" fmla="*/ 2992 h 3367"/>
              <a:gd name="T66" fmla="*/ 2357 w 3867"/>
              <a:gd name="T67" fmla="*/ 3367 h 3367"/>
              <a:gd name="T68" fmla="*/ 3086 w 3867"/>
              <a:gd name="T69" fmla="*/ 2992 h 3367"/>
              <a:gd name="T70" fmla="*/ 3241 w 3867"/>
              <a:gd name="T71" fmla="*/ 3367 h 3367"/>
              <a:gd name="T72" fmla="*/ 3492 w 3867"/>
              <a:gd name="T73" fmla="*/ 2586 h 3367"/>
              <a:gd name="T74" fmla="*/ 3867 w 3867"/>
              <a:gd name="T75" fmla="*/ 2741 h 3367"/>
              <a:gd name="T76" fmla="*/ 3492 w 3867"/>
              <a:gd name="T77" fmla="*/ 2012 h 3367"/>
              <a:gd name="T78" fmla="*/ 3867 w 3867"/>
              <a:gd name="T79" fmla="*/ 1856 h 3367"/>
              <a:gd name="T80" fmla="*/ 3086 w 3867"/>
              <a:gd name="T81" fmla="*/ 1606 h 3367"/>
              <a:gd name="T82" fmla="*/ 3241 w 3867"/>
              <a:gd name="T83" fmla="*/ 1231 h 3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67" h="3367">
                <a:moveTo>
                  <a:pt x="924" y="299"/>
                </a:moveTo>
                <a:cubicBezTo>
                  <a:pt x="1269" y="299"/>
                  <a:pt x="1549" y="579"/>
                  <a:pt x="1549" y="924"/>
                </a:cubicBezTo>
                <a:cubicBezTo>
                  <a:pt x="1549" y="1269"/>
                  <a:pt x="1269" y="1549"/>
                  <a:pt x="924" y="1549"/>
                </a:cubicBezTo>
                <a:cubicBezTo>
                  <a:pt x="579" y="1549"/>
                  <a:pt x="299" y="1269"/>
                  <a:pt x="299" y="924"/>
                </a:cubicBezTo>
                <a:cubicBezTo>
                  <a:pt x="299" y="579"/>
                  <a:pt x="579" y="299"/>
                  <a:pt x="924" y="299"/>
                </a:cubicBezTo>
                <a:close/>
                <a:moveTo>
                  <a:pt x="1163" y="347"/>
                </a:moveTo>
                <a:cubicBezTo>
                  <a:pt x="1307" y="0"/>
                  <a:pt x="1307" y="0"/>
                  <a:pt x="1307" y="0"/>
                </a:cubicBezTo>
                <a:moveTo>
                  <a:pt x="1501" y="685"/>
                </a:moveTo>
                <a:cubicBezTo>
                  <a:pt x="1848" y="541"/>
                  <a:pt x="1848" y="541"/>
                  <a:pt x="1848" y="541"/>
                </a:cubicBezTo>
                <a:moveTo>
                  <a:pt x="1501" y="1163"/>
                </a:moveTo>
                <a:cubicBezTo>
                  <a:pt x="1848" y="1307"/>
                  <a:pt x="1848" y="1307"/>
                  <a:pt x="1848" y="1307"/>
                </a:cubicBezTo>
                <a:moveTo>
                  <a:pt x="1163" y="1501"/>
                </a:moveTo>
                <a:cubicBezTo>
                  <a:pt x="1307" y="1848"/>
                  <a:pt x="1307" y="1848"/>
                  <a:pt x="1307" y="1848"/>
                </a:cubicBezTo>
                <a:moveTo>
                  <a:pt x="685" y="1501"/>
                </a:moveTo>
                <a:cubicBezTo>
                  <a:pt x="541" y="1848"/>
                  <a:pt x="541" y="1848"/>
                  <a:pt x="541" y="1848"/>
                </a:cubicBezTo>
                <a:moveTo>
                  <a:pt x="347" y="1163"/>
                </a:moveTo>
                <a:cubicBezTo>
                  <a:pt x="0" y="1307"/>
                  <a:pt x="0" y="1307"/>
                  <a:pt x="0" y="1307"/>
                </a:cubicBezTo>
                <a:moveTo>
                  <a:pt x="0" y="541"/>
                </a:moveTo>
                <a:cubicBezTo>
                  <a:pt x="347" y="685"/>
                  <a:pt x="347" y="685"/>
                  <a:pt x="347" y="685"/>
                </a:cubicBezTo>
                <a:moveTo>
                  <a:pt x="685" y="347"/>
                </a:moveTo>
                <a:cubicBezTo>
                  <a:pt x="541" y="0"/>
                  <a:pt x="541" y="0"/>
                  <a:pt x="541" y="0"/>
                </a:cubicBezTo>
                <a:moveTo>
                  <a:pt x="2049" y="2299"/>
                </a:moveTo>
                <a:cubicBezTo>
                  <a:pt x="2049" y="2713"/>
                  <a:pt x="2385" y="3049"/>
                  <a:pt x="2799" y="3049"/>
                </a:cubicBezTo>
                <a:cubicBezTo>
                  <a:pt x="3213" y="3049"/>
                  <a:pt x="3549" y="2713"/>
                  <a:pt x="3549" y="2299"/>
                </a:cubicBezTo>
                <a:cubicBezTo>
                  <a:pt x="3549" y="1885"/>
                  <a:pt x="3213" y="1549"/>
                  <a:pt x="2799" y="1549"/>
                </a:cubicBezTo>
                <a:cubicBezTo>
                  <a:pt x="2385" y="1549"/>
                  <a:pt x="2049" y="1885"/>
                  <a:pt x="2049" y="2299"/>
                </a:cubicBezTo>
                <a:close/>
                <a:moveTo>
                  <a:pt x="2357" y="1231"/>
                </a:moveTo>
                <a:cubicBezTo>
                  <a:pt x="2512" y="1606"/>
                  <a:pt x="2512" y="1606"/>
                  <a:pt x="2512" y="1606"/>
                </a:cubicBezTo>
                <a:moveTo>
                  <a:pt x="2106" y="2012"/>
                </a:moveTo>
                <a:cubicBezTo>
                  <a:pt x="1731" y="1856"/>
                  <a:pt x="1731" y="1856"/>
                  <a:pt x="1731" y="1856"/>
                </a:cubicBezTo>
                <a:moveTo>
                  <a:pt x="2106" y="2586"/>
                </a:moveTo>
                <a:cubicBezTo>
                  <a:pt x="1731" y="2741"/>
                  <a:pt x="1731" y="2741"/>
                  <a:pt x="1731" y="2741"/>
                </a:cubicBezTo>
                <a:moveTo>
                  <a:pt x="2512" y="2992"/>
                </a:moveTo>
                <a:cubicBezTo>
                  <a:pt x="2357" y="3367"/>
                  <a:pt x="2357" y="3367"/>
                  <a:pt x="2357" y="3367"/>
                </a:cubicBezTo>
                <a:moveTo>
                  <a:pt x="3086" y="2992"/>
                </a:moveTo>
                <a:cubicBezTo>
                  <a:pt x="3241" y="3367"/>
                  <a:pt x="3241" y="3367"/>
                  <a:pt x="3241" y="3367"/>
                </a:cubicBezTo>
                <a:moveTo>
                  <a:pt x="3492" y="2586"/>
                </a:moveTo>
                <a:cubicBezTo>
                  <a:pt x="3867" y="2741"/>
                  <a:pt x="3867" y="2741"/>
                  <a:pt x="3867" y="2741"/>
                </a:cubicBezTo>
                <a:moveTo>
                  <a:pt x="3492" y="2012"/>
                </a:moveTo>
                <a:cubicBezTo>
                  <a:pt x="3867" y="1856"/>
                  <a:pt x="3867" y="1856"/>
                  <a:pt x="3867" y="1856"/>
                </a:cubicBezTo>
                <a:moveTo>
                  <a:pt x="3086" y="1606"/>
                </a:moveTo>
                <a:cubicBezTo>
                  <a:pt x="3241" y="1231"/>
                  <a:pt x="3241" y="1231"/>
                  <a:pt x="3241" y="1231"/>
                </a:cubicBezTo>
              </a:path>
            </a:pathLst>
          </a:custGeom>
          <a:noFill/>
          <a:ln w="28575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1" name="arrow_12" title="Icon of a circle made of a curved arrow pointing clockwise">
            <a:extLst>
              <a:ext uri="{FF2B5EF4-FFF2-40B4-BE49-F238E27FC236}">
                <a16:creationId xmlns:a16="http://schemas.microsoft.com/office/drawing/2014/main" id="{12F625C7-2236-44BF-8BE0-B3D88618C44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754810" y="3429000"/>
            <a:ext cx="372012" cy="365760"/>
          </a:xfrm>
          <a:custGeom>
            <a:avLst/>
            <a:gdLst>
              <a:gd name="T0" fmla="*/ 209 w 328"/>
              <a:gd name="T1" fmla="*/ 0 h 321"/>
              <a:gd name="T2" fmla="*/ 328 w 328"/>
              <a:gd name="T3" fmla="*/ 157 h 321"/>
              <a:gd name="T4" fmla="*/ 164 w 328"/>
              <a:gd name="T5" fmla="*/ 321 h 321"/>
              <a:gd name="T6" fmla="*/ 0 w 328"/>
              <a:gd name="T7" fmla="*/ 157 h 321"/>
              <a:gd name="T8" fmla="*/ 110 w 328"/>
              <a:gd name="T9" fmla="*/ 2 h 321"/>
              <a:gd name="T10" fmla="*/ 110 w 328"/>
              <a:gd name="T11" fmla="*/ 77 h 321"/>
              <a:gd name="T12" fmla="*/ 110 w 328"/>
              <a:gd name="T13" fmla="*/ 2 h 321"/>
              <a:gd name="T14" fmla="*/ 36 w 328"/>
              <a:gd name="T15" fmla="*/ 2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" h="321">
                <a:moveTo>
                  <a:pt x="209" y="0"/>
                </a:moveTo>
                <a:cubicBezTo>
                  <a:pt x="278" y="19"/>
                  <a:pt x="328" y="82"/>
                  <a:pt x="328" y="157"/>
                </a:cubicBezTo>
                <a:cubicBezTo>
                  <a:pt x="328" y="248"/>
                  <a:pt x="254" y="321"/>
                  <a:pt x="164" y="321"/>
                </a:cubicBezTo>
                <a:cubicBezTo>
                  <a:pt x="73" y="321"/>
                  <a:pt x="0" y="248"/>
                  <a:pt x="0" y="157"/>
                </a:cubicBezTo>
                <a:cubicBezTo>
                  <a:pt x="0" y="85"/>
                  <a:pt x="46" y="24"/>
                  <a:pt x="110" y="2"/>
                </a:cubicBezTo>
                <a:moveTo>
                  <a:pt x="110" y="77"/>
                </a:moveTo>
                <a:cubicBezTo>
                  <a:pt x="110" y="2"/>
                  <a:pt x="110" y="2"/>
                  <a:pt x="110" y="2"/>
                </a:cubicBezTo>
                <a:cubicBezTo>
                  <a:pt x="36" y="2"/>
                  <a:pt x="36" y="2"/>
                  <a:pt x="36" y="2"/>
                </a:cubicBezTo>
              </a:path>
            </a:pathLst>
          </a:custGeom>
          <a:noFill/>
          <a:ln w="28575" cap="sq">
            <a:solidFill>
              <a:schemeClr val="tx2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180966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028AE-9C97-4E69-8253-5B796ABF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Tools for Every Stage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8E673-04FF-496D-A2BC-FACEB86E1FD0}"/>
              </a:ext>
            </a:extLst>
          </p:cNvPr>
          <p:cNvSpPr txBox="1"/>
          <p:nvPr/>
        </p:nvSpPr>
        <p:spPr>
          <a:xfrm>
            <a:off x="6506337" y="2762569"/>
            <a:ext cx="2662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384">
              <a:defRPr/>
            </a:pPr>
            <a:r>
              <a:rPr lang="en-US" sz="1800" dirty="0">
                <a:cs typeface="Segoe UI Semilight" panose="020B0402040204020203" pitchFamily="34" charset="0"/>
              </a:rPr>
              <a:t>Azure Cost Management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0EB79C-A48D-43AB-86A5-0FBEC7A28B4E}"/>
              </a:ext>
            </a:extLst>
          </p:cNvPr>
          <p:cNvCxnSpPr>
            <a:cxnSpLocks/>
          </p:cNvCxnSpPr>
          <p:nvPr/>
        </p:nvCxnSpPr>
        <p:spPr>
          <a:xfrm flipV="1">
            <a:off x="3043825" y="1901105"/>
            <a:ext cx="0" cy="2247815"/>
          </a:xfrm>
          <a:prstGeom prst="line">
            <a:avLst/>
          </a:prstGeom>
          <a:noFill/>
          <a:ln w="12700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E31FB5-7750-4253-AE38-A94FE7520FF2}"/>
              </a:ext>
            </a:extLst>
          </p:cNvPr>
          <p:cNvCxnSpPr>
            <a:cxnSpLocks/>
          </p:cNvCxnSpPr>
          <p:nvPr/>
        </p:nvCxnSpPr>
        <p:spPr>
          <a:xfrm flipV="1">
            <a:off x="6277853" y="1916484"/>
            <a:ext cx="0" cy="2247314"/>
          </a:xfrm>
          <a:prstGeom prst="line">
            <a:avLst/>
          </a:prstGeom>
          <a:noFill/>
          <a:ln w="12700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81552BD-3662-4000-A2A4-5B539CD60F2C}"/>
              </a:ext>
            </a:extLst>
          </p:cNvPr>
          <p:cNvGrpSpPr/>
          <p:nvPr/>
        </p:nvGrpSpPr>
        <p:grpSpPr>
          <a:xfrm>
            <a:off x="2679629" y="2409709"/>
            <a:ext cx="3900018" cy="1716372"/>
            <a:chOff x="4428861" y="2482766"/>
            <a:chExt cx="3823894" cy="16828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E9440F-8397-4637-8ACE-9BD1E9B190D5}"/>
                </a:ext>
              </a:extLst>
            </p:cNvPr>
            <p:cNvSpPr txBox="1"/>
            <p:nvPr/>
          </p:nvSpPr>
          <p:spPr>
            <a:xfrm>
              <a:off x="4810809" y="3065302"/>
              <a:ext cx="3335921" cy="905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384">
                <a:defRPr/>
              </a:pPr>
              <a:r>
                <a:rPr lang="en-US" sz="1800" dirty="0">
                  <a:cs typeface="Segoe UI Semilight" panose="020B0402040204020203" pitchFamily="34" charset="0"/>
                </a:rPr>
                <a:t>Azure Database Migration Service</a:t>
              </a:r>
            </a:p>
            <a:p>
              <a:pPr algn="ctr" defTabSz="932384">
                <a:defRPr/>
              </a:pPr>
              <a:endParaRPr lang="en-US" sz="1800" dirty="0">
                <a:cs typeface="Segoe UI Semilight" panose="020B04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7EDA69-E082-4255-B8B1-EB861755C0E0}"/>
                </a:ext>
              </a:extLst>
            </p:cNvPr>
            <p:cNvSpPr/>
            <p:nvPr/>
          </p:nvSpPr>
          <p:spPr>
            <a:xfrm>
              <a:off x="4975613" y="2482766"/>
              <a:ext cx="2577182" cy="3621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384">
                <a:defRPr/>
              </a:pPr>
              <a:r>
                <a:rPr lang="en-US" sz="1800" dirty="0">
                  <a:cs typeface="Segoe UI Semilight" panose="020B0402040204020203" pitchFamily="34" charset="0"/>
                </a:rPr>
                <a:t>Azure Site Recovery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CDC6E5-8B15-43F8-9FB5-70B102D44EE3}"/>
                </a:ext>
              </a:extLst>
            </p:cNvPr>
            <p:cNvSpPr txBox="1"/>
            <p:nvPr/>
          </p:nvSpPr>
          <p:spPr>
            <a:xfrm>
              <a:off x="4428861" y="3803514"/>
              <a:ext cx="3823894" cy="362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384">
                <a:defRPr/>
              </a:pPr>
              <a:r>
                <a:rPr lang="en-US" sz="1800" dirty="0">
                  <a:cs typeface="Segoe UI Semilight" panose="020B0402040204020203" pitchFamily="34" charset="0"/>
                </a:rPr>
                <a:t>Azure Data Box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2A6BAA8-F428-4592-8602-DF7E1B1CFDFF}"/>
              </a:ext>
            </a:extLst>
          </p:cNvPr>
          <p:cNvSpPr txBox="1"/>
          <p:nvPr/>
        </p:nvSpPr>
        <p:spPr>
          <a:xfrm>
            <a:off x="851088" y="1565003"/>
            <a:ext cx="1828541" cy="6278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b="1" dirty="0"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Assess</a:t>
            </a:r>
            <a:endParaRPr lang="en-US" sz="2800" b="1" dirty="0"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583CAD-403C-40D2-8CD8-51AD29D29AF7}"/>
              </a:ext>
            </a:extLst>
          </p:cNvPr>
          <p:cNvSpPr txBox="1"/>
          <p:nvPr/>
        </p:nvSpPr>
        <p:spPr>
          <a:xfrm>
            <a:off x="4046993" y="1643460"/>
            <a:ext cx="1828541" cy="6278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b="1" dirty="0"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Migrate</a:t>
            </a:r>
            <a:endParaRPr lang="en-US" sz="2800" b="1" dirty="0"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38A465-F457-4224-AA6E-AD6438D0DDBA}"/>
              </a:ext>
            </a:extLst>
          </p:cNvPr>
          <p:cNvSpPr txBox="1"/>
          <p:nvPr/>
        </p:nvSpPr>
        <p:spPr>
          <a:xfrm>
            <a:off x="7236160" y="1637594"/>
            <a:ext cx="1828541" cy="6278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b="1" dirty="0"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Optimize</a:t>
            </a:r>
            <a:endParaRPr lang="en-US" sz="2800" b="1" dirty="0"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AC3E04-C2F3-4447-94E5-2D181E16A278}"/>
              </a:ext>
            </a:extLst>
          </p:cNvPr>
          <p:cNvCxnSpPr/>
          <p:nvPr/>
        </p:nvCxnSpPr>
        <p:spPr>
          <a:xfrm>
            <a:off x="408306" y="2279241"/>
            <a:ext cx="2361864" cy="0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E2BB40-AC25-4E09-B426-22F9545A6C3E}"/>
              </a:ext>
            </a:extLst>
          </p:cNvPr>
          <p:cNvCxnSpPr>
            <a:cxnSpLocks/>
          </p:cNvCxnSpPr>
          <p:nvPr/>
        </p:nvCxnSpPr>
        <p:spPr>
          <a:xfrm>
            <a:off x="3262840" y="2279241"/>
            <a:ext cx="2776289" cy="31426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F3DD3A-5B98-4536-BA2D-915D08DF2E1E}"/>
              </a:ext>
            </a:extLst>
          </p:cNvPr>
          <p:cNvCxnSpPr>
            <a:cxnSpLocks/>
          </p:cNvCxnSpPr>
          <p:nvPr/>
        </p:nvCxnSpPr>
        <p:spPr>
          <a:xfrm flipV="1">
            <a:off x="6548788" y="2293902"/>
            <a:ext cx="2660964" cy="16765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  <a:headEnd type="none"/>
            <a:tailEnd type="none"/>
          </a:ln>
          <a:effectLst/>
        </p:spPr>
      </p:cxnSp>
      <p:sp>
        <p:nvSpPr>
          <p:cNvPr id="17" name="Send" title="Icon of a paper airplane">
            <a:extLst>
              <a:ext uri="{FF2B5EF4-FFF2-40B4-BE49-F238E27FC236}">
                <a16:creationId xmlns:a16="http://schemas.microsoft.com/office/drawing/2014/main" id="{E64DE804-AB69-464B-BA6D-0F4EB6FA3A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16830" y="1811341"/>
            <a:ext cx="363261" cy="243046"/>
          </a:xfrm>
          <a:custGeom>
            <a:avLst/>
            <a:gdLst>
              <a:gd name="T0" fmla="*/ 44 w 556"/>
              <a:gd name="T1" fmla="*/ 14 h 372"/>
              <a:gd name="T2" fmla="*/ 556 w 556"/>
              <a:gd name="T3" fmla="*/ 187 h 372"/>
              <a:gd name="T4" fmla="*/ 0 w 556"/>
              <a:gd name="T5" fmla="*/ 372 h 372"/>
              <a:gd name="T6" fmla="*/ 64 w 556"/>
              <a:gd name="T7" fmla="*/ 187 h 372"/>
              <a:gd name="T8" fmla="*/ 14 w 556"/>
              <a:gd name="T9" fmla="*/ 43 h 372"/>
              <a:gd name="T10" fmla="*/ 14 w 556"/>
              <a:gd name="T11" fmla="*/ 43 h 372"/>
              <a:gd name="T12" fmla="*/ 0 w 556"/>
              <a:gd name="T13" fmla="*/ 0 h 372"/>
              <a:gd name="T14" fmla="*/ 44 w 556"/>
              <a:gd name="T15" fmla="*/ 14 h 372"/>
              <a:gd name="T16" fmla="*/ 64 w 556"/>
              <a:gd name="T17" fmla="*/ 187 h 372"/>
              <a:gd name="T18" fmla="*/ 556 w 556"/>
              <a:gd name="T19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6" h="372">
                <a:moveTo>
                  <a:pt x="44" y="14"/>
                </a:moveTo>
                <a:lnTo>
                  <a:pt x="556" y="187"/>
                </a:lnTo>
                <a:lnTo>
                  <a:pt x="0" y="372"/>
                </a:lnTo>
                <a:lnTo>
                  <a:pt x="64" y="187"/>
                </a:lnTo>
                <a:lnTo>
                  <a:pt x="14" y="43"/>
                </a:lnTo>
                <a:moveTo>
                  <a:pt x="14" y="43"/>
                </a:moveTo>
                <a:lnTo>
                  <a:pt x="0" y="0"/>
                </a:lnTo>
                <a:lnTo>
                  <a:pt x="44" y="14"/>
                </a:lnTo>
                <a:moveTo>
                  <a:pt x="64" y="187"/>
                </a:moveTo>
                <a:lnTo>
                  <a:pt x="556" y="187"/>
                </a:lnTo>
              </a:path>
            </a:pathLst>
          </a:custGeom>
          <a:noFill/>
          <a:ln w="28575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magnify" title="Icon of a magnifying glass">
            <a:extLst>
              <a:ext uri="{FF2B5EF4-FFF2-40B4-BE49-F238E27FC236}">
                <a16:creationId xmlns:a16="http://schemas.microsoft.com/office/drawing/2014/main" id="{7EF79B49-A3BD-4D97-A2CD-B8F762E75727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840789" y="1739332"/>
            <a:ext cx="368354" cy="354305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28575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speedometer_2" title="Icon of a spedometer showing fast speed">
            <a:extLst>
              <a:ext uri="{FF2B5EF4-FFF2-40B4-BE49-F238E27FC236}">
                <a16:creationId xmlns:a16="http://schemas.microsoft.com/office/drawing/2014/main" id="{E7633010-2AB9-4431-A9BC-0AF8DEC8527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99570" y="1712820"/>
            <a:ext cx="380821" cy="380821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28575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 sz="900" ker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3DB0CD-91A5-4C00-9EB2-A62D29421499}"/>
              </a:ext>
            </a:extLst>
          </p:cNvPr>
          <p:cNvGrpSpPr/>
          <p:nvPr/>
        </p:nvGrpSpPr>
        <p:grpSpPr>
          <a:xfrm>
            <a:off x="-254519" y="2404819"/>
            <a:ext cx="3517359" cy="1900074"/>
            <a:chOff x="1080887" y="2478477"/>
            <a:chExt cx="3448704" cy="18629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07FEB6-8869-45B4-9DDA-B675EABCB006}"/>
                </a:ext>
              </a:extLst>
            </p:cNvPr>
            <p:cNvSpPr/>
            <p:nvPr/>
          </p:nvSpPr>
          <p:spPr>
            <a:xfrm>
              <a:off x="1353733" y="3109414"/>
              <a:ext cx="2970792" cy="3621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384">
                <a:defRPr/>
              </a:pPr>
              <a:r>
                <a:rPr lang="en-US" sz="1800" dirty="0">
                  <a:cs typeface="Segoe UI Semilight" panose="020B0402040204020203" pitchFamily="34" charset="0"/>
                </a:rPr>
                <a:t>Data Migration Assistant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819300-1CF1-4C50-8974-5A35B08DEDD9}"/>
                </a:ext>
              </a:extLst>
            </p:cNvPr>
            <p:cNvSpPr/>
            <p:nvPr/>
          </p:nvSpPr>
          <p:spPr>
            <a:xfrm>
              <a:off x="1527204" y="2478477"/>
              <a:ext cx="2577182" cy="3621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384">
                <a:defRPr/>
              </a:pPr>
              <a:r>
                <a:rPr lang="en-US" sz="1800" dirty="0">
                  <a:ea typeface="Segoe UI" panose="020B0502040204020203" pitchFamily="34" charset="0"/>
                  <a:cs typeface="Segoe UI Semilight" panose="020B0402040204020203" pitchFamily="34" charset="0"/>
                </a:rPr>
                <a:t>Azure Migrate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1CD3D9D-A12C-4BBB-9BAB-42ED16EB5C5E}"/>
                </a:ext>
              </a:extLst>
            </p:cNvPr>
            <p:cNvSpPr/>
            <p:nvPr/>
          </p:nvSpPr>
          <p:spPr>
            <a:xfrm>
              <a:off x="1309810" y="3707748"/>
              <a:ext cx="2970792" cy="633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384">
                <a:defRPr/>
              </a:pPr>
              <a:r>
                <a:rPr lang="en-US" sz="1800" dirty="0">
                  <a:cs typeface="Segoe UI Semilight" panose="020B0402040204020203" pitchFamily="34" charset="0"/>
                </a:rPr>
                <a:t>SQL Server Migration Assistant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9C8F47-6E65-4CA9-8369-9AD46B43BA71}"/>
                </a:ext>
              </a:extLst>
            </p:cNvPr>
            <p:cNvSpPr/>
            <p:nvPr/>
          </p:nvSpPr>
          <p:spPr>
            <a:xfrm>
              <a:off x="1080887" y="3800255"/>
              <a:ext cx="3448704" cy="343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384">
                <a:defRPr/>
              </a:pPr>
              <a:endParaRPr lang="en-US" sz="1632"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endParaRP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8C671CC-95D1-4987-B5A6-548B513FE2A5}"/>
              </a:ext>
            </a:extLst>
          </p:cNvPr>
          <p:cNvCxnSpPr>
            <a:cxnSpLocks/>
          </p:cNvCxnSpPr>
          <p:nvPr/>
        </p:nvCxnSpPr>
        <p:spPr>
          <a:xfrm flipV="1">
            <a:off x="-34448" y="4337606"/>
            <a:ext cx="12572460" cy="2380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93B644C-2624-4E1E-A15D-B386C2CE0A39}"/>
              </a:ext>
            </a:extLst>
          </p:cNvPr>
          <p:cNvCxnSpPr>
            <a:cxnSpLocks/>
          </p:cNvCxnSpPr>
          <p:nvPr/>
        </p:nvCxnSpPr>
        <p:spPr>
          <a:xfrm flipV="1">
            <a:off x="9396867" y="1906786"/>
            <a:ext cx="0" cy="2247314"/>
          </a:xfrm>
          <a:prstGeom prst="line">
            <a:avLst/>
          </a:prstGeom>
          <a:noFill/>
          <a:ln w="12700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795EDCB-9D5E-4F4D-AD9B-E0E0501EE5AE}"/>
              </a:ext>
            </a:extLst>
          </p:cNvPr>
          <p:cNvSpPr txBox="1"/>
          <p:nvPr/>
        </p:nvSpPr>
        <p:spPr>
          <a:xfrm>
            <a:off x="10110906" y="1441992"/>
            <a:ext cx="1828541" cy="96022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b="1" dirty="0"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rPr>
              <a:t>Secure &amp; Manage</a:t>
            </a:r>
            <a:endParaRPr lang="en-US" sz="2800" b="1" dirty="0"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0155683-5B6C-47C4-9882-EE5E8B392AFC}"/>
              </a:ext>
            </a:extLst>
          </p:cNvPr>
          <p:cNvCxnSpPr>
            <a:cxnSpLocks/>
          </p:cNvCxnSpPr>
          <p:nvPr/>
        </p:nvCxnSpPr>
        <p:spPr>
          <a:xfrm>
            <a:off x="9604198" y="2284578"/>
            <a:ext cx="2479992" cy="0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  <a:headEnd type="none"/>
            <a:tailEnd type="none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4E1DA75-F19A-4228-83E2-1B08D42DCB3C}"/>
              </a:ext>
            </a:extLst>
          </p:cNvPr>
          <p:cNvSpPr txBox="1"/>
          <p:nvPr/>
        </p:nvSpPr>
        <p:spPr>
          <a:xfrm>
            <a:off x="9500549" y="2774657"/>
            <a:ext cx="2662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384">
              <a:defRPr/>
            </a:pPr>
            <a:r>
              <a:rPr lang="en-US" sz="1800" dirty="0">
                <a:cs typeface="Segoe UI Semilight" panose="020B0402040204020203" pitchFamily="34" charset="0"/>
              </a:rPr>
              <a:t>Azure Security and Management Services</a:t>
            </a:r>
          </a:p>
        </p:txBody>
      </p:sp>
      <p:sp>
        <p:nvSpPr>
          <p:cNvPr id="61" name="Processing_E9F5" title="Icon of two interlocked gears">
            <a:extLst>
              <a:ext uri="{FF2B5EF4-FFF2-40B4-BE49-F238E27FC236}">
                <a16:creationId xmlns:a16="http://schemas.microsoft.com/office/drawing/2014/main" id="{24060AD8-EF97-45B7-931E-863C19A0AD2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52738" y="1611451"/>
            <a:ext cx="636095" cy="553998"/>
          </a:xfrm>
          <a:custGeom>
            <a:avLst/>
            <a:gdLst>
              <a:gd name="T0" fmla="*/ 924 w 3867"/>
              <a:gd name="T1" fmla="*/ 299 h 3367"/>
              <a:gd name="T2" fmla="*/ 1549 w 3867"/>
              <a:gd name="T3" fmla="*/ 924 h 3367"/>
              <a:gd name="T4" fmla="*/ 924 w 3867"/>
              <a:gd name="T5" fmla="*/ 1549 h 3367"/>
              <a:gd name="T6" fmla="*/ 299 w 3867"/>
              <a:gd name="T7" fmla="*/ 924 h 3367"/>
              <a:gd name="T8" fmla="*/ 924 w 3867"/>
              <a:gd name="T9" fmla="*/ 299 h 3367"/>
              <a:gd name="T10" fmla="*/ 1163 w 3867"/>
              <a:gd name="T11" fmla="*/ 347 h 3367"/>
              <a:gd name="T12" fmla="*/ 1307 w 3867"/>
              <a:gd name="T13" fmla="*/ 0 h 3367"/>
              <a:gd name="T14" fmla="*/ 1501 w 3867"/>
              <a:gd name="T15" fmla="*/ 685 h 3367"/>
              <a:gd name="T16" fmla="*/ 1848 w 3867"/>
              <a:gd name="T17" fmla="*/ 541 h 3367"/>
              <a:gd name="T18" fmla="*/ 1501 w 3867"/>
              <a:gd name="T19" fmla="*/ 1163 h 3367"/>
              <a:gd name="T20" fmla="*/ 1848 w 3867"/>
              <a:gd name="T21" fmla="*/ 1307 h 3367"/>
              <a:gd name="T22" fmla="*/ 1163 w 3867"/>
              <a:gd name="T23" fmla="*/ 1501 h 3367"/>
              <a:gd name="T24" fmla="*/ 1307 w 3867"/>
              <a:gd name="T25" fmla="*/ 1848 h 3367"/>
              <a:gd name="T26" fmla="*/ 685 w 3867"/>
              <a:gd name="T27" fmla="*/ 1501 h 3367"/>
              <a:gd name="T28" fmla="*/ 541 w 3867"/>
              <a:gd name="T29" fmla="*/ 1848 h 3367"/>
              <a:gd name="T30" fmla="*/ 347 w 3867"/>
              <a:gd name="T31" fmla="*/ 1163 h 3367"/>
              <a:gd name="T32" fmla="*/ 0 w 3867"/>
              <a:gd name="T33" fmla="*/ 1307 h 3367"/>
              <a:gd name="T34" fmla="*/ 0 w 3867"/>
              <a:gd name="T35" fmla="*/ 541 h 3367"/>
              <a:gd name="T36" fmla="*/ 347 w 3867"/>
              <a:gd name="T37" fmla="*/ 685 h 3367"/>
              <a:gd name="T38" fmla="*/ 685 w 3867"/>
              <a:gd name="T39" fmla="*/ 347 h 3367"/>
              <a:gd name="T40" fmla="*/ 541 w 3867"/>
              <a:gd name="T41" fmla="*/ 0 h 3367"/>
              <a:gd name="T42" fmla="*/ 2049 w 3867"/>
              <a:gd name="T43" fmla="*/ 2299 h 3367"/>
              <a:gd name="T44" fmla="*/ 2799 w 3867"/>
              <a:gd name="T45" fmla="*/ 3049 h 3367"/>
              <a:gd name="T46" fmla="*/ 3549 w 3867"/>
              <a:gd name="T47" fmla="*/ 2299 h 3367"/>
              <a:gd name="T48" fmla="*/ 2799 w 3867"/>
              <a:gd name="T49" fmla="*/ 1549 h 3367"/>
              <a:gd name="T50" fmla="*/ 2049 w 3867"/>
              <a:gd name="T51" fmla="*/ 2299 h 3367"/>
              <a:gd name="T52" fmla="*/ 2357 w 3867"/>
              <a:gd name="T53" fmla="*/ 1231 h 3367"/>
              <a:gd name="T54" fmla="*/ 2512 w 3867"/>
              <a:gd name="T55" fmla="*/ 1606 h 3367"/>
              <a:gd name="T56" fmla="*/ 2106 w 3867"/>
              <a:gd name="T57" fmla="*/ 2012 h 3367"/>
              <a:gd name="T58" fmla="*/ 1731 w 3867"/>
              <a:gd name="T59" fmla="*/ 1856 h 3367"/>
              <a:gd name="T60" fmla="*/ 2106 w 3867"/>
              <a:gd name="T61" fmla="*/ 2586 h 3367"/>
              <a:gd name="T62" fmla="*/ 1731 w 3867"/>
              <a:gd name="T63" fmla="*/ 2741 h 3367"/>
              <a:gd name="T64" fmla="*/ 2512 w 3867"/>
              <a:gd name="T65" fmla="*/ 2992 h 3367"/>
              <a:gd name="T66" fmla="*/ 2357 w 3867"/>
              <a:gd name="T67" fmla="*/ 3367 h 3367"/>
              <a:gd name="T68" fmla="*/ 3086 w 3867"/>
              <a:gd name="T69" fmla="*/ 2992 h 3367"/>
              <a:gd name="T70" fmla="*/ 3241 w 3867"/>
              <a:gd name="T71" fmla="*/ 3367 h 3367"/>
              <a:gd name="T72" fmla="*/ 3492 w 3867"/>
              <a:gd name="T73" fmla="*/ 2586 h 3367"/>
              <a:gd name="T74" fmla="*/ 3867 w 3867"/>
              <a:gd name="T75" fmla="*/ 2741 h 3367"/>
              <a:gd name="T76" fmla="*/ 3492 w 3867"/>
              <a:gd name="T77" fmla="*/ 2012 h 3367"/>
              <a:gd name="T78" fmla="*/ 3867 w 3867"/>
              <a:gd name="T79" fmla="*/ 1856 h 3367"/>
              <a:gd name="T80" fmla="*/ 3086 w 3867"/>
              <a:gd name="T81" fmla="*/ 1606 h 3367"/>
              <a:gd name="T82" fmla="*/ 3241 w 3867"/>
              <a:gd name="T83" fmla="*/ 1231 h 3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67" h="3367">
                <a:moveTo>
                  <a:pt x="924" y="299"/>
                </a:moveTo>
                <a:cubicBezTo>
                  <a:pt x="1269" y="299"/>
                  <a:pt x="1549" y="579"/>
                  <a:pt x="1549" y="924"/>
                </a:cubicBezTo>
                <a:cubicBezTo>
                  <a:pt x="1549" y="1269"/>
                  <a:pt x="1269" y="1549"/>
                  <a:pt x="924" y="1549"/>
                </a:cubicBezTo>
                <a:cubicBezTo>
                  <a:pt x="579" y="1549"/>
                  <a:pt x="299" y="1269"/>
                  <a:pt x="299" y="924"/>
                </a:cubicBezTo>
                <a:cubicBezTo>
                  <a:pt x="299" y="579"/>
                  <a:pt x="579" y="299"/>
                  <a:pt x="924" y="299"/>
                </a:cubicBezTo>
                <a:close/>
                <a:moveTo>
                  <a:pt x="1163" y="347"/>
                </a:moveTo>
                <a:cubicBezTo>
                  <a:pt x="1307" y="0"/>
                  <a:pt x="1307" y="0"/>
                  <a:pt x="1307" y="0"/>
                </a:cubicBezTo>
                <a:moveTo>
                  <a:pt x="1501" y="685"/>
                </a:moveTo>
                <a:cubicBezTo>
                  <a:pt x="1848" y="541"/>
                  <a:pt x="1848" y="541"/>
                  <a:pt x="1848" y="541"/>
                </a:cubicBezTo>
                <a:moveTo>
                  <a:pt x="1501" y="1163"/>
                </a:moveTo>
                <a:cubicBezTo>
                  <a:pt x="1848" y="1307"/>
                  <a:pt x="1848" y="1307"/>
                  <a:pt x="1848" y="1307"/>
                </a:cubicBezTo>
                <a:moveTo>
                  <a:pt x="1163" y="1501"/>
                </a:moveTo>
                <a:cubicBezTo>
                  <a:pt x="1307" y="1848"/>
                  <a:pt x="1307" y="1848"/>
                  <a:pt x="1307" y="1848"/>
                </a:cubicBezTo>
                <a:moveTo>
                  <a:pt x="685" y="1501"/>
                </a:moveTo>
                <a:cubicBezTo>
                  <a:pt x="541" y="1848"/>
                  <a:pt x="541" y="1848"/>
                  <a:pt x="541" y="1848"/>
                </a:cubicBezTo>
                <a:moveTo>
                  <a:pt x="347" y="1163"/>
                </a:moveTo>
                <a:cubicBezTo>
                  <a:pt x="0" y="1307"/>
                  <a:pt x="0" y="1307"/>
                  <a:pt x="0" y="1307"/>
                </a:cubicBezTo>
                <a:moveTo>
                  <a:pt x="0" y="541"/>
                </a:moveTo>
                <a:cubicBezTo>
                  <a:pt x="347" y="685"/>
                  <a:pt x="347" y="685"/>
                  <a:pt x="347" y="685"/>
                </a:cubicBezTo>
                <a:moveTo>
                  <a:pt x="685" y="347"/>
                </a:moveTo>
                <a:cubicBezTo>
                  <a:pt x="541" y="0"/>
                  <a:pt x="541" y="0"/>
                  <a:pt x="541" y="0"/>
                </a:cubicBezTo>
                <a:moveTo>
                  <a:pt x="2049" y="2299"/>
                </a:moveTo>
                <a:cubicBezTo>
                  <a:pt x="2049" y="2713"/>
                  <a:pt x="2385" y="3049"/>
                  <a:pt x="2799" y="3049"/>
                </a:cubicBezTo>
                <a:cubicBezTo>
                  <a:pt x="3213" y="3049"/>
                  <a:pt x="3549" y="2713"/>
                  <a:pt x="3549" y="2299"/>
                </a:cubicBezTo>
                <a:cubicBezTo>
                  <a:pt x="3549" y="1885"/>
                  <a:pt x="3213" y="1549"/>
                  <a:pt x="2799" y="1549"/>
                </a:cubicBezTo>
                <a:cubicBezTo>
                  <a:pt x="2385" y="1549"/>
                  <a:pt x="2049" y="1885"/>
                  <a:pt x="2049" y="2299"/>
                </a:cubicBezTo>
                <a:close/>
                <a:moveTo>
                  <a:pt x="2357" y="1231"/>
                </a:moveTo>
                <a:cubicBezTo>
                  <a:pt x="2512" y="1606"/>
                  <a:pt x="2512" y="1606"/>
                  <a:pt x="2512" y="1606"/>
                </a:cubicBezTo>
                <a:moveTo>
                  <a:pt x="2106" y="2012"/>
                </a:moveTo>
                <a:cubicBezTo>
                  <a:pt x="1731" y="1856"/>
                  <a:pt x="1731" y="1856"/>
                  <a:pt x="1731" y="1856"/>
                </a:cubicBezTo>
                <a:moveTo>
                  <a:pt x="2106" y="2586"/>
                </a:moveTo>
                <a:cubicBezTo>
                  <a:pt x="1731" y="2741"/>
                  <a:pt x="1731" y="2741"/>
                  <a:pt x="1731" y="2741"/>
                </a:cubicBezTo>
                <a:moveTo>
                  <a:pt x="2512" y="2992"/>
                </a:moveTo>
                <a:cubicBezTo>
                  <a:pt x="2357" y="3367"/>
                  <a:pt x="2357" y="3367"/>
                  <a:pt x="2357" y="3367"/>
                </a:cubicBezTo>
                <a:moveTo>
                  <a:pt x="3086" y="2992"/>
                </a:moveTo>
                <a:cubicBezTo>
                  <a:pt x="3241" y="3367"/>
                  <a:pt x="3241" y="3367"/>
                  <a:pt x="3241" y="3367"/>
                </a:cubicBezTo>
                <a:moveTo>
                  <a:pt x="3492" y="2586"/>
                </a:moveTo>
                <a:cubicBezTo>
                  <a:pt x="3867" y="2741"/>
                  <a:pt x="3867" y="2741"/>
                  <a:pt x="3867" y="2741"/>
                </a:cubicBezTo>
                <a:moveTo>
                  <a:pt x="3492" y="2012"/>
                </a:moveTo>
                <a:cubicBezTo>
                  <a:pt x="3867" y="1856"/>
                  <a:pt x="3867" y="1856"/>
                  <a:pt x="3867" y="1856"/>
                </a:cubicBezTo>
                <a:moveTo>
                  <a:pt x="3086" y="1606"/>
                </a:moveTo>
                <a:cubicBezTo>
                  <a:pt x="3241" y="1231"/>
                  <a:pt x="3241" y="1231"/>
                  <a:pt x="3241" y="1231"/>
                </a:cubicBezTo>
              </a:path>
            </a:pathLst>
          </a:custGeom>
          <a:noFill/>
          <a:ln w="28575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09A277-6855-43FE-89D0-B282BBBAAF52}"/>
              </a:ext>
            </a:extLst>
          </p:cNvPr>
          <p:cNvGrpSpPr/>
          <p:nvPr/>
        </p:nvGrpSpPr>
        <p:grpSpPr>
          <a:xfrm>
            <a:off x="425634" y="4909729"/>
            <a:ext cx="11344712" cy="1951166"/>
            <a:chOff x="424336" y="4909729"/>
            <a:chExt cx="11109284" cy="195116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3821ECD-76D0-494C-95BE-D8D7D614549F}"/>
                </a:ext>
              </a:extLst>
            </p:cNvPr>
            <p:cNvGrpSpPr/>
            <p:nvPr/>
          </p:nvGrpSpPr>
          <p:grpSpPr>
            <a:xfrm>
              <a:off x="424336" y="4924444"/>
              <a:ext cx="11109284" cy="1936451"/>
              <a:chOff x="424336" y="4924444"/>
              <a:chExt cx="11109284" cy="193645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0A10C9E-AF22-4D50-9A4D-022BD497BBC0}"/>
                  </a:ext>
                </a:extLst>
              </p:cNvPr>
              <p:cNvGrpSpPr/>
              <p:nvPr/>
            </p:nvGrpSpPr>
            <p:grpSpPr>
              <a:xfrm>
                <a:off x="484067" y="6148292"/>
                <a:ext cx="11049553" cy="712603"/>
                <a:chOff x="665705" y="5435541"/>
                <a:chExt cx="10833879" cy="698694"/>
              </a:xfrm>
            </p:grpSpPr>
            <p:pic>
              <p:nvPicPr>
                <p:cNvPr id="39" name="Picture 38" descr="Image result for Attunity png">
                  <a:extLst>
                    <a:ext uri="{FF2B5EF4-FFF2-40B4-BE49-F238E27FC236}">
                      <a16:creationId xmlns:a16="http://schemas.microsoft.com/office/drawing/2014/main" id="{A9FB5E71-DE91-478F-9EF6-68A36A8A82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249" r="16819"/>
                <a:stretch/>
              </p:blipFill>
              <p:spPr bwMode="auto">
                <a:xfrm>
                  <a:off x="2012473" y="5458619"/>
                  <a:ext cx="1676401" cy="6756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E7252D62-0F68-4323-B434-DA82F01F3A18}"/>
                    </a:ext>
                  </a:extLst>
                </p:cNvPr>
                <p:cNvGrpSpPr/>
                <p:nvPr/>
              </p:nvGrpSpPr>
              <p:grpSpPr>
                <a:xfrm>
                  <a:off x="4245175" y="5664629"/>
                  <a:ext cx="1599108" cy="263596"/>
                  <a:chOff x="3027363" y="-845813"/>
                  <a:chExt cx="8147439" cy="1343025"/>
                </a:xfrm>
              </p:grpSpPr>
              <p:pic>
                <p:nvPicPr>
                  <p:cNvPr id="45" name="Graphic 49">
                    <a:extLst>
                      <a:ext uri="{FF2B5EF4-FFF2-40B4-BE49-F238E27FC236}">
                        <a16:creationId xmlns:a16="http://schemas.microsoft.com/office/drawing/2014/main" id="{A392B41D-7862-4094-AA07-F73A9B2D60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r="79958"/>
                  <a:stretch/>
                </p:blipFill>
                <p:spPr>
                  <a:xfrm>
                    <a:off x="3027363" y="-845813"/>
                    <a:ext cx="1647507" cy="1343025"/>
                  </a:xfrm>
                  <a:prstGeom prst="rect">
                    <a:avLst/>
                  </a:prstGeom>
                </p:spPr>
              </p:pic>
              <p:pic>
                <p:nvPicPr>
                  <p:cNvPr id="46" name="Graphic 51">
                    <a:extLst>
                      <a:ext uri="{FF2B5EF4-FFF2-40B4-BE49-F238E27FC236}">
                        <a16:creationId xmlns:a16="http://schemas.microsoft.com/office/drawing/2014/main" id="{356A1D4C-E30D-444C-8A3D-ABB0586E72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lum bright="-100000"/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rcRect l="18860"/>
                  <a:stretch/>
                </p:blipFill>
                <p:spPr>
                  <a:xfrm>
                    <a:off x="4505083" y="-845813"/>
                    <a:ext cx="6669719" cy="134302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1" name="Picture 40" descr="Image result for Morphis png logo">
                  <a:extLst>
                    <a:ext uri="{FF2B5EF4-FFF2-40B4-BE49-F238E27FC236}">
                      <a16:creationId xmlns:a16="http://schemas.microsoft.com/office/drawing/2014/main" id="{1B7CE978-92D8-4F44-97E8-10E533FA29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00584" y="5485285"/>
                  <a:ext cx="925900" cy="528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41" descr="Image result for Informatica logo png">
                  <a:extLst>
                    <a:ext uri="{FF2B5EF4-FFF2-40B4-BE49-F238E27FC236}">
                      <a16:creationId xmlns:a16="http://schemas.microsoft.com/office/drawing/2014/main" id="{4D154B17-543F-470B-A506-D6044E3FE9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82785" y="5482471"/>
                  <a:ext cx="1725037" cy="6279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52FC32BC-30BD-470B-A600-EA544B52A6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665705" y="5435541"/>
                  <a:ext cx="889686" cy="564730"/>
                </a:xfrm>
                <a:prstGeom prst="rect">
                  <a:avLst/>
                </a:prstGeom>
              </p:spPr>
            </p:pic>
            <p:pic>
              <p:nvPicPr>
                <p:cNvPr id="44" name="Picture 12" descr="Image result for QuerySurge logos">
                  <a:extLst>
                    <a:ext uri="{FF2B5EF4-FFF2-40B4-BE49-F238E27FC236}">
                      <a16:creationId xmlns:a16="http://schemas.microsoft.com/office/drawing/2014/main" id="{90E1C388-B83E-44EA-98AE-8D54C15938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268" t="11909" r="10046" b="12759"/>
                <a:stretch/>
              </p:blipFill>
              <p:spPr bwMode="auto">
                <a:xfrm>
                  <a:off x="10038194" y="5598988"/>
                  <a:ext cx="1461390" cy="3948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5A97D3D0-307F-4E56-B6A6-5125EC534E47}"/>
                  </a:ext>
                </a:extLst>
              </p:cNvPr>
              <p:cNvGrpSpPr/>
              <p:nvPr/>
            </p:nvGrpSpPr>
            <p:grpSpPr>
              <a:xfrm>
                <a:off x="2201502" y="5007370"/>
                <a:ext cx="9198362" cy="1035094"/>
                <a:chOff x="2441913" y="4234894"/>
                <a:chExt cx="9018824" cy="1014890"/>
              </a:xfrm>
            </p:grpSpPr>
            <p:pic>
              <p:nvPicPr>
                <p:cNvPr id="33" name="Picture 32" descr="A picture containing thing, object&#10;&#10;Description generated with high confidence">
                  <a:extLst>
                    <a:ext uri="{FF2B5EF4-FFF2-40B4-BE49-F238E27FC236}">
                      <a16:creationId xmlns:a16="http://schemas.microsoft.com/office/drawing/2014/main" id="{B167D4AF-69E3-401B-9502-348A4ECC9B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88823" y="4916142"/>
                  <a:ext cx="1764006" cy="216904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00F7F660-AA83-4203-8513-B6B9C3F6F0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87712" y="4794739"/>
                  <a:ext cx="1051312" cy="388176"/>
                </a:xfrm>
                <a:prstGeom prst="rect">
                  <a:avLst/>
                </a:prstGeom>
              </p:spPr>
            </p:pic>
            <p:pic>
              <p:nvPicPr>
                <p:cNvPr id="35" name="Picture 2" descr="Image result for cloudamize logo">
                  <a:extLst>
                    <a:ext uri="{FF2B5EF4-FFF2-40B4-BE49-F238E27FC236}">
                      <a16:creationId xmlns:a16="http://schemas.microsoft.com/office/drawing/2014/main" id="{A28979F5-E147-45F2-AFD1-67063AD434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41913" y="4234894"/>
                  <a:ext cx="1951360" cy="2426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4" descr="Image result for turbonomic logo">
                  <a:extLst>
                    <a:ext uri="{FF2B5EF4-FFF2-40B4-BE49-F238E27FC236}">
                      <a16:creationId xmlns:a16="http://schemas.microsoft.com/office/drawing/2014/main" id="{68A50EA1-5B75-452E-8B7A-1EFA8E1DE8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76119" y="4810332"/>
                  <a:ext cx="1400463" cy="4349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10" descr="Image result for Ispirer logos">
                  <a:extLst>
                    <a:ext uri="{FF2B5EF4-FFF2-40B4-BE49-F238E27FC236}">
                      <a16:creationId xmlns:a16="http://schemas.microsoft.com/office/drawing/2014/main" id="{CCF6C553-5A7A-4382-9E21-E1FECA5F8F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369" b="12055"/>
                <a:stretch/>
              </p:blipFill>
              <p:spPr bwMode="auto">
                <a:xfrm>
                  <a:off x="7100267" y="4828978"/>
                  <a:ext cx="1316612" cy="4208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14" descr="Image result for Intigua logos">
                  <a:extLst>
                    <a:ext uri="{FF2B5EF4-FFF2-40B4-BE49-F238E27FC236}">
                      <a16:creationId xmlns:a16="http://schemas.microsoft.com/office/drawing/2014/main" id="{F3538C7A-6B4D-41D5-B85D-7BB3EA831C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clrChange>
                    <a:clrFrom>
                      <a:srgbClr val="000000">
                        <a:alpha val="0"/>
                      </a:srgbClr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29" t="22900" r="6597" b="26895"/>
                <a:stretch/>
              </p:blipFill>
              <p:spPr bwMode="auto">
                <a:xfrm>
                  <a:off x="10157595" y="4716394"/>
                  <a:ext cx="1303142" cy="4633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9E9346F-2111-4D02-94A4-844E734B0D98}"/>
                  </a:ext>
                </a:extLst>
              </p:cNvPr>
              <p:cNvGrpSpPr/>
              <p:nvPr/>
            </p:nvGrpSpPr>
            <p:grpSpPr>
              <a:xfrm>
                <a:off x="424336" y="4924444"/>
                <a:ext cx="7704904" cy="970697"/>
                <a:chOff x="822653" y="4235582"/>
                <a:chExt cx="7554504" cy="951750"/>
              </a:xfrm>
            </p:grpSpPr>
            <p:pic>
              <p:nvPicPr>
                <p:cNvPr id="29" name="Picture 28" descr="A picture containing object&#10;&#10;Description generated with high confidence">
                  <a:extLst>
                    <a:ext uri="{FF2B5EF4-FFF2-40B4-BE49-F238E27FC236}">
                      <a16:creationId xmlns:a16="http://schemas.microsoft.com/office/drawing/2014/main" id="{E9ECE525-203A-47F9-8B12-3A31F64C59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08443" y="4274480"/>
                  <a:ext cx="1535850" cy="387034"/>
                </a:xfrm>
                <a:prstGeom prst="rect">
                  <a:avLst/>
                </a:prstGeom>
              </p:spPr>
            </p:pic>
            <p:pic>
              <p:nvPicPr>
                <p:cNvPr id="30" name="Graphic 29">
                  <a:extLst>
                    <a:ext uri="{FF2B5EF4-FFF2-40B4-BE49-F238E27FC236}">
                      <a16:creationId xmlns:a16="http://schemas.microsoft.com/office/drawing/2014/main" id="{88A8B79E-BB1B-4199-A1FE-7FFE5F8E27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653" y="4313411"/>
                  <a:ext cx="1400463" cy="253417"/>
                </a:xfrm>
                <a:prstGeom prst="rect">
                  <a:avLst/>
                </a:prstGeom>
              </p:spPr>
            </p:pic>
            <p:pic>
              <p:nvPicPr>
                <p:cNvPr id="31" name="Picture 2" descr="Image result for stratozono logo">
                  <a:extLst>
                    <a:ext uri="{FF2B5EF4-FFF2-40B4-BE49-F238E27FC236}">
                      <a16:creationId xmlns:a16="http://schemas.microsoft.com/office/drawing/2014/main" id="{53A31D78-6662-4E2C-850F-3B926F6420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413" t="61548"/>
                <a:stretch/>
              </p:blipFill>
              <p:spPr bwMode="auto">
                <a:xfrm>
                  <a:off x="1619271" y="4970468"/>
                  <a:ext cx="1601166" cy="2168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16" descr="Image result for BitTitan logos">
                  <a:extLst>
                    <a:ext uri="{FF2B5EF4-FFF2-40B4-BE49-F238E27FC236}">
                      <a16:creationId xmlns:a16="http://schemas.microsoft.com/office/drawing/2014/main" id="{DF6CF0A4-325F-44D9-B6CF-8285C29E23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45453" y="4235582"/>
                  <a:ext cx="1731704" cy="4511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0" name="Picture 2" descr="Image result for zerto transparent logo">
                <a:extLst>
                  <a:ext uri="{FF2B5EF4-FFF2-40B4-BE49-F238E27FC236}">
                    <a16:creationId xmlns:a16="http://schemas.microsoft.com/office/drawing/2014/main" id="{DC423405-B8DD-4302-B747-6AE56391EE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80776" y="4981345"/>
                <a:ext cx="1068706" cy="2873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3C815B-E8B6-45F7-A519-93E1AB2D8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300950" y="4909729"/>
              <a:ext cx="1607667" cy="482543"/>
            </a:xfrm>
            <a:prstGeom prst="rect">
              <a:avLst/>
            </a:prstGeom>
          </p:spPr>
        </p:pic>
        <p:pic>
          <p:nvPicPr>
            <p:cNvPr id="81" name="Picture 2" descr="https://upload.wikimedia.org/wikipedia/en/5/56/Chef_Software_Inc._company_logo.png">
              <a:extLst>
                <a:ext uri="{FF2B5EF4-FFF2-40B4-BE49-F238E27FC236}">
                  <a16:creationId xmlns:a16="http://schemas.microsoft.com/office/drawing/2014/main" id="{60D3E865-88AB-4246-A212-8555FAA6B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746" y="5420045"/>
              <a:ext cx="641882" cy="701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641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D828-8EE9-44B2-AFEA-BE059D47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Migrate for Discovery and Assessment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C9DB01-597D-4332-857B-58EDDFA39738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Azure Migrate for Discovery and Assessment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B06712-07DD-4604-89BE-5CE770A84146}"/>
              </a:ext>
            </a:extLst>
          </p:cNvPr>
          <p:cNvSpPr txBox="1"/>
          <p:nvPr/>
        </p:nvSpPr>
        <p:spPr>
          <a:xfrm>
            <a:off x="758592" y="1636470"/>
            <a:ext cx="7749186" cy="4268819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defTabSz="932585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What does it do?</a:t>
            </a:r>
          </a:p>
          <a:p>
            <a:pPr marL="349732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Easily </a:t>
            </a:r>
            <a:r>
              <a:rPr lang="en-US" sz="2800" b="1" dirty="0">
                <a:solidFill>
                  <a:schemeClr val="accent1"/>
                </a:solidFill>
                <a:latin typeface="Segoe UI Semilight"/>
              </a:rPr>
              <a:t>discover</a:t>
            </a:r>
            <a:r>
              <a:rPr lang="en-US" sz="28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 on-premises </a:t>
            </a:r>
            <a:r>
              <a:rPr lang="en-US" sz="2800" b="1" dirty="0">
                <a:solidFill>
                  <a:schemeClr val="accent1"/>
                </a:solidFill>
                <a:latin typeface="Segoe UI Semilight"/>
              </a:rPr>
              <a:t>VMs and applications</a:t>
            </a:r>
            <a:r>
              <a:rPr lang="en-US" sz="28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, including application dependencies </a:t>
            </a:r>
          </a:p>
          <a:p>
            <a:pPr marL="349732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Insightful workload </a:t>
            </a:r>
            <a:r>
              <a:rPr lang="en-US" sz="2800" b="1" dirty="0">
                <a:solidFill>
                  <a:schemeClr val="accent1"/>
                </a:solidFill>
                <a:latin typeface="Segoe UI Semilight"/>
              </a:rPr>
              <a:t>assessments</a:t>
            </a:r>
            <a:r>
              <a:rPr lang="en-US" sz="28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:</a:t>
            </a:r>
          </a:p>
          <a:p>
            <a:pPr marL="816042" lvl="1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Azure suitability analysis</a:t>
            </a:r>
          </a:p>
          <a:p>
            <a:pPr marL="816042" lvl="1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Right-sized Azure resources based on utilization history</a:t>
            </a:r>
          </a:p>
          <a:p>
            <a:pPr marL="816042" lvl="1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Estimated cost in Azure </a:t>
            </a:r>
          </a:p>
          <a:p>
            <a:pPr marL="816042" lvl="1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Migration risks and recommended tools </a:t>
            </a:r>
          </a:p>
          <a:p>
            <a:pPr marL="816042" lvl="1" indent="-349732" defTabSz="932585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Support for VMware and </a:t>
            </a:r>
            <a:r>
              <a:rPr lang="en-US" sz="2000" b="1" baseline="30000" dirty="0" err="1">
                <a:solidFill>
                  <a:srgbClr val="00B050"/>
                </a:solidFill>
                <a:latin typeface="Segoe UI Semilight"/>
              </a:rPr>
              <a:t>NEW</a:t>
            </a:r>
            <a:r>
              <a:rPr lang="en-US" sz="2000" dirty="0" err="1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Hyper</a:t>
            </a:r>
            <a:r>
              <a:rPr 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-V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FBE0BE-C3DC-4774-BAE6-5464B2DE73B3}"/>
              </a:ext>
            </a:extLst>
          </p:cNvPr>
          <p:cNvCxnSpPr/>
          <p:nvPr/>
        </p:nvCxnSpPr>
        <p:spPr>
          <a:xfrm flipV="1">
            <a:off x="10469609" y="3966293"/>
            <a:ext cx="0" cy="1034896"/>
          </a:xfrm>
          <a:prstGeom prst="straightConnector1">
            <a:avLst/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C83894C-8680-4D76-BECB-2DD6286CD7F6}"/>
              </a:ext>
            </a:extLst>
          </p:cNvPr>
          <p:cNvCxnSpPr/>
          <p:nvPr/>
        </p:nvCxnSpPr>
        <p:spPr>
          <a:xfrm flipV="1">
            <a:off x="9068458" y="3966293"/>
            <a:ext cx="0" cy="1034896"/>
          </a:xfrm>
          <a:prstGeom prst="straightConnector1">
            <a:avLst/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154651-568B-4102-8CEB-9D5C1DB25D4C}"/>
              </a:ext>
            </a:extLst>
          </p:cNvPr>
          <p:cNvCxnSpPr>
            <a:cxnSpLocks/>
          </p:cNvCxnSpPr>
          <p:nvPr/>
        </p:nvCxnSpPr>
        <p:spPr>
          <a:xfrm>
            <a:off x="8109786" y="1681154"/>
            <a:ext cx="0" cy="4274214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8482F26-971C-4EBA-80EF-E51674EFF99B}"/>
              </a:ext>
            </a:extLst>
          </p:cNvPr>
          <p:cNvGrpSpPr/>
          <p:nvPr/>
        </p:nvGrpSpPr>
        <p:grpSpPr>
          <a:xfrm>
            <a:off x="8824543" y="1601349"/>
            <a:ext cx="2057694" cy="1302083"/>
            <a:chOff x="8824913" y="1973262"/>
            <a:chExt cx="2057986" cy="1302268"/>
          </a:xfrm>
        </p:grpSpPr>
        <p:sp>
          <p:nvSpPr>
            <p:cNvPr id="9" name="cloud" title="Icon of a cloud">
              <a:extLst>
                <a:ext uri="{FF2B5EF4-FFF2-40B4-BE49-F238E27FC236}">
                  <a16:creationId xmlns:a16="http://schemas.microsoft.com/office/drawing/2014/main" id="{8DC43A16-1579-4010-9D60-311F69D930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4913" y="1973262"/>
              <a:ext cx="2057986" cy="1302268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932585"/>
              <a:endParaRPr lang="en-US" sz="1801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FA6B53-CA5B-48B6-8A49-FFC5B8E2660D}"/>
                </a:ext>
              </a:extLst>
            </p:cNvPr>
            <p:cNvSpPr txBox="1"/>
            <p:nvPr/>
          </p:nvSpPr>
          <p:spPr>
            <a:xfrm>
              <a:off x="9068863" y="2444483"/>
              <a:ext cx="1524000" cy="627911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585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rgbClr val="002050"/>
                      </a:gs>
                      <a:gs pos="30000">
                        <a:srgbClr val="002050"/>
                      </a:gs>
                    </a:gsLst>
                    <a:lin ang="5400000" scaled="0"/>
                  </a:gradFill>
                  <a:latin typeface="Segoe UI"/>
                </a:rPr>
                <a:t>Azure</a:t>
              </a:r>
            </a:p>
          </p:txBody>
        </p:sp>
      </p:grpSp>
      <p:sp>
        <p:nvSpPr>
          <p:cNvPr id="11" name="building_7" title="Icon of a building with a curved section protruding from it">
            <a:extLst>
              <a:ext uri="{FF2B5EF4-FFF2-40B4-BE49-F238E27FC236}">
                <a16:creationId xmlns:a16="http://schemas.microsoft.com/office/drawing/2014/main" id="{3D2C9777-004E-45DE-AA22-51788E21C71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4082" y="4510365"/>
            <a:ext cx="1258621" cy="1425145"/>
          </a:xfrm>
          <a:custGeom>
            <a:avLst/>
            <a:gdLst>
              <a:gd name="T0" fmla="*/ 142 w 235"/>
              <a:gd name="T1" fmla="*/ 110 h 269"/>
              <a:gd name="T2" fmla="*/ 168 w 235"/>
              <a:gd name="T3" fmla="*/ 110 h 269"/>
              <a:gd name="T4" fmla="*/ 235 w 235"/>
              <a:gd name="T5" fmla="*/ 176 h 269"/>
              <a:gd name="T6" fmla="*/ 235 w 235"/>
              <a:gd name="T7" fmla="*/ 269 h 269"/>
              <a:gd name="T8" fmla="*/ 142 w 235"/>
              <a:gd name="T9" fmla="*/ 94 h 269"/>
              <a:gd name="T10" fmla="*/ 142 w 235"/>
              <a:gd name="T11" fmla="*/ 72 h 269"/>
              <a:gd name="T12" fmla="*/ 0 w 235"/>
              <a:gd name="T13" fmla="*/ 72 h 269"/>
              <a:gd name="T14" fmla="*/ 0 w 235"/>
              <a:gd name="T15" fmla="*/ 269 h 269"/>
              <a:gd name="T16" fmla="*/ 54 w 235"/>
              <a:gd name="T17" fmla="*/ 269 h 269"/>
              <a:gd name="T18" fmla="*/ 54 w 235"/>
              <a:gd name="T19" fmla="*/ 215 h 269"/>
              <a:gd name="T20" fmla="*/ 91 w 235"/>
              <a:gd name="T21" fmla="*/ 215 h 269"/>
              <a:gd name="T22" fmla="*/ 91 w 235"/>
              <a:gd name="T23" fmla="*/ 269 h 269"/>
              <a:gd name="T24" fmla="*/ 142 w 235"/>
              <a:gd name="T25" fmla="*/ 269 h 269"/>
              <a:gd name="T26" fmla="*/ 142 w 235"/>
              <a:gd name="T27" fmla="*/ 110 h 269"/>
              <a:gd name="T28" fmla="*/ 142 w 235"/>
              <a:gd name="T29" fmla="*/ 94 h 269"/>
              <a:gd name="T30" fmla="*/ 127 w 235"/>
              <a:gd name="T31" fmla="*/ 72 h 269"/>
              <a:gd name="T32" fmla="*/ 127 w 235"/>
              <a:gd name="T33" fmla="*/ 37 h 269"/>
              <a:gd name="T34" fmla="*/ 16 w 235"/>
              <a:gd name="T35" fmla="*/ 37 h 269"/>
              <a:gd name="T36" fmla="*/ 16 w 235"/>
              <a:gd name="T37" fmla="*/ 72 h 269"/>
              <a:gd name="T38" fmla="*/ 90 w 235"/>
              <a:gd name="T39" fmla="*/ 37 h 269"/>
              <a:gd name="T40" fmla="*/ 90 w 235"/>
              <a:gd name="T41" fmla="*/ 0 h 269"/>
              <a:gd name="T42" fmla="*/ 53 w 235"/>
              <a:gd name="T43" fmla="*/ 0 h 269"/>
              <a:gd name="T44" fmla="*/ 53 w 235"/>
              <a:gd name="T45" fmla="*/ 37 h 269"/>
              <a:gd name="T46" fmla="*/ 36 w 235"/>
              <a:gd name="T47" fmla="*/ 106 h 269"/>
              <a:gd name="T48" fmla="*/ 36 w 235"/>
              <a:gd name="T49" fmla="*/ 129 h 269"/>
              <a:gd name="T50" fmla="*/ 71 w 235"/>
              <a:gd name="T51" fmla="*/ 106 h 269"/>
              <a:gd name="T52" fmla="*/ 71 w 235"/>
              <a:gd name="T53" fmla="*/ 129 h 269"/>
              <a:gd name="T54" fmla="*/ 108 w 235"/>
              <a:gd name="T55" fmla="*/ 106 h 269"/>
              <a:gd name="T56" fmla="*/ 108 w 235"/>
              <a:gd name="T57" fmla="*/ 129 h 269"/>
              <a:gd name="T58" fmla="*/ 36 w 235"/>
              <a:gd name="T59" fmla="*/ 160 h 269"/>
              <a:gd name="T60" fmla="*/ 36 w 235"/>
              <a:gd name="T61" fmla="*/ 184 h 269"/>
              <a:gd name="T62" fmla="*/ 71 w 235"/>
              <a:gd name="T63" fmla="*/ 160 h 269"/>
              <a:gd name="T64" fmla="*/ 71 w 235"/>
              <a:gd name="T65" fmla="*/ 184 h 269"/>
              <a:gd name="T66" fmla="*/ 108 w 235"/>
              <a:gd name="T67" fmla="*/ 160 h 269"/>
              <a:gd name="T68" fmla="*/ 108 w 235"/>
              <a:gd name="T69" fmla="*/ 184 h 269"/>
              <a:gd name="T70" fmla="*/ 175 w 235"/>
              <a:gd name="T71" fmla="*/ 269 h 269"/>
              <a:gd name="T72" fmla="*/ 201 w 235"/>
              <a:gd name="T73" fmla="*/ 269 h 269"/>
              <a:gd name="T74" fmla="*/ 175 w 235"/>
              <a:gd name="T75" fmla="*/ 235 h 269"/>
              <a:gd name="T76" fmla="*/ 201 w 235"/>
              <a:gd name="T77" fmla="*/ 235 h 269"/>
              <a:gd name="T78" fmla="*/ 175 w 235"/>
              <a:gd name="T79" fmla="*/ 200 h 269"/>
              <a:gd name="T80" fmla="*/ 201 w 235"/>
              <a:gd name="T81" fmla="*/ 200 h 269"/>
              <a:gd name="T82" fmla="*/ 175 w 235"/>
              <a:gd name="T83" fmla="*/ 166 h 269"/>
              <a:gd name="T84" fmla="*/ 201 w 235"/>
              <a:gd name="T85" fmla="*/ 166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5" h="269">
                <a:moveTo>
                  <a:pt x="142" y="110"/>
                </a:moveTo>
                <a:cubicBezTo>
                  <a:pt x="168" y="110"/>
                  <a:pt x="168" y="110"/>
                  <a:pt x="168" y="110"/>
                </a:cubicBezTo>
                <a:cubicBezTo>
                  <a:pt x="205" y="110"/>
                  <a:pt x="235" y="140"/>
                  <a:pt x="235" y="176"/>
                </a:cubicBezTo>
                <a:cubicBezTo>
                  <a:pt x="235" y="269"/>
                  <a:pt x="235" y="269"/>
                  <a:pt x="235" y="269"/>
                </a:cubicBezTo>
                <a:moveTo>
                  <a:pt x="142" y="94"/>
                </a:moveTo>
                <a:cubicBezTo>
                  <a:pt x="142" y="72"/>
                  <a:pt x="142" y="72"/>
                  <a:pt x="142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269"/>
                  <a:pt x="0" y="269"/>
                  <a:pt x="0" y="269"/>
                </a:cubicBezTo>
                <a:cubicBezTo>
                  <a:pt x="54" y="269"/>
                  <a:pt x="54" y="269"/>
                  <a:pt x="54" y="269"/>
                </a:cubicBezTo>
                <a:cubicBezTo>
                  <a:pt x="54" y="215"/>
                  <a:pt x="54" y="215"/>
                  <a:pt x="54" y="215"/>
                </a:cubicBezTo>
                <a:cubicBezTo>
                  <a:pt x="91" y="215"/>
                  <a:pt x="91" y="215"/>
                  <a:pt x="91" y="215"/>
                </a:cubicBezTo>
                <a:cubicBezTo>
                  <a:pt x="91" y="269"/>
                  <a:pt x="91" y="269"/>
                  <a:pt x="91" y="269"/>
                </a:cubicBezTo>
                <a:cubicBezTo>
                  <a:pt x="142" y="269"/>
                  <a:pt x="142" y="269"/>
                  <a:pt x="142" y="269"/>
                </a:cubicBezTo>
                <a:cubicBezTo>
                  <a:pt x="142" y="110"/>
                  <a:pt x="142" y="110"/>
                  <a:pt x="142" y="110"/>
                </a:cubicBezTo>
                <a:lnTo>
                  <a:pt x="142" y="94"/>
                </a:lnTo>
                <a:close/>
                <a:moveTo>
                  <a:pt x="127" y="72"/>
                </a:moveTo>
                <a:cubicBezTo>
                  <a:pt x="127" y="37"/>
                  <a:pt x="127" y="37"/>
                  <a:pt x="127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72"/>
                  <a:pt x="16" y="72"/>
                  <a:pt x="16" y="72"/>
                </a:cubicBezTo>
                <a:moveTo>
                  <a:pt x="90" y="37"/>
                </a:moveTo>
                <a:cubicBezTo>
                  <a:pt x="90" y="0"/>
                  <a:pt x="90" y="0"/>
                  <a:pt x="90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37"/>
                  <a:pt x="53" y="37"/>
                  <a:pt x="53" y="37"/>
                </a:cubicBezTo>
                <a:moveTo>
                  <a:pt x="36" y="106"/>
                </a:moveTo>
                <a:cubicBezTo>
                  <a:pt x="36" y="129"/>
                  <a:pt x="36" y="129"/>
                  <a:pt x="36" y="129"/>
                </a:cubicBezTo>
                <a:moveTo>
                  <a:pt x="71" y="106"/>
                </a:moveTo>
                <a:cubicBezTo>
                  <a:pt x="71" y="129"/>
                  <a:pt x="71" y="129"/>
                  <a:pt x="71" y="129"/>
                </a:cubicBezTo>
                <a:moveTo>
                  <a:pt x="108" y="106"/>
                </a:moveTo>
                <a:cubicBezTo>
                  <a:pt x="108" y="129"/>
                  <a:pt x="108" y="129"/>
                  <a:pt x="108" y="129"/>
                </a:cubicBezTo>
                <a:moveTo>
                  <a:pt x="36" y="160"/>
                </a:moveTo>
                <a:cubicBezTo>
                  <a:pt x="36" y="184"/>
                  <a:pt x="36" y="184"/>
                  <a:pt x="36" y="184"/>
                </a:cubicBezTo>
                <a:moveTo>
                  <a:pt x="71" y="160"/>
                </a:moveTo>
                <a:cubicBezTo>
                  <a:pt x="71" y="184"/>
                  <a:pt x="71" y="184"/>
                  <a:pt x="71" y="184"/>
                </a:cubicBezTo>
                <a:moveTo>
                  <a:pt x="108" y="160"/>
                </a:moveTo>
                <a:cubicBezTo>
                  <a:pt x="108" y="184"/>
                  <a:pt x="108" y="184"/>
                  <a:pt x="108" y="184"/>
                </a:cubicBezTo>
                <a:moveTo>
                  <a:pt x="175" y="269"/>
                </a:moveTo>
                <a:cubicBezTo>
                  <a:pt x="201" y="269"/>
                  <a:pt x="201" y="269"/>
                  <a:pt x="201" y="269"/>
                </a:cubicBezTo>
                <a:moveTo>
                  <a:pt x="175" y="235"/>
                </a:moveTo>
                <a:cubicBezTo>
                  <a:pt x="201" y="235"/>
                  <a:pt x="201" y="235"/>
                  <a:pt x="201" y="235"/>
                </a:cubicBezTo>
                <a:moveTo>
                  <a:pt x="175" y="200"/>
                </a:moveTo>
                <a:cubicBezTo>
                  <a:pt x="201" y="200"/>
                  <a:pt x="201" y="200"/>
                  <a:pt x="201" y="200"/>
                </a:cubicBezTo>
                <a:moveTo>
                  <a:pt x="175" y="166"/>
                </a:moveTo>
                <a:cubicBezTo>
                  <a:pt x="201" y="166"/>
                  <a:pt x="201" y="166"/>
                  <a:pt x="201" y="166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defTabSz="932585"/>
            <a:endParaRPr lang="en-US" sz="1801">
              <a:solidFill>
                <a:srgbClr val="353535"/>
              </a:solidFill>
              <a:latin typeface="Segoe UI"/>
            </a:endParaRPr>
          </a:p>
        </p:txBody>
      </p:sp>
      <p:pic>
        <p:nvPicPr>
          <p:cNvPr id="12" name="Picture 2" descr="Image result for linux logo transparent png">
            <a:extLst>
              <a:ext uri="{FF2B5EF4-FFF2-40B4-BE49-F238E27FC236}">
                <a16:creationId xmlns:a16="http://schemas.microsoft.com/office/drawing/2014/main" id="{B07FD241-7AC5-42F6-BD8A-290F8CE14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847" y="3022982"/>
            <a:ext cx="868218" cy="95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windows logo transparent png">
            <a:extLst>
              <a:ext uri="{FF2B5EF4-FFF2-40B4-BE49-F238E27FC236}">
                <a16:creationId xmlns:a16="http://schemas.microsoft.com/office/drawing/2014/main" id="{88EEA4F5-AE2F-4BA4-B474-35D4EA71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62" y="3068369"/>
            <a:ext cx="660217" cy="72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900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0EE23-3043-429B-ACF1-8987A6FF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Azure Migrate Works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38C7541-5AC4-4A6F-8475-C1B27C9C8AA9}"/>
              </a:ext>
            </a:extLst>
          </p:cNvPr>
          <p:cNvGrpSpPr/>
          <p:nvPr/>
        </p:nvGrpSpPr>
        <p:grpSpPr>
          <a:xfrm>
            <a:off x="771613" y="4475487"/>
            <a:ext cx="2044260" cy="1652189"/>
            <a:chOff x="1152482" y="4900236"/>
            <a:chExt cx="2044550" cy="1652423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F2ADEE3-E375-4FE7-943E-590CB9B25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2483" y="5363468"/>
              <a:ext cx="331361" cy="1189191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178293F4-288B-41C3-9CA6-911BB41A8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7953" y="6281944"/>
              <a:ext cx="238967" cy="23233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A3B1CBD7-ACB3-446A-AACD-31E042D45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3218" y="5987965"/>
              <a:ext cx="238967" cy="23233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2DF09587-F165-4106-B1D3-A40BB6C6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6085" y="5700203"/>
              <a:ext cx="238967" cy="232330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F5AF6EB5-19FD-4CE3-A350-BEB00E100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7975" y="5403573"/>
              <a:ext cx="238967" cy="232330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9758FB05-BD1F-416F-A0F4-9C7556CE8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4026" y="5354463"/>
              <a:ext cx="331361" cy="1189191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43003B1D-9DC8-4B0F-8C87-7EA09CE39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497" y="6272939"/>
              <a:ext cx="238967" cy="232330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C02EF81F-BE78-4428-879C-C205329F2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4761" y="5978960"/>
              <a:ext cx="238967" cy="232330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99D6C5A2-32E5-4845-9730-8E72C6D4D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7628" y="5691198"/>
              <a:ext cx="238967" cy="23233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6D7D641-E50B-4005-9353-464DEA98A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9518" y="5394568"/>
              <a:ext cx="238967" cy="232330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145C8AF1-A87D-4E19-B3F8-2A491A28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2572" y="5350885"/>
              <a:ext cx="331361" cy="1189191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F8BBBCEB-A35E-42E0-B8B1-23D54C789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043" y="6269360"/>
              <a:ext cx="238967" cy="232330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2749A0D7-A6CE-4CC7-B498-F81731093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3308" y="5975381"/>
              <a:ext cx="238967" cy="232330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71CCEEE9-60CD-4621-A157-4799BEB94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6175" y="5687619"/>
              <a:ext cx="238967" cy="23233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874D1CF-D667-48CB-9725-9A4E823AD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8065" y="5390989"/>
              <a:ext cx="238967" cy="232330"/>
            </a:xfrm>
            <a:prstGeom prst="rect">
              <a:avLst/>
            </a:prstGeom>
          </p:spPr>
        </p:pic>
        <p:sp>
          <p:nvSpPr>
            <p:cNvPr id="124" name="Left Brace 123">
              <a:extLst>
                <a:ext uri="{FF2B5EF4-FFF2-40B4-BE49-F238E27FC236}">
                  <a16:creationId xmlns:a16="http://schemas.microsoft.com/office/drawing/2014/main" id="{8F8BE919-4B61-4B2F-942B-2D15E938BBF3}"/>
                </a:ext>
              </a:extLst>
            </p:cNvPr>
            <p:cNvSpPr/>
            <p:nvPr/>
          </p:nvSpPr>
          <p:spPr>
            <a:xfrm rot="5400000">
              <a:off x="2009162" y="4043556"/>
              <a:ext cx="321167" cy="2034528"/>
            </a:xfrm>
            <a:prstGeom prst="leftBrace">
              <a:avLst/>
            </a:prstGeom>
            <a:noFill/>
            <a:ln w="9525" cap="flat" cmpd="sng" algn="ctr">
              <a:solidFill>
                <a:srgbClr val="0078D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3253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4DFBF8-8617-491D-A6AC-8CBF34AC38E5}"/>
              </a:ext>
            </a:extLst>
          </p:cNvPr>
          <p:cNvGrpSpPr/>
          <p:nvPr/>
        </p:nvGrpSpPr>
        <p:grpSpPr>
          <a:xfrm>
            <a:off x="1475694" y="2346293"/>
            <a:ext cx="370486" cy="1531913"/>
            <a:chOff x="1475024" y="2346129"/>
            <a:chExt cx="370540" cy="1532132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E4E67F5-4E58-434B-AD0C-1EEFAB773F71}"/>
                </a:ext>
              </a:extLst>
            </p:cNvPr>
            <p:cNvSpPr txBox="1"/>
            <p:nvPr/>
          </p:nvSpPr>
          <p:spPr>
            <a:xfrm rot="16200000">
              <a:off x="886863" y="2982279"/>
              <a:ext cx="1484143" cy="307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algn="ctr" defTabSz="93253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Raw metadata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10D68081-CD92-4C92-9E38-1D7EA7150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4717" y="2346129"/>
              <a:ext cx="10847" cy="1371946"/>
            </a:xfrm>
            <a:prstGeom prst="straightConnector1">
              <a:avLst/>
            </a:prstGeom>
            <a:noFill/>
            <a:ln w="19050" cap="flat" cmpd="sng" algn="ctr">
              <a:solidFill>
                <a:srgbClr val="1A1A1A">
                  <a:shade val="95000"/>
                  <a:alpha val="50000"/>
                  <a:satMod val="150000"/>
                </a:srgbClr>
              </a:solidFill>
              <a:prstDash val="solid"/>
              <a:tailEnd type="triangle"/>
            </a:ln>
            <a:effectLst/>
          </p:spPr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07B34D58-B5BA-4AA6-8AEB-0DAFB8DA04C8}"/>
              </a:ext>
            </a:extLst>
          </p:cNvPr>
          <p:cNvSpPr txBox="1"/>
          <p:nvPr/>
        </p:nvSpPr>
        <p:spPr>
          <a:xfrm>
            <a:off x="4471025" y="2317233"/>
            <a:ext cx="1576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36"/>
            <a:r>
              <a:rPr lang="en-US" sz="1400" b="1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Migrate Service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ADD281B-8331-4B8A-B05C-6EE4E0D40FF1}"/>
              </a:ext>
            </a:extLst>
          </p:cNvPr>
          <p:cNvGrpSpPr/>
          <p:nvPr/>
        </p:nvGrpSpPr>
        <p:grpSpPr>
          <a:xfrm>
            <a:off x="2160265" y="3889601"/>
            <a:ext cx="2536847" cy="738664"/>
            <a:chOff x="2159688" y="3889653"/>
            <a:chExt cx="2537207" cy="738768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ED6FEE60-57A3-4D52-ABD0-4BF6F1687F6E}"/>
                </a:ext>
              </a:extLst>
            </p:cNvPr>
            <p:cNvSpPr txBox="1"/>
            <p:nvPr/>
          </p:nvSpPr>
          <p:spPr>
            <a:xfrm>
              <a:off x="2599639" y="3889653"/>
              <a:ext cx="1484145" cy="738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3253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1. Download and configure appliance</a:t>
              </a: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E472265A-10CC-441F-810F-6E93E97866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9688" y="3911581"/>
              <a:ext cx="2537207" cy="5685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3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550D13F-1BAC-4648-A891-BAF9549F8F17}"/>
              </a:ext>
            </a:extLst>
          </p:cNvPr>
          <p:cNvGrpSpPr/>
          <p:nvPr/>
        </p:nvGrpSpPr>
        <p:grpSpPr>
          <a:xfrm>
            <a:off x="2113584" y="2444424"/>
            <a:ext cx="2583528" cy="1252362"/>
            <a:chOff x="2037094" y="2440252"/>
            <a:chExt cx="2659801" cy="1256562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DCDD0955-4412-4244-91EE-8F077477B416}"/>
                </a:ext>
              </a:extLst>
            </p:cNvPr>
            <p:cNvCxnSpPr/>
            <p:nvPr/>
          </p:nvCxnSpPr>
          <p:spPr>
            <a:xfrm flipH="1" flipV="1">
              <a:off x="2037094" y="2440252"/>
              <a:ext cx="2659801" cy="1256562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3"/>
              </a:solidFill>
              <a:prstDash val="soli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AA42658-966B-44DB-9172-86BFE8B164F6}"/>
                </a:ext>
              </a:extLst>
            </p:cNvPr>
            <p:cNvSpPr txBox="1"/>
            <p:nvPr/>
          </p:nvSpPr>
          <p:spPr>
            <a:xfrm rot="1518117">
              <a:off x="2575340" y="2757954"/>
              <a:ext cx="1755166" cy="307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 b="1" kern="0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2. Start discovery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FA78487-C0EC-4D4A-8CCD-FF2657874772}"/>
              </a:ext>
            </a:extLst>
          </p:cNvPr>
          <p:cNvGrpSpPr/>
          <p:nvPr/>
        </p:nvGrpSpPr>
        <p:grpSpPr>
          <a:xfrm>
            <a:off x="5551586" y="2350984"/>
            <a:ext cx="3121643" cy="1585626"/>
            <a:chOff x="5551492" y="2350822"/>
            <a:chExt cx="3122086" cy="1585850"/>
          </a:xfrm>
        </p:grpSpPr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1263D05B-D764-4301-BEDF-28DDBE21D109}"/>
                </a:ext>
              </a:extLst>
            </p:cNvPr>
            <p:cNvCxnSpPr/>
            <p:nvPr/>
          </p:nvCxnSpPr>
          <p:spPr>
            <a:xfrm flipV="1">
              <a:off x="5551492" y="2350822"/>
              <a:ext cx="3122086" cy="158585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3"/>
              </a:solidFill>
              <a:prstDash val="solid"/>
              <a:tailEnd type="triangle"/>
            </a:ln>
            <a:effectLst/>
          </p:spPr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2D7CD95-C2BE-4E74-8E20-9BA819A19F21}"/>
                </a:ext>
              </a:extLst>
            </p:cNvPr>
            <p:cNvSpPr txBox="1"/>
            <p:nvPr/>
          </p:nvSpPr>
          <p:spPr>
            <a:xfrm rot="19986088">
              <a:off x="5882396" y="2895821"/>
              <a:ext cx="2110631" cy="307820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tailEnd type="triangle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3253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3. Create assessment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04400F5-F96A-4630-8BDC-DE0CBCA269C7}"/>
              </a:ext>
            </a:extLst>
          </p:cNvPr>
          <p:cNvGrpSpPr/>
          <p:nvPr/>
        </p:nvGrpSpPr>
        <p:grpSpPr>
          <a:xfrm>
            <a:off x="6019655" y="1204666"/>
            <a:ext cx="3697141" cy="1013331"/>
            <a:chOff x="6019655" y="1204666"/>
            <a:chExt cx="3697141" cy="1013331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C2C34210-B55F-43A8-A586-31454D27D013}"/>
                </a:ext>
              </a:extLst>
            </p:cNvPr>
            <p:cNvGrpSpPr/>
            <p:nvPr/>
          </p:nvGrpSpPr>
          <p:grpSpPr>
            <a:xfrm>
              <a:off x="6019655" y="1397269"/>
              <a:ext cx="3213929" cy="791858"/>
              <a:chOff x="6021510" y="1420606"/>
              <a:chExt cx="3214383" cy="791969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6E0E6D4-8005-451D-8866-0E045840C103}"/>
                  </a:ext>
                </a:extLst>
              </p:cNvPr>
              <p:cNvGrpSpPr/>
              <p:nvPr/>
            </p:nvGrpSpPr>
            <p:grpSpPr>
              <a:xfrm>
                <a:off x="6021510" y="1602583"/>
                <a:ext cx="2001439" cy="307820"/>
                <a:chOff x="6021510" y="1602583"/>
                <a:chExt cx="2001439" cy="307820"/>
              </a:xfrm>
            </p:grpSpPr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B60D758D-4356-4F2C-889D-401C66A3A58C}"/>
                    </a:ext>
                  </a:extLst>
                </p:cNvPr>
                <p:cNvSpPr txBox="1"/>
                <p:nvPr/>
              </p:nvSpPr>
              <p:spPr>
                <a:xfrm>
                  <a:off x="6021510" y="1602583"/>
                  <a:ext cx="2001439" cy="3078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3253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400" b="1" kern="0" dirty="0">
                      <a:solidFill>
                        <a:prstClr val="black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Processed metadata</a:t>
                  </a:r>
                </a:p>
              </p:txBody>
            </p:sp>
            <p:cxnSp>
              <p:nvCxnSpPr>
                <p:cNvPr id="147" name="Straight Arrow Connector 146">
                  <a:extLst>
                    <a:ext uri="{FF2B5EF4-FFF2-40B4-BE49-F238E27FC236}">
                      <a16:creationId xmlns:a16="http://schemas.microsoft.com/office/drawing/2014/main" id="{96608656-5C64-4698-A128-8C719A37AC8E}"/>
                    </a:ext>
                  </a:extLst>
                </p:cNvPr>
                <p:cNvCxnSpPr/>
                <p:nvPr/>
              </p:nvCxnSpPr>
              <p:spPr>
                <a:xfrm>
                  <a:off x="6195969" y="1900087"/>
                  <a:ext cx="1676737" cy="2242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1A1A1A">
                      <a:shade val="95000"/>
                      <a:alpha val="50000"/>
                      <a:satMod val="150000"/>
                    </a:srgbClr>
                  </a:solidFill>
                  <a:prstDash val="solid"/>
                  <a:tailEnd type="triangle"/>
                </a:ln>
                <a:effectLst/>
              </p:spPr>
            </p:cxnSp>
          </p:grpSp>
          <p:pic>
            <p:nvPicPr>
              <p:cNvPr id="145" name="Graphic 6">
                <a:extLst>
                  <a:ext uri="{FF2B5EF4-FFF2-40B4-BE49-F238E27FC236}">
                    <a16:creationId xmlns:a16="http://schemas.microsoft.com/office/drawing/2014/main" id="{63BF0DE5-B328-467A-85C1-343E951EA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443923" y="1420606"/>
                <a:ext cx="791970" cy="791969"/>
              </a:xfrm>
              <a:prstGeom prst="rect">
                <a:avLst/>
              </a:prstGeom>
            </p:spPr>
          </p:pic>
        </p:grpSp>
        <p:sp>
          <p:nvSpPr>
            <p:cNvPr id="143" name="Freeform 13" title="Icon of a cloud">
              <a:extLst>
                <a:ext uri="{FF2B5EF4-FFF2-40B4-BE49-F238E27FC236}">
                  <a16:creationId xmlns:a16="http://schemas.microsoft.com/office/drawing/2014/main" id="{D6A15A8A-BAF5-4936-920F-79146F0829B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869543" y="1204666"/>
              <a:ext cx="1847253" cy="1013331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3810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C0F7F21-262F-4A1E-9EAD-68545BE4B912}"/>
              </a:ext>
            </a:extLst>
          </p:cNvPr>
          <p:cNvGrpSpPr/>
          <p:nvPr/>
        </p:nvGrpSpPr>
        <p:grpSpPr>
          <a:xfrm>
            <a:off x="2160264" y="1244594"/>
            <a:ext cx="3927404" cy="1013331"/>
            <a:chOff x="2160264" y="1244594"/>
            <a:chExt cx="3927404" cy="1013331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29186C3A-D00F-4205-999A-D1FDD0CCA052}"/>
                </a:ext>
              </a:extLst>
            </p:cNvPr>
            <p:cNvGrpSpPr/>
            <p:nvPr/>
          </p:nvGrpSpPr>
          <p:grpSpPr>
            <a:xfrm>
              <a:off x="2160264" y="1657559"/>
              <a:ext cx="2035574" cy="307776"/>
              <a:chOff x="2159688" y="1657297"/>
              <a:chExt cx="2035862" cy="307820"/>
            </a:xfrm>
          </p:grpSpPr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D8BC3B81-7418-4648-AF1D-BCC2104E42C3}"/>
                  </a:ext>
                </a:extLst>
              </p:cNvPr>
              <p:cNvSpPr txBox="1"/>
              <p:nvPr/>
            </p:nvSpPr>
            <p:spPr>
              <a:xfrm>
                <a:off x="2257440" y="1657297"/>
                <a:ext cx="1721855" cy="307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36"/>
                <a:r>
                  <a:rPr lang="en-US" sz="1400" b="1" kern="0" dirty="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Raw metadata</a:t>
                </a:r>
              </a:p>
            </p:txBody>
          </p: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F4246055-4CE3-470D-818B-625591C38213}"/>
                  </a:ext>
                </a:extLst>
              </p:cNvPr>
              <p:cNvCxnSpPr/>
              <p:nvPr/>
            </p:nvCxnSpPr>
            <p:spPr>
              <a:xfrm flipV="1">
                <a:off x="2159688" y="1923336"/>
                <a:ext cx="2035862" cy="10973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1A1A1A">
                    <a:shade val="95000"/>
                    <a:alpha val="50000"/>
                    <a:satMod val="150000"/>
                  </a:srgbClr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6CA74D5-8C4C-40B0-9747-FBD1F8F49D99}"/>
                </a:ext>
              </a:extLst>
            </p:cNvPr>
            <p:cNvGrpSpPr/>
            <p:nvPr/>
          </p:nvGrpSpPr>
          <p:grpSpPr>
            <a:xfrm>
              <a:off x="4650035" y="1635436"/>
              <a:ext cx="1255564" cy="433511"/>
              <a:chOff x="2309813" y="1431925"/>
              <a:chExt cx="2143125" cy="769937"/>
            </a:xfrm>
            <a:solidFill>
              <a:srgbClr val="0078D7"/>
            </a:solidFill>
          </p:grpSpPr>
          <p:sp>
            <p:nvSpPr>
              <p:cNvPr id="152" name="Freeform 342">
                <a:extLst>
                  <a:ext uri="{FF2B5EF4-FFF2-40B4-BE49-F238E27FC236}">
                    <a16:creationId xmlns:a16="http://schemas.microsoft.com/office/drawing/2014/main" id="{58771670-7416-40EA-B9D8-AC5BC174BF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8426" y="1851025"/>
                <a:ext cx="317500" cy="315912"/>
              </a:xfrm>
              <a:custGeom>
                <a:avLst/>
                <a:gdLst>
                  <a:gd name="T0" fmla="*/ 19 w 93"/>
                  <a:gd name="T1" fmla="*/ 23 h 93"/>
                  <a:gd name="T2" fmla="*/ 19 w 93"/>
                  <a:gd name="T3" fmla="*/ 29 h 93"/>
                  <a:gd name="T4" fmla="*/ 12 w 93"/>
                  <a:gd name="T5" fmla="*/ 35 h 93"/>
                  <a:gd name="T6" fmla="*/ 1 w 93"/>
                  <a:gd name="T7" fmla="*/ 37 h 93"/>
                  <a:gd name="T8" fmla="*/ 2 w 93"/>
                  <a:gd name="T9" fmla="*/ 47 h 93"/>
                  <a:gd name="T10" fmla="*/ 14 w 93"/>
                  <a:gd name="T11" fmla="*/ 53 h 93"/>
                  <a:gd name="T12" fmla="*/ 14 w 93"/>
                  <a:gd name="T13" fmla="*/ 63 h 93"/>
                  <a:gd name="T14" fmla="*/ 7 w 93"/>
                  <a:gd name="T15" fmla="*/ 72 h 93"/>
                  <a:gd name="T16" fmla="*/ 16 w 93"/>
                  <a:gd name="T17" fmla="*/ 78 h 93"/>
                  <a:gd name="T18" fmla="*/ 28 w 93"/>
                  <a:gd name="T19" fmla="*/ 74 h 93"/>
                  <a:gd name="T20" fmla="*/ 35 w 93"/>
                  <a:gd name="T21" fmla="*/ 81 h 93"/>
                  <a:gd name="T22" fmla="*/ 37 w 93"/>
                  <a:gd name="T23" fmla="*/ 92 h 93"/>
                  <a:gd name="T24" fmla="*/ 47 w 93"/>
                  <a:gd name="T25" fmla="*/ 90 h 93"/>
                  <a:gd name="T26" fmla="*/ 53 w 93"/>
                  <a:gd name="T27" fmla="*/ 78 h 93"/>
                  <a:gd name="T28" fmla="*/ 57 w 93"/>
                  <a:gd name="T29" fmla="*/ 77 h 93"/>
                  <a:gd name="T30" fmla="*/ 62 w 93"/>
                  <a:gd name="T31" fmla="*/ 79 h 93"/>
                  <a:gd name="T32" fmla="*/ 72 w 93"/>
                  <a:gd name="T33" fmla="*/ 85 h 93"/>
                  <a:gd name="T34" fmla="*/ 78 w 93"/>
                  <a:gd name="T35" fmla="*/ 77 h 93"/>
                  <a:gd name="T36" fmla="*/ 73 w 93"/>
                  <a:gd name="T37" fmla="*/ 65 h 93"/>
                  <a:gd name="T38" fmla="*/ 75 w 93"/>
                  <a:gd name="T39" fmla="*/ 61 h 93"/>
                  <a:gd name="T40" fmla="*/ 80 w 93"/>
                  <a:gd name="T41" fmla="*/ 58 h 93"/>
                  <a:gd name="T42" fmla="*/ 92 w 93"/>
                  <a:gd name="T43" fmla="*/ 56 h 93"/>
                  <a:gd name="T44" fmla="*/ 90 w 93"/>
                  <a:gd name="T45" fmla="*/ 46 h 93"/>
                  <a:gd name="T46" fmla="*/ 78 w 93"/>
                  <a:gd name="T47" fmla="*/ 40 h 93"/>
                  <a:gd name="T48" fmla="*/ 77 w 93"/>
                  <a:gd name="T49" fmla="*/ 36 h 93"/>
                  <a:gd name="T50" fmla="*/ 78 w 93"/>
                  <a:gd name="T51" fmla="*/ 31 h 93"/>
                  <a:gd name="T52" fmla="*/ 85 w 93"/>
                  <a:gd name="T53" fmla="*/ 21 h 93"/>
                  <a:gd name="T54" fmla="*/ 77 w 93"/>
                  <a:gd name="T55" fmla="*/ 15 h 93"/>
                  <a:gd name="T56" fmla="*/ 64 w 93"/>
                  <a:gd name="T57" fmla="*/ 20 h 93"/>
                  <a:gd name="T58" fmla="*/ 61 w 93"/>
                  <a:gd name="T59" fmla="*/ 18 h 93"/>
                  <a:gd name="T60" fmla="*/ 58 w 93"/>
                  <a:gd name="T61" fmla="*/ 13 h 93"/>
                  <a:gd name="T62" fmla="*/ 56 w 93"/>
                  <a:gd name="T63" fmla="*/ 1 h 93"/>
                  <a:gd name="T64" fmla="*/ 46 w 93"/>
                  <a:gd name="T65" fmla="*/ 3 h 93"/>
                  <a:gd name="T66" fmla="*/ 40 w 93"/>
                  <a:gd name="T67" fmla="*/ 15 h 93"/>
                  <a:gd name="T68" fmla="*/ 36 w 93"/>
                  <a:gd name="T69" fmla="*/ 16 h 93"/>
                  <a:gd name="T70" fmla="*/ 30 w 93"/>
                  <a:gd name="T71" fmla="*/ 14 h 93"/>
                  <a:gd name="T72" fmla="*/ 21 w 93"/>
                  <a:gd name="T73" fmla="*/ 8 h 93"/>
                  <a:gd name="T74" fmla="*/ 15 w 93"/>
                  <a:gd name="T75" fmla="*/ 16 h 93"/>
                  <a:gd name="T76" fmla="*/ 57 w 93"/>
                  <a:gd name="T77" fmla="*/ 60 h 93"/>
                  <a:gd name="T78" fmla="*/ 36 w 93"/>
                  <a:gd name="T79" fmla="*/ 3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93">
                    <a:moveTo>
                      <a:pt x="15" y="16"/>
                    </a:moveTo>
                    <a:cubicBezTo>
                      <a:pt x="19" y="23"/>
                      <a:pt x="19" y="23"/>
                      <a:pt x="19" y="23"/>
                    </a:cubicBezTo>
                    <a:cubicBezTo>
                      <a:pt x="21" y="26"/>
                      <a:pt x="20" y="27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8" y="30"/>
                      <a:pt x="18" y="31"/>
                      <a:pt x="17" y="32"/>
                    </a:cubicBezTo>
                    <a:cubicBezTo>
                      <a:pt x="16" y="34"/>
                      <a:pt x="15" y="35"/>
                      <a:pt x="12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1" y="36"/>
                      <a:pt x="1" y="37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1" y="47"/>
                      <a:pt x="2" y="47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3" y="50"/>
                      <a:pt x="14" y="51"/>
                      <a:pt x="14" y="53"/>
                    </a:cubicBezTo>
                    <a:cubicBezTo>
                      <a:pt x="15" y="54"/>
                      <a:pt x="15" y="56"/>
                      <a:pt x="16" y="58"/>
                    </a:cubicBezTo>
                    <a:cubicBezTo>
                      <a:pt x="16" y="59"/>
                      <a:pt x="16" y="61"/>
                      <a:pt x="14" y="63"/>
                    </a:cubicBezTo>
                    <a:cubicBezTo>
                      <a:pt x="8" y="68"/>
                      <a:pt x="8" y="68"/>
                      <a:pt x="8" y="68"/>
                    </a:cubicBezTo>
                    <a:cubicBezTo>
                      <a:pt x="7" y="69"/>
                      <a:pt x="7" y="71"/>
                      <a:pt x="7" y="72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12" y="78"/>
                      <a:pt x="14" y="79"/>
                      <a:pt x="16" y="78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5" y="72"/>
                      <a:pt x="27" y="73"/>
                      <a:pt x="28" y="74"/>
                    </a:cubicBezTo>
                    <a:cubicBezTo>
                      <a:pt x="29" y="74"/>
                      <a:pt x="31" y="75"/>
                      <a:pt x="32" y="76"/>
                    </a:cubicBezTo>
                    <a:cubicBezTo>
                      <a:pt x="34" y="76"/>
                      <a:pt x="35" y="78"/>
                      <a:pt x="35" y="81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4" y="91"/>
                      <a:pt x="36" y="92"/>
                      <a:pt x="37" y="92"/>
                    </a:cubicBezTo>
                    <a:cubicBezTo>
                      <a:pt x="44" y="93"/>
                      <a:pt x="44" y="93"/>
                      <a:pt x="44" y="93"/>
                    </a:cubicBezTo>
                    <a:cubicBezTo>
                      <a:pt x="45" y="93"/>
                      <a:pt x="46" y="92"/>
                      <a:pt x="47" y="90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49" y="80"/>
                      <a:pt x="51" y="79"/>
                      <a:pt x="53" y="78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4" y="78"/>
                      <a:pt x="55" y="78"/>
                      <a:pt x="57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77"/>
                      <a:pt x="60" y="77"/>
                      <a:pt x="62" y="79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9" y="86"/>
                      <a:pt x="71" y="86"/>
                      <a:pt x="72" y="85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78" y="80"/>
                      <a:pt x="78" y="79"/>
                      <a:pt x="78" y="77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2" y="68"/>
                      <a:pt x="72" y="66"/>
                      <a:pt x="73" y="65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4" y="63"/>
                      <a:pt x="75" y="62"/>
                      <a:pt x="75" y="61"/>
                    </a:cubicBezTo>
                    <a:cubicBezTo>
                      <a:pt x="75" y="61"/>
                      <a:pt x="75" y="61"/>
                      <a:pt x="75" y="61"/>
                    </a:cubicBezTo>
                    <a:cubicBezTo>
                      <a:pt x="76" y="59"/>
                      <a:pt x="77" y="58"/>
                      <a:pt x="80" y="58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90" y="58"/>
                      <a:pt x="91" y="57"/>
                      <a:pt x="92" y="56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3" y="48"/>
                      <a:pt x="92" y="47"/>
                      <a:pt x="90" y="46"/>
                    </a:cubicBezTo>
                    <a:cubicBezTo>
                      <a:pt x="82" y="44"/>
                      <a:pt x="82" y="44"/>
                      <a:pt x="82" y="44"/>
                    </a:cubicBezTo>
                    <a:cubicBezTo>
                      <a:pt x="79" y="43"/>
                      <a:pt x="78" y="42"/>
                      <a:pt x="78" y="40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39"/>
                      <a:pt x="77" y="38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ubicBezTo>
                      <a:pt x="76" y="34"/>
                      <a:pt x="76" y="33"/>
                      <a:pt x="78" y="31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6" y="24"/>
                      <a:pt x="85" y="22"/>
                      <a:pt x="85" y="21"/>
                    </a:cubicBezTo>
                    <a:cubicBezTo>
                      <a:pt x="81" y="16"/>
                      <a:pt x="81" y="16"/>
                      <a:pt x="81" y="16"/>
                    </a:cubicBezTo>
                    <a:cubicBezTo>
                      <a:pt x="80" y="15"/>
                      <a:pt x="78" y="14"/>
                      <a:pt x="77" y="15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67" y="21"/>
                      <a:pt x="66" y="21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3" y="19"/>
                      <a:pt x="62" y="18"/>
                      <a:pt x="61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7"/>
                      <a:pt x="58" y="16"/>
                      <a:pt x="58" y="13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3"/>
                      <a:pt x="57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8" y="0"/>
                      <a:pt x="46" y="1"/>
                      <a:pt x="46" y="3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4"/>
                      <a:pt x="42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5"/>
                      <a:pt x="37" y="15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4" y="17"/>
                      <a:pt x="32" y="17"/>
                      <a:pt x="30" y="14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3" y="7"/>
                      <a:pt x="21" y="7"/>
                      <a:pt x="21" y="8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4" y="15"/>
                      <a:pt x="15" y="16"/>
                    </a:cubicBezTo>
                    <a:close/>
                    <a:moveTo>
                      <a:pt x="60" y="36"/>
                    </a:moveTo>
                    <a:cubicBezTo>
                      <a:pt x="65" y="44"/>
                      <a:pt x="64" y="54"/>
                      <a:pt x="57" y="60"/>
                    </a:cubicBezTo>
                    <a:cubicBezTo>
                      <a:pt x="49" y="66"/>
                      <a:pt x="38" y="64"/>
                      <a:pt x="33" y="57"/>
                    </a:cubicBezTo>
                    <a:cubicBezTo>
                      <a:pt x="27" y="50"/>
                      <a:pt x="28" y="39"/>
                      <a:pt x="36" y="33"/>
                    </a:cubicBezTo>
                    <a:cubicBezTo>
                      <a:pt x="43" y="27"/>
                      <a:pt x="54" y="29"/>
                      <a:pt x="6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53" name="Freeform 343">
                <a:extLst>
                  <a:ext uri="{FF2B5EF4-FFF2-40B4-BE49-F238E27FC236}">
                    <a16:creationId xmlns:a16="http://schemas.microsoft.com/office/drawing/2014/main" id="{0C12AB6C-E44F-4286-98E3-840458B66B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09813" y="1819275"/>
                <a:ext cx="334963" cy="331787"/>
              </a:xfrm>
              <a:custGeom>
                <a:avLst/>
                <a:gdLst>
                  <a:gd name="T0" fmla="*/ 96 w 98"/>
                  <a:gd name="T1" fmla="*/ 58 h 97"/>
                  <a:gd name="T2" fmla="*/ 89 w 98"/>
                  <a:gd name="T3" fmla="*/ 50 h 97"/>
                  <a:gd name="T4" fmla="*/ 96 w 98"/>
                  <a:gd name="T5" fmla="*/ 42 h 97"/>
                  <a:gd name="T6" fmla="*/ 90 w 98"/>
                  <a:gd name="T7" fmla="*/ 37 h 97"/>
                  <a:gd name="T8" fmla="*/ 88 w 98"/>
                  <a:gd name="T9" fmla="*/ 30 h 97"/>
                  <a:gd name="T10" fmla="*/ 89 w 98"/>
                  <a:gd name="T11" fmla="*/ 22 h 97"/>
                  <a:gd name="T12" fmla="*/ 79 w 98"/>
                  <a:gd name="T13" fmla="*/ 21 h 97"/>
                  <a:gd name="T14" fmla="*/ 78 w 98"/>
                  <a:gd name="T15" fmla="*/ 11 h 97"/>
                  <a:gd name="T16" fmla="*/ 70 w 98"/>
                  <a:gd name="T17" fmla="*/ 11 h 97"/>
                  <a:gd name="T18" fmla="*/ 64 w 98"/>
                  <a:gd name="T19" fmla="*/ 8 h 97"/>
                  <a:gd name="T20" fmla="*/ 58 w 98"/>
                  <a:gd name="T21" fmla="*/ 1 h 97"/>
                  <a:gd name="T22" fmla="*/ 51 w 98"/>
                  <a:gd name="T23" fmla="*/ 8 h 97"/>
                  <a:gd name="T24" fmla="*/ 43 w 98"/>
                  <a:gd name="T25" fmla="*/ 1 h 97"/>
                  <a:gd name="T26" fmla="*/ 37 w 98"/>
                  <a:gd name="T27" fmla="*/ 7 h 97"/>
                  <a:gd name="T28" fmla="*/ 31 w 98"/>
                  <a:gd name="T29" fmla="*/ 10 h 97"/>
                  <a:gd name="T30" fmla="*/ 23 w 98"/>
                  <a:gd name="T31" fmla="*/ 9 h 97"/>
                  <a:gd name="T32" fmla="*/ 22 w 98"/>
                  <a:gd name="T33" fmla="*/ 19 h 97"/>
                  <a:gd name="T34" fmla="*/ 11 w 98"/>
                  <a:gd name="T35" fmla="*/ 19 h 97"/>
                  <a:gd name="T36" fmla="*/ 12 w 98"/>
                  <a:gd name="T37" fmla="*/ 28 h 97"/>
                  <a:gd name="T38" fmla="*/ 9 w 98"/>
                  <a:gd name="T39" fmla="*/ 34 h 97"/>
                  <a:gd name="T40" fmla="*/ 2 w 98"/>
                  <a:gd name="T41" fmla="*/ 39 h 97"/>
                  <a:gd name="T42" fmla="*/ 9 w 98"/>
                  <a:gd name="T43" fmla="*/ 46 h 97"/>
                  <a:gd name="T44" fmla="*/ 2 w 98"/>
                  <a:gd name="T45" fmla="*/ 54 h 97"/>
                  <a:gd name="T46" fmla="*/ 8 w 98"/>
                  <a:gd name="T47" fmla="*/ 60 h 97"/>
                  <a:gd name="T48" fmla="*/ 10 w 98"/>
                  <a:gd name="T49" fmla="*/ 66 h 97"/>
                  <a:gd name="T50" fmla="*/ 9 w 98"/>
                  <a:gd name="T51" fmla="*/ 75 h 97"/>
                  <a:gd name="T52" fmla="*/ 19 w 98"/>
                  <a:gd name="T53" fmla="*/ 75 h 97"/>
                  <a:gd name="T54" fmla="*/ 20 w 98"/>
                  <a:gd name="T55" fmla="*/ 86 h 97"/>
                  <a:gd name="T56" fmla="*/ 28 w 98"/>
                  <a:gd name="T57" fmla="*/ 86 h 97"/>
                  <a:gd name="T58" fmla="*/ 34 w 98"/>
                  <a:gd name="T59" fmla="*/ 88 h 97"/>
                  <a:gd name="T60" fmla="*/ 40 w 98"/>
                  <a:gd name="T61" fmla="*/ 95 h 97"/>
                  <a:gd name="T62" fmla="*/ 47 w 98"/>
                  <a:gd name="T63" fmla="*/ 88 h 97"/>
                  <a:gd name="T64" fmla="*/ 55 w 98"/>
                  <a:gd name="T65" fmla="*/ 96 h 97"/>
                  <a:gd name="T66" fmla="*/ 61 w 98"/>
                  <a:gd name="T67" fmla="*/ 89 h 97"/>
                  <a:gd name="T68" fmla="*/ 67 w 98"/>
                  <a:gd name="T69" fmla="*/ 87 h 97"/>
                  <a:gd name="T70" fmla="*/ 75 w 98"/>
                  <a:gd name="T71" fmla="*/ 88 h 97"/>
                  <a:gd name="T72" fmla="*/ 76 w 98"/>
                  <a:gd name="T73" fmla="*/ 78 h 97"/>
                  <a:gd name="T74" fmla="*/ 87 w 98"/>
                  <a:gd name="T75" fmla="*/ 78 h 97"/>
                  <a:gd name="T76" fmla="*/ 86 w 98"/>
                  <a:gd name="T77" fmla="*/ 69 h 97"/>
                  <a:gd name="T78" fmla="*/ 89 w 98"/>
                  <a:gd name="T79" fmla="*/ 63 h 97"/>
                  <a:gd name="T80" fmla="*/ 57 w 98"/>
                  <a:gd name="T81" fmla="*/ 47 h 97"/>
                  <a:gd name="T82" fmla="*/ 41 w 98"/>
                  <a:gd name="T83" fmla="*/ 50 h 97"/>
                  <a:gd name="T84" fmla="*/ 57 w 98"/>
                  <a:gd name="T85" fmla="*/ 4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8" h="97">
                    <a:moveTo>
                      <a:pt x="95" y="61"/>
                    </a:moveTo>
                    <a:cubicBezTo>
                      <a:pt x="97" y="60"/>
                      <a:pt x="97" y="59"/>
                      <a:pt x="96" y="58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0" y="52"/>
                      <a:pt x="89" y="51"/>
                      <a:pt x="89" y="50"/>
                    </a:cubicBezTo>
                    <a:cubicBezTo>
                      <a:pt x="89" y="50"/>
                      <a:pt x="90" y="48"/>
                      <a:pt x="92" y="47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8" y="41"/>
                      <a:pt x="98" y="40"/>
                      <a:pt x="96" y="39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88" y="36"/>
                      <a:pt x="87" y="35"/>
                      <a:pt x="87" y="35"/>
                    </a:cubicBezTo>
                    <a:cubicBezTo>
                      <a:pt x="87" y="34"/>
                      <a:pt x="87" y="32"/>
                      <a:pt x="88" y="30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1" y="23"/>
                      <a:pt x="91" y="22"/>
                      <a:pt x="89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1" y="22"/>
                      <a:pt x="79" y="22"/>
                      <a:pt x="79" y="21"/>
                    </a:cubicBezTo>
                    <a:cubicBezTo>
                      <a:pt x="78" y="21"/>
                      <a:pt x="78" y="19"/>
                      <a:pt x="78" y="17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8" y="9"/>
                      <a:pt x="77" y="8"/>
                      <a:pt x="76" y="9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68" y="12"/>
                      <a:pt x="66" y="12"/>
                      <a:pt x="66" y="12"/>
                    </a:cubicBezTo>
                    <a:cubicBezTo>
                      <a:pt x="66" y="12"/>
                      <a:pt x="64" y="10"/>
                      <a:pt x="64" y="8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1" y="1"/>
                      <a:pt x="60" y="0"/>
                      <a:pt x="58" y="1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3" y="7"/>
                      <a:pt x="51" y="8"/>
                      <a:pt x="51" y="8"/>
                    </a:cubicBezTo>
                    <a:cubicBezTo>
                      <a:pt x="50" y="8"/>
                      <a:pt x="48" y="7"/>
                      <a:pt x="47" y="6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0"/>
                      <a:pt x="40" y="0"/>
                      <a:pt x="40" y="1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9"/>
                      <a:pt x="36" y="11"/>
                      <a:pt x="35" y="11"/>
                    </a:cubicBezTo>
                    <a:cubicBezTo>
                      <a:pt x="35" y="11"/>
                      <a:pt x="33" y="10"/>
                      <a:pt x="31" y="10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6"/>
                      <a:pt x="23" y="7"/>
                      <a:pt x="23" y="9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7"/>
                      <a:pt x="22" y="18"/>
                      <a:pt x="22" y="19"/>
                    </a:cubicBezTo>
                    <a:cubicBezTo>
                      <a:pt x="22" y="19"/>
                      <a:pt x="19" y="20"/>
                      <a:pt x="18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20"/>
                      <a:pt x="9" y="22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9"/>
                      <a:pt x="13" y="31"/>
                      <a:pt x="13" y="31"/>
                    </a:cubicBezTo>
                    <a:cubicBezTo>
                      <a:pt x="13" y="32"/>
                      <a:pt x="11" y="33"/>
                      <a:pt x="9" y="34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1" y="36"/>
                      <a:pt x="1" y="38"/>
                      <a:pt x="2" y="39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5"/>
                      <a:pt x="9" y="46"/>
                      <a:pt x="9" y="46"/>
                    </a:cubicBezTo>
                    <a:cubicBezTo>
                      <a:pt x="9" y="47"/>
                      <a:pt x="8" y="49"/>
                      <a:pt x="6" y="50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0" y="55"/>
                      <a:pt x="0" y="57"/>
                      <a:pt x="2" y="58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10" y="61"/>
                      <a:pt x="11" y="62"/>
                      <a:pt x="11" y="62"/>
                    </a:cubicBezTo>
                    <a:cubicBezTo>
                      <a:pt x="11" y="62"/>
                      <a:pt x="11" y="65"/>
                      <a:pt x="10" y="66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7" y="73"/>
                      <a:pt x="7" y="75"/>
                      <a:pt x="9" y="75"/>
                    </a:cubicBezTo>
                    <a:cubicBezTo>
                      <a:pt x="16" y="75"/>
                      <a:pt x="16" y="75"/>
                      <a:pt x="16" y="75"/>
                    </a:cubicBezTo>
                    <a:cubicBezTo>
                      <a:pt x="17" y="75"/>
                      <a:pt x="19" y="75"/>
                      <a:pt x="19" y="75"/>
                    </a:cubicBezTo>
                    <a:cubicBezTo>
                      <a:pt x="20" y="76"/>
                      <a:pt x="20" y="78"/>
                      <a:pt x="20" y="80"/>
                    </a:cubicBezTo>
                    <a:cubicBezTo>
                      <a:pt x="20" y="86"/>
                      <a:pt x="20" y="86"/>
                      <a:pt x="20" y="86"/>
                    </a:cubicBezTo>
                    <a:cubicBezTo>
                      <a:pt x="20" y="88"/>
                      <a:pt x="21" y="89"/>
                      <a:pt x="22" y="88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30" y="85"/>
                      <a:pt x="32" y="84"/>
                      <a:pt x="32" y="85"/>
                    </a:cubicBezTo>
                    <a:cubicBezTo>
                      <a:pt x="32" y="85"/>
                      <a:pt x="34" y="87"/>
                      <a:pt x="34" y="88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37" y="96"/>
                      <a:pt x="38" y="96"/>
                      <a:pt x="40" y="95"/>
                    </a:cubicBezTo>
                    <a:cubicBezTo>
                      <a:pt x="44" y="91"/>
                      <a:pt x="44" y="91"/>
                      <a:pt x="44" y="91"/>
                    </a:cubicBezTo>
                    <a:cubicBezTo>
                      <a:pt x="45" y="89"/>
                      <a:pt x="47" y="88"/>
                      <a:pt x="47" y="88"/>
                    </a:cubicBezTo>
                    <a:cubicBezTo>
                      <a:pt x="48" y="88"/>
                      <a:pt x="50" y="89"/>
                      <a:pt x="51" y="91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6" y="97"/>
                      <a:pt x="58" y="97"/>
                      <a:pt x="58" y="95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8"/>
                      <a:pt x="62" y="86"/>
                      <a:pt x="63" y="86"/>
                    </a:cubicBezTo>
                    <a:cubicBezTo>
                      <a:pt x="63" y="86"/>
                      <a:pt x="65" y="86"/>
                      <a:pt x="67" y="87"/>
                    </a:cubicBezTo>
                    <a:cubicBezTo>
                      <a:pt x="73" y="90"/>
                      <a:pt x="73" y="90"/>
                      <a:pt x="73" y="90"/>
                    </a:cubicBezTo>
                    <a:cubicBezTo>
                      <a:pt x="74" y="91"/>
                      <a:pt x="75" y="90"/>
                      <a:pt x="75" y="88"/>
                    </a:cubicBezTo>
                    <a:cubicBezTo>
                      <a:pt x="75" y="82"/>
                      <a:pt x="75" y="82"/>
                      <a:pt x="75" y="82"/>
                    </a:cubicBezTo>
                    <a:cubicBezTo>
                      <a:pt x="75" y="80"/>
                      <a:pt x="76" y="78"/>
                      <a:pt x="76" y="78"/>
                    </a:cubicBezTo>
                    <a:cubicBezTo>
                      <a:pt x="76" y="78"/>
                      <a:pt x="78" y="77"/>
                      <a:pt x="80" y="77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8" y="78"/>
                      <a:pt x="89" y="77"/>
                      <a:pt x="89" y="75"/>
                    </a:cubicBezTo>
                    <a:cubicBezTo>
                      <a:pt x="86" y="69"/>
                      <a:pt x="86" y="69"/>
                      <a:pt x="86" y="69"/>
                    </a:cubicBezTo>
                    <a:cubicBezTo>
                      <a:pt x="86" y="67"/>
                      <a:pt x="85" y="66"/>
                      <a:pt x="85" y="65"/>
                    </a:cubicBezTo>
                    <a:cubicBezTo>
                      <a:pt x="85" y="65"/>
                      <a:pt x="87" y="64"/>
                      <a:pt x="89" y="63"/>
                    </a:cubicBezTo>
                    <a:lnTo>
                      <a:pt x="95" y="61"/>
                    </a:lnTo>
                    <a:close/>
                    <a:moveTo>
                      <a:pt x="57" y="47"/>
                    </a:moveTo>
                    <a:cubicBezTo>
                      <a:pt x="58" y="52"/>
                      <a:pt x="55" y="56"/>
                      <a:pt x="50" y="57"/>
                    </a:cubicBezTo>
                    <a:cubicBezTo>
                      <a:pt x="46" y="57"/>
                      <a:pt x="41" y="54"/>
                      <a:pt x="41" y="50"/>
                    </a:cubicBezTo>
                    <a:cubicBezTo>
                      <a:pt x="40" y="45"/>
                      <a:pt x="43" y="41"/>
                      <a:pt x="48" y="40"/>
                    </a:cubicBezTo>
                    <a:cubicBezTo>
                      <a:pt x="52" y="39"/>
                      <a:pt x="57" y="42"/>
                      <a:pt x="57" y="47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54" name="Freeform 344">
                <a:extLst>
                  <a:ext uri="{FF2B5EF4-FFF2-40B4-BE49-F238E27FC236}">
                    <a16:creationId xmlns:a16="http://schemas.microsoft.com/office/drawing/2014/main" id="{6CD416CA-FB37-48E9-A088-FCC7A0CBC3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1151" y="1431925"/>
                <a:ext cx="636588" cy="633412"/>
              </a:xfrm>
              <a:custGeom>
                <a:avLst/>
                <a:gdLst>
                  <a:gd name="T0" fmla="*/ 168 w 186"/>
                  <a:gd name="T1" fmla="*/ 74 h 186"/>
                  <a:gd name="T2" fmla="*/ 178 w 186"/>
                  <a:gd name="T3" fmla="*/ 54 h 186"/>
                  <a:gd name="T4" fmla="*/ 154 w 186"/>
                  <a:gd name="T5" fmla="*/ 47 h 186"/>
                  <a:gd name="T6" fmla="*/ 156 w 186"/>
                  <a:gd name="T7" fmla="*/ 24 h 186"/>
                  <a:gd name="T8" fmla="*/ 132 w 186"/>
                  <a:gd name="T9" fmla="*/ 27 h 186"/>
                  <a:gd name="T10" fmla="*/ 125 w 186"/>
                  <a:gd name="T11" fmla="*/ 6 h 186"/>
                  <a:gd name="T12" fmla="*/ 104 w 186"/>
                  <a:gd name="T13" fmla="*/ 17 h 186"/>
                  <a:gd name="T14" fmla="*/ 89 w 186"/>
                  <a:gd name="T15" fmla="*/ 0 h 186"/>
                  <a:gd name="T16" fmla="*/ 74 w 186"/>
                  <a:gd name="T17" fmla="*/ 19 h 186"/>
                  <a:gd name="T18" fmla="*/ 54 w 186"/>
                  <a:gd name="T19" fmla="*/ 9 h 186"/>
                  <a:gd name="T20" fmla="*/ 47 w 186"/>
                  <a:gd name="T21" fmla="*/ 32 h 186"/>
                  <a:gd name="T22" fmla="*/ 24 w 186"/>
                  <a:gd name="T23" fmla="*/ 31 h 186"/>
                  <a:gd name="T24" fmla="*/ 27 w 186"/>
                  <a:gd name="T25" fmla="*/ 54 h 186"/>
                  <a:gd name="T26" fmla="*/ 6 w 186"/>
                  <a:gd name="T27" fmla="*/ 61 h 186"/>
                  <a:gd name="T28" fmla="*/ 17 w 186"/>
                  <a:gd name="T29" fmla="*/ 83 h 186"/>
                  <a:gd name="T30" fmla="*/ 0 w 186"/>
                  <a:gd name="T31" fmla="*/ 98 h 186"/>
                  <a:gd name="T32" fmla="*/ 19 w 186"/>
                  <a:gd name="T33" fmla="*/ 112 h 186"/>
                  <a:gd name="T34" fmla="*/ 9 w 186"/>
                  <a:gd name="T35" fmla="*/ 133 h 186"/>
                  <a:gd name="T36" fmla="*/ 32 w 186"/>
                  <a:gd name="T37" fmla="*/ 139 h 186"/>
                  <a:gd name="T38" fmla="*/ 31 w 186"/>
                  <a:gd name="T39" fmla="*/ 162 h 186"/>
                  <a:gd name="T40" fmla="*/ 54 w 186"/>
                  <a:gd name="T41" fmla="*/ 159 h 186"/>
                  <a:gd name="T42" fmla="*/ 62 w 186"/>
                  <a:gd name="T43" fmla="*/ 181 h 186"/>
                  <a:gd name="T44" fmla="*/ 83 w 186"/>
                  <a:gd name="T45" fmla="*/ 169 h 186"/>
                  <a:gd name="T46" fmla="*/ 98 w 186"/>
                  <a:gd name="T47" fmla="*/ 186 h 186"/>
                  <a:gd name="T48" fmla="*/ 113 w 186"/>
                  <a:gd name="T49" fmla="*/ 167 h 186"/>
                  <a:gd name="T50" fmla="*/ 133 w 186"/>
                  <a:gd name="T51" fmla="*/ 177 h 186"/>
                  <a:gd name="T52" fmla="*/ 140 w 186"/>
                  <a:gd name="T53" fmla="*/ 154 h 186"/>
                  <a:gd name="T54" fmla="*/ 162 w 186"/>
                  <a:gd name="T55" fmla="*/ 156 h 186"/>
                  <a:gd name="T56" fmla="*/ 159 w 186"/>
                  <a:gd name="T57" fmla="*/ 132 h 186"/>
                  <a:gd name="T58" fmla="*/ 181 w 186"/>
                  <a:gd name="T59" fmla="*/ 125 h 186"/>
                  <a:gd name="T60" fmla="*/ 169 w 186"/>
                  <a:gd name="T61" fmla="*/ 103 h 186"/>
                  <a:gd name="T62" fmla="*/ 186 w 186"/>
                  <a:gd name="T63" fmla="*/ 88 h 186"/>
                  <a:gd name="T64" fmla="*/ 143 w 186"/>
                  <a:gd name="T65" fmla="*/ 111 h 186"/>
                  <a:gd name="T66" fmla="*/ 143 w 186"/>
                  <a:gd name="T67" fmla="*/ 75 h 186"/>
                  <a:gd name="T68" fmla="*/ 151 w 186"/>
                  <a:gd name="T69" fmla="*/ 108 h 186"/>
                  <a:gd name="T70" fmla="*/ 115 w 186"/>
                  <a:gd name="T71" fmla="*/ 76 h 186"/>
                  <a:gd name="T72" fmla="*/ 123 w 186"/>
                  <a:gd name="T73" fmla="*/ 42 h 186"/>
                  <a:gd name="T74" fmla="*/ 78 w 186"/>
                  <a:gd name="T75" fmla="*/ 35 h 186"/>
                  <a:gd name="T76" fmla="*/ 111 w 186"/>
                  <a:gd name="T77" fmla="*/ 42 h 186"/>
                  <a:gd name="T78" fmla="*/ 76 w 186"/>
                  <a:gd name="T79" fmla="*/ 42 h 186"/>
                  <a:gd name="T80" fmla="*/ 93 w 186"/>
                  <a:gd name="T81" fmla="*/ 108 h 186"/>
                  <a:gd name="T82" fmla="*/ 108 w 186"/>
                  <a:gd name="T83" fmla="*/ 93 h 186"/>
                  <a:gd name="T84" fmla="*/ 77 w 186"/>
                  <a:gd name="T85" fmla="*/ 71 h 186"/>
                  <a:gd name="T86" fmla="*/ 42 w 186"/>
                  <a:gd name="T87" fmla="*/ 62 h 186"/>
                  <a:gd name="T88" fmla="*/ 35 w 186"/>
                  <a:gd name="T89" fmla="*/ 107 h 186"/>
                  <a:gd name="T90" fmla="*/ 42 w 186"/>
                  <a:gd name="T91" fmla="*/ 75 h 186"/>
                  <a:gd name="T92" fmla="*/ 42 w 186"/>
                  <a:gd name="T93" fmla="*/ 110 h 186"/>
                  <a:gd name="T94" fmla="*/ 44 w 186"/>
                  <a:gd name="T95" fmla="*/ 116 h 186"/>
                  <a:gd name="T96" fmla="*/ 70 w 186"/>
                  <a:gd name="T97" fmla="*/ 141 h 186"/>
                  <a:gd name="T98" fmla="*/ 41 w 186"/>
                  <a:gd name="T99" fmla="*/ 123 h 186"/>
                  <a:gd name="T100" fmla="*/ 78 w 186"/>
                  <a:gd name="T101" fmla="*/ 150 h 186"/>
                  <a:gd name="T102" fmla="*/ 96 w 186"/>
                  <a:gd name="T103" fmla="*/ 120 h 186"/>
                  <a:gd name="T104" fmla="*/ 123 w 186"/>
                  <a:gd name="T105" fmla="*/ 144 h 186"/>
                  <a:gd name="T106" fmla="*/ 114 w 186"/>
                  <a:gd name="T107" fmla="*/ 110 h 186"/>
                  <a:gd name="T108" fmla="*/ 135 w 186"/>
                  <a:gd name="T109" fmla="*/ 135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86" h="186">
                    <a:moveTo>
                      <a:pt x="183" y="85"/>
                    </a:moveTo>
                    <a:cubicBezTo>
                      <a:pt x="169" y="83"/>
                      <a:pt x="169" y="83"/>
                      <a:pt x="169" y="83"/>
                    </a:cubicBezTo>
                    <a:cubicBezTo>
                      <a:pt x="169" y="80"/>
                      <a:pt x="168" y="77"/>
                      <a:pt x="168" y="74"/>
                    </a:cubicBezTo>
                    <a:cubicBezTo>
                      <a:pt x="180" y="67"/>
                      <a:pt x="180" y="67"/>
                      <a:pt x="180" y="67"/>
                    </a:cubicBezTo>
                    <a:cubicBezTo>
                      <a:pt x="181" y="66"/>
                      <a:pt x="182" y="64"/>
                      <a:pt x="181" y="62"/>
                    </a:cubicBezTo>
                    <a:cubicBezTo>
                      <a:pt x="178" y="54"/>
                      <a:pt x="178" y="54"/>
                      <a:pt x="178" y="54"/>
                    </a:cubicBezTo>
                    <a:cubicBezTo>
                      <a:pt x="177" y="52"/>
                      <a:pt x="175" y="51"/>
                      <a:pt x="173" y="51"/>
                    </a:cubicBezTo>
                    <a:cubicBezTo>
                      <a:pt x="160" y="55"/>
                      <a:pt x="160" y="55"/>
                      <a:pt x="160" y="55"/>
                    </a:cubicBezTo>
                    <a:cubicBezTo>
                      <a:pt x="158" y="52"/>
                      <a:pt x="156" y="49"/>
                      <a:pt x="154" y="47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4" y="34"/>
                      <a:pt x="164" y="32"/>
                      <a:pt x="162" y="31"/>
                    </a:cubicBezTo>
                    <a:cubicBezTo>
                      <a:pt x="156" y="24"/>
                      <a:pt x="156" y="24"/>
                      <a:pt x="156" y="24"/>
                    </a:cubicBezTo>
                    <a:cubicBezTo>
                      <a:pt x="155" y="23"/>
                      <a:pt x="152" y="23"/>
                      <a:pt x="151" y="24"/>
                    </a:cubicBezTo>
                    <a:cubicBezTo>
                      <a:pt x="140" y="32"/>
                      <a:pt x="140" y="32"/>
                      <a:pt x="140" y="32"/>
                    </a:cubicBezTo>
                    <a:cubicBezTo>
                      <a:pt x="137" y="30"/>
                      <a:pt x="135" y="29"/>
                      <a:pt x="132" y="27"/>
                    </a:cubicBezTo>
                    <a:cubicBezTo>
                      <a:pt x="136" y="13"/>
                      <a:pt x="136" y="13"/>
                      <a:pt x="136" y="13"/>
                    </a:cubicBezTo>
                    <a:cubicBezTo>
                      <a:pt x="136" y="12"/>
                      <a:pt x="135" y="10"/>
                      <a:pt x="134" y="9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3" y="5"/>
                      <a:pt x="121" y="6"/>
                      <a:pt x="121" y="7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10" y="18"/>
                      <a:pt x="107" y="18"/>
                      <a:pt x="104" y="17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01" y="1"/>
                      <a:pt x="100" y="0"/>
                      <a:pt x="98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7" y="0"/>
                      <a:pt x="85" y="1"/>
                      <a:pt x="85" y="3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0" y="18"/>
                      <a:pt x="77" y="18"/>
                      <a:pt x="74" y="19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5"/>
                      <a:pt x="64" y="5"/>
                      <a:pt x="63" y="5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2" y="9"/>
                      <a:pt x="51" y="11"/>
                      <a:pt x="52" y="13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2" y="28"/>
                      <a:pt x="50" y="30"/>
                      <a:pt x="47" y="32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4" y="23"/>
                      <a:pt x="32" y="23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3" y="32"/>
                      <a:pt x="23" y="34"/>
                      <a:pt x="24" y="35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1" y="49"/>
                      <a:pt x="29" y="52"/>
                      <a:pt x="27" y="54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2" y="50"/>
                      <a:pt x="10" y="51"/>
                      <a:pt x="9" y="53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5" y="63"/>
                      <a:pt x="6" y="65"/>
                      <a:pt x="7" y="66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19" y="76"/>
                      <a:pt x="18" y="80"/>
                      <a:pt x="17" y="83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85"/>
                      <a:pt x="0" y="87"/>
                      <a:pt x="0" y="8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2" y="101"/>
                      <a:pt x="3" y="101"/>
                    </a:cubicBezTo>
                    <a:cubicBezTo>
                      <a:pt x="17" y="103"/>
                      <a:pt x="17" y="103"/>
                      <a:pt x="17" y="103"/>
                    </a:cubicBezTo>
                    <a:cubicBezTo>
                      <a:pt x="18" y="106"/>
                      <a:pt x="18" y="109"/>
                      <a:pt x="19" y="112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6" y="120"/>
                      <a:pt x="5" y="122"/>
                      <a:pt x="5" y="124"/>
                    </a:cubicBezTo>
                    <a:cubicBezTo>
                      <a:pt x="9" y="133"/>
                      <a:pt x="9" y="133"/>
                      <a:pt x="9" y="133"/>
                    </a:cubicBezTo>
                    <a:cubicBezTo>
                      <a:pt x="10" y="134"/>
                      <a:pt x="12" y="135"/>
                      <a:pt x="13" y="135"/>
                    </a:cubicBezTo>
                    <a:cubicBezTo>
                      <a:pt x="27" y="131"/>
                      <a:pt x="27" y="131"/>
                      <a:pt x="27" y="131"/>
                    </a:cubicBezTo>
                    <a:cubicBezTo>
                      <a:pt x="29" y="134"/>
                      <a:pt x="30" y="137"/>
                      <a:pt x="32" y="139"/>
                    </a:cubicBezTo>
                    <a:cubicBezTo>
                      <a:pt x="24" y="151"/>
                      <a:pt x="24" y="151"/>
                      <a:pt x="24" y="151"/>
                    </a:cubicBezTo>
                    <a:cubicBezTo>
                      <a:pt x="23" y="152"/>
                      <a:pt x="23" y="154"/>
                      <a:pt x="24" y="156"/>
                    </a:cubicBezTo>
                    <a:cubicBezTo>
                      <a:pt x="31" y="162"/>
                      <a:pt x="31" y="162"/>
                      <a:pt x="31" y="162"/>
                    </a:cubicBezTo>
                    <a:cubicBezTo>
                      <a:pt x="32" y="163"/>
                      <a:pt x="34" y="164"/>
                      <a:pt x="36" y="163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9" y="156"/>
                      <a:pt x="52" y="158"/>
                      <a:pt x="54" y="159"/>
                    </a:cubicBezTo>
                    <a:cubicBezTo>
                      <a:pt x="51" y="173"/>
                      <a:pt x="51" y="173"/>
                      <a:pt x="51" y="173"/>
                    </a:cubicBezTo>
                    <a:cubicBezTo>
                      <a:pt x="50" y="174"/>
                      <a:pt x="51" y="176"/>
                      <a:pt x="53" y="177"/>
                    </a:cubicBezTo>
                    <a:cubicBezTo>
                      <a:pt x="62" y="181"/>
                      <a:pt x="62" y="181"/>
                      <a:pt x="62" y="181"/>
                    </a:cubicBezTo>
                    <a:cubicBezTo>
                      <a:pt x="63" y="181"/>
                      <a:pt x="65" y="181"/>
                      <a:pt x="66" y="179"/>
                    </a:cubicBezTo>
                    <a:cubicBezTo>
                      <a:pt x="74" y="167"/>
                      <a:pt x="74" y="167"/>
                      <a:pt x="74" y="167"/>
                    </a:cubicBezTo>
                    <a:cubicBezTo>
                      <a:pt x="77" y="168"/>
                      <a:pt x="80" y="169"/>
                      <a:pt x="83" y="169"/>
                    </a:cubicBezTo>
                    <a:cubicBezTo>
                      <a:pt x="85" y="183"/>
                      <a:pt x="85" y="183"/>
                      <a:pt x="85" y="183"/>
                    </a:cubicBezTo>
                    <a:cubicBezTo>
                      <a:pt x="85" y="185"/>
                      <a:pt x="87" y="186"/>
                      <a:pt x="89" y="186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100" y="186"/>
                      <a:pt x="101" y="185"/>
                      <a:pt x="102" y="183"/>
                    </a:cubicBezTo>
                    <a:cubicBezTo>
                      <a:pt x="104" y="169"/>
                      <a:pt x="104" y="169"/>
                      <a:pt x="104" y="169"/>
                    </a:cubicBezTo>
                    <a:cubicBezTo>
                      <a:pt x="107" y="169"/>
                      <a:pt x="110" y="168"/>
                      <a:pt x="113" y="167"/>
                    </a:cubicBezTo>
                    <a:cubicBezTo>
                      <a:pt x="120" y="179"/>
                      <a:pt x="120" y="179"/>
                      <a:pt x="120" y="179"/>
                    </a:cubicBezTo>
                    <a:cubicBezTo>
                      <a:pt x="121" y="181"/>
                      <a:pt x="123" y="182"/>
                      <a:pt x="124" y="181"/>
                    </a:cubicBezTo>
                    <a:cubicBezTo>
                      <a:pt x="133" y="177"/>
                      <a:pt x="133" y="177"/>
                      <a:pt x="133" y="177"/>
                    </a:cubicBezTo>
                    <a:cubicBezTo>
                      <a:pt x="135" y="177"/>
                      <a:pt x="135" y="175"/>
                      <a:pt x="135" y="173"/>
                    </a:cubicBezTo>
                    <a:cubicBezTo>
                      <a:pt x="132" y="159"/>
                      <a:pt x="132" y="159"/>
                      <a:pt x="132" y="159"/>
                    </a:cubicBezTo>
                    <a:cubicBezTo>
                      <a:pt x="134" y="158"/>
                      <a:pt x="137" y="156"/>
                      <a:pt x="140" y="154"/>
                    </a:cubicBezTo>
                    <a:cubicBezTo>
                      <a:pt x="151" y="163"/>
                      <a:pt x="151" y="163"/>
                      <a:pt x="151" y="163"/>
                    </a:cubicBezTo>
                    <a:cubicBezTo>
                      <a:pt x="152" y="164"/>
                      <a:pt x="155" y="163"/>
                      <a:pt x="156" y="162"/>
                    </a:cubicBezTo>
                    <a:cubicBezTo>
                      <a:pt x="162" y="156"/>
                      <a:pt x="162" y="156"/>
                      <a:pt x="162" y="156"/>
                    </a:cubicBezTo>
                    <a:cubicBezTo>
                      <a:pt x="164" y="154"/>
                      <a:pt x="164" y="152"/>
                      <a:pt x="163" y="151"/>
                    </a:cubicBezTo>
                    <a:cubicBezTo>
                      <a:pt x="154" y="139"/>
                      <a:pt x="154" y="139"/>
                      <a:pt x="154" y="139"/>
                    </a:cubicBezTo>
                    <a:cubicBezTo>
                      <a:pt x="156" y="137"/>
                      <a:pt x="158" y="135"/>
                      <a:pt x="159" y="132"/>
                    </a:cubicBezTo>
                    <a:cubicBezTo>
                      <a:pt x="173" y="136"/>
                      <a:pt x="173" y="136"/>
                      <a:pt x="173" y="136"/>
                    </a:cubicBezTo>
                    <a:cubicBezTo>
                      <a:pt x="175" y="136"/>
                      <a:pt x="177" y="135"/>
                      <a:pt x="177" y="133"/>
                    </a:cubicBezTo>
                    <a:cubicBezTo>
                      <a:pt x="181" y="125"/>
                      <a:pt x="181" y="125"/>
                      <a:pt x="181" y="125"/>
                    </a:cubicBezTo>
                    <a:cubicBezTo>
                      <a:pt x="182" y="123"/>
                      <a:pt x="181" y="121"/>
                      <a:pt x="179" y="120"/>
                    </a:cubicBezTo>
                    <a:cubicBezTo>
                      <a:pt x="167" y="113"/>
                      <a:pt x="167" y="113"/>
                      <a:pt x="167" y="113"/>
                    </a:cubicBezTo>
                    <a:cubicBezTo>
                      <a:pt x="168" y="110"/>
                      <a:pt x="169" y="107"/>
                      <a:pt x="169" y="103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5" y="101"/>
                      <a:pt x="186" y="100"/>
                      <a:pt x="186" y="98"/>
                    </a:cubicBezTo>
                    <a:cubicBezTo>
                      <a:pt x="186" y="88"/>
                      <a:pt x="186" y="88"/>
                      <a:pt x="186" y="88"/>
                    </a:cubicBezTo>
                    <a:cubicBezTo>
                      <a:pt x="186" y="87"/>
                      <a:pt x="185" y="85"/>
                      <a:pt x="183" y="85"/>
                    </a:cubicBezTo>
                    <a:close/>
                    <a:moveTo>
                      <a:pt x="151" y="108"/>
                    </a:moveTo>
                    <a:cubicBezTo>
                      <a:pt x="150" y="111"/>
                      <a:pt x="146" y="113"/>
                      <a:pt x="143" y="111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17" y="95"/>
                      <a:pt x="117" y="92"/>
                      <a:pt x="120" y="90"/>
                    </a:cubicBezTo>
                    <a:cubicBezTo>
                      <a:pt x="143" y="75"/>
                      <a:pt x="143" y="75"/>
                      <a:pt x="143" y="75"/>
                    </a:cubicBezTo>
                    <a:cubicBezTo>
                      <a:pt x="146" y="74"/>
                      <a:pt x="150" y="75"/>
                      <a:pt x="151" y="78"/>
                    </a:cubicBezTo>
                    <a:cubicBezTo>
                      <a:pt x="151" y="78"/>
                      <a:pt x="153" y="86"/>
                      <a:pt x="153" y="93"/>
                    </a:cubicBezTo>
                    <a:cubicBezTo>
                      <a:pt x="153" y="101"/>
                      <a:pt x="151" y="108"/>
                      <a:pt x="151" y="108"/>
                    </a:cubicBezTo>
                    <a:close/>
                    <a:moveTo>
                      <a:pt x="145" y="63"/>
                    </a:moveTo>
                    <a:cubicBezTo>
                      <a:pt x="146" y="66"/>
                      <a:pt x="145" y="69"/>
                      <a:pt x="142" y="70"/>
                    </a:cubicBezTo>
                    <a:cubicBezTo>
                      <a:pt x="115" y="76"/>
                      <a:pt x="115" y="76"/>
                      <a:pt x="115" y="76"/>
                    </a:cubicBezTo>
                    <a:cubicBezTo>
                      <a:pt x="111" y="77"/>
                      <a:pt x="109" y="75"/>
                      <a:pt x="110" y="72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7" y="41"/>
                      <a:pt x="120" y="40"/>
                      <a:pt x="123" y="42"/>
                    </a:cubicBezTo>
                    <a:cubicBezTo>
                      <a:pt x="123" y="42"/>
                      <a:pt x="130" y="46"/>
                      <a:pt x="135" y="51"/>
                    </a:cubicBezTo>
                    <a:cubicBezTo>
                      <a:pt x="141" y="56"/>
                      <a:pt x="145" y="63"/>
                      <a:pt x="145" y="63"/>
                    </a:cubicBezTo>
                    <a:close/>
                    <a:moveTo>
                      <a:pt x="78" y="35"/>
                    </a:moveTo>
                    <a:cubicBezTo>
                      <a:pt x="78" y="35"/>
                      <a:pt x="86" y="33"/>
                      <a:pt x="93" y="33"/>
                    </a:cubicBezTo>
                    <a:cubicBezTo>
                      <a:pt x="101" y="33"/>
                      <a:pt x="108" y="35"/>
                      <a:pt x="108" y="35"/>
                    </a:cubicBezTo>
                    <a:cubicBezTo>
                      <a:pt x="112" y="36"/>
                      <a:pt x="113" y="39"/>
                      <a:pt x="111" y="42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5" y="69"/>
                      <a:pt x="92" y="69"/>
                      <a:pt x="90" y="66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4" y="39"/>
                      <a:pt x="75" y="36"/>
                      <a:pt x="78" y="35"/>
                    </a:cubicBezTo>
                    <a:close/>
                    <a:moveTo>
                      <a:pt x="108" y="93"/>
                    </a:moveTo>
                    <a:cubicBezTo>
                      <a:pt x="108" y="101"/>
                      <a:pt x="101" y="108"/>
                      <a:pt x="93" y="108"/>
                    </a:cubicBezTo>
                    <a:cubicBezTo>
                      <a:pt x="85" y="108"/>
                      <a:pt x="79" y="101"/>
                      <a:pt x="79" y="93"/>
                    </a:cubicBezTo>
                    <a:cubicBezTo>
                      <a:pt x="79" y="85"/>
                      <a:pt x="85" y="79"/>
                      <a:pt x="93" y="79"/>
                    </a:cubicBezTo>
                    <a:cubicBezTo>
                      <a:pt x="101" y="79"/>
                      <a:pt x="108" y="85"/>
                      <a:pt x="108" y="93"/>
                    </a:cubicBezTo>
                    <a:close/>
                    <a:moveTo>
                      <a:pt x="63" y="41"/>
                    </a:moveTo>
                    <a:cubicBezTo>
                      <a:pt x="66" y="39"/>
                      <a:pt x="69" y="41"/>
                      <a:pt x="70" y="44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7" y="74"/>
                      <a:pt x="75" y="76"/>
                      <a:pt x="72" y="76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2" y="68"/>
                      <a:pt x="40" y="65"/>
                      <a:pt x="42" y="62"/>
                    </a:cubicBezTo>
                    <a:cubicBezTo>
                      <a:pt x="42" y="62"/>
                      <a:pt x="46" y="55"/>
                      <a:pt x="51" y="50"/>
                    </a:cubicBezTo>
                    <a:cubicBezTo>
                      <a:pt x="56" y="45"/>
                      <a:pt x="63" y="41"/>
                      <a:pt x="63" y="41"/>
                    </a:cubicBezTo>
                    <a:close/>
                    <a:moveTo>
                      <a:pt x="35" y="107"/>
                    </a:moveTo>
                    <a:cubicBezTo>
                      <a:pt x="35" y="107"/>
                      <a:pt x="33" y="100"/>
                      <a:pt x="33" y="92"/>
                    </a:cubicBezTo>
                    <a:cubicBezTo>
                      <a:pt x="33" y="85"/>
                      <a:pt x="35" y="77"/>
                      <a:pt x="35" y="77"/>
                    </a:cubicBezTo>
                    <a:cubicBezTo>
                      <a:pt x="36" y="74"/>
                      <a:pt x="40" y="73"/>
                      <a:pt x="42" y="75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69" y="91"/>
                      <a:pt x="69" y="94"/>
                      <a:pt x="66" y="96"/>
                    </a:cubicBezTo>
                    <a:cubicBezTo>
                      <a:pt x="42" y="110"/>
                      <a:pt x="42" y="110"/>
                      <a:pt x="42" y="110"/>
                    </a:cubicBezTo>
                    <a:cubicBezTo>
                      <a:pt x="40" y="112"/>
                      <a:pt x="36" y="111"/>
                      <a:pt x="35" y="107"/>
                    </a:cubicBezTo>
                    <a:close/>
                    <a:moveTo>
                      <a:pt x="41" y="123"/>
                    </a:moveTo>
                    <a:cubicBezTo>
                      <a:pt x="40" y="120"/>
                      <a:pt x="41" y="116"/>
                      <a:pt x="44" y="116"/>
                    </a:cubicBezTo>
                    <a:cubicBezTo>
                      <a:pt x="71" y="109"/>
                      <a:pt x="71" y="109"/>
                      <a:pt x="71" y="109"/>
                    </a:cubicBezTo>
                    <a:cubicBezTo>
                      <a:pt x="75" y="108"/>
                      <a:pt x="77" y="110"/>
                      <a:pt x="76" y="114"/>
                    </a:cubicBezTo>
                    <a:cubicBezTo>
                      <a:pt x="70" y="141"/>
                      <a:pt x="70" y="141"/>
                      <a:pt x="70" y="141"/>
                    </a:cubicBezTo>
                    <a:cubicBezTo>
                      <a:pt x="69" y="144"/>
                      <a:pt x="66" y="145"/>
                      <a:pt x="63" y="144"/>
                    </a:cubicBezTo>
                    <a:cubicBezTo>
                      <a:pt x="63" y="144"/>
                      <a:pt x="56" y="140"/>
                      <a:pt x="50" y="135"/>
                    </a:cubicBezTo>
                    <a:cubicBezTo>
                      <a:pt x="45" y="129"/>
                      <a:pt x="41" y="123"/>
                      <a:pt x="41" y="123"/>
                    </a:cubicBezTo>
                    <a:close/>
                    <a:moveTo>
                      <a:pt x="108" y="150"/>
                    </a:moveTo>
                    <a:cubicBezTo>
                      <a:pt x="108" y="150"/>
                      <a:pt x="100" y="152"/>
                      <a:pt x="93" y="152"/>
                    </a:cubicBezTo>
                    <a:cubicBezTo>
                      <a:pt x="85" y="152"/>
                      <a:pt x="78" y="150"/>
                      <a:pt x="78" y="150"/>
                    </a:cubicBezTo>
                    <a:cubicBezTo>
                      <a:pt x="74" y="149"/>
                      <a:pt x="73" y="146"/>
                      <a:pt x="75" y="143"/>
                    </a:cubicBezTo>
                    <a:cubicBezTo>
                      <a:pt x="89" y="120"/>
                      <a:pt x="89" y="120"/>
                      <a:pt x="89" y="120"/>
                    </a:cubicBezTo>
                    <a:cubicBezTo>
                      <a:pt x="91" y="117"/>
                      <a:pt x="94" y="117"/>
                      <a:pt x="96" y="120"/>
                    </a:cubicBezTo>
                    <a:cubicBezTo>
                      <a:pt x="110" y="143"/>
                      <a:pt x="110" y="143"/>
                      <a:pt x="110" y="143"/>
                    </a:cubicBezTo>
                    <a:cubicBezTo>
                      <a:pt x="112" y="146"/>
                      <a:pt x="111" y="149"/>
                      <a:pt x="108" y="150"/>
                    </a:cubicBezTo>
                    <a:close/>
                    <a:moveTo>
                      <a:pt x="123" y="144"/>
                    </a:moveTo>
                    <a:cubicBezTo>
                      <a:pt x="120" y="146"/>
                      <a:pt x="117" y="145"/>
                      <a:pt x="116" y="141"/>
                    </a:cubicBezTo>
                    <a:cubicBezTo>
                      <a:pt x="109" y="114"/>
                      <a:pt x="109" y="114"/>
                      <a:pt x="109" y="114"/>
                    </a:cubicBezTo>
                    <a:cubicBezTo>
                      <a:pt x="109" y="111"/>
                      <a:pt x="111" y="109"/>
                      <a:pt x="114" y="110"/>
                    </a:cubicBezTo>
                    <a:cubicBezTo>
                      <a:pt x="141" y="116"/>
                      <a:pt x="141" y="116"/>
                      <a:pt x="141" y="116"/>
                    </a:cubicBezTo>
                    <a:cubicBezTo>
                      <a:pt x="144" y="117"/>
                      <a:pt x="146" y="120"/>
                      <a:pt x="144" y="123"/>
                    </a:cubicBezTo>
                    <a:cubicBezTo>
                      <a:pt x="144" y="123"/>
                      <a:pt x="140" y="130"/>
                      <a:pt x="135" y="135"/>
                    </a:cubicBezTo>
                    <a:cubicBezTo>
                      <a:pt x="130" y="140"/>
                      <a:pt x="123" y="144"/>
                      <a:pt x="123" y="14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55" name="Freeform 345">
                <a:extLst>
                  <a:ext uri="{FF2B5EF4-FFF2-40B4-BE49-F238E27FC236}">
                    <a16:creationId xmlns:a16="http://schemas.microsoft.com/office/drawing/2014/main" id="{E943CAA9-B006-4875-9D44-73F78D49B5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49626" y="1911350"/>
                <a:ext cx="292100" cy="290512"/>
              </a:xfrm>
              <a:custGeom>
                <a:avLst/>
                <a:gdLst>
                  <a:gd name="T0" fmla="*/ 83 w 85"/>
                  <a:gd name="T1" fmla="*/ 52 h 85"/>
                  <a:gd name="T2" fmla="*/ 71 w 85"/>
                  <a:gd name="T3" fmla="*/ 45 h 85"/>
                  <a:gd name="T4" fmla="*/ 71 w 85"/>
                  <a:gd name="T5" fmla="*/ 45 h 85"/>
                  <a:gd name="T6" fmla="*/ 71 w 85"/>
                  <a:gd name="T7" fmla="*/ 37 h 85"/>
                  <a:gd name="T8" fmla="*/ 71 w 85"/>
                  <a:gd name="T9" fmla="*/ 37 h 85"/>
                  <a:gd name="T10" fmla="*/ 81 w 85"/>
                  <a:gd name="T11" fmla="*/ 29 h 85"/>
                  <a:gd name="T12" fmla="*/ 82 w 85"/>
                  <a:gd name="T13" fmla="*/ 23 h 85"/>
                  <a:gd name="T14" fmla="*/ 77 w 85"/>
                  <a:gd name="T15" fmla="*/ 21 h 85"/>
                  <a:gd name="T16" fmla="*/ 64 w 85"/>
                  <a:gd name="T17" fmla="*/ 24 h 85"/>
                  <a:gd name="T18" fmla="*/ 64 w 85"/>
                  <a:gd name="T19" fmla="*/ 24 h 85"/>
                  <a:gd name="T20" fmla="*/ 59 w 85"/>
                  <a:gd name="T21" fmla="*/ 19 h 85"/>
                  <a:gd name="T22" fmla="*/ 59 w 85"/>
                  <a:gd name="T23" fmla="*/ 19 h 85"/>
                  <a:gd name="T24" fmla="*/ 60 w 85"/>
                  <a:gd name="T25" fmla="*/ 6 h 85"/>
                  <a:gd name="T26" fmla="*/ 57 w 85"/>
                  <a:gd name="T27" fmla="*/ 1 h 85"/>
                  <a:gd name="T28" fmla="*/ 52 w 85"/>
                  <a:gd name="T29" fmla="*/ 3 h 85"/>
                  <a:gd name="T30" fmla="*/ 45 w 85"/>
                  <a:gd name="T31" fmla="*/ 14 h 85"/>
                  <a:gd name="T32" fmla="*/ 45 w 85"/>
                  <a:gd name="T33" fmla="*/ 14 h 85"/>
                  <a:gd name="T34" fmla="*/ 37 w 85"/>
                  <a:gd name="T35" fmla="*/ 15 h 85"/>
                  <a:gd name="T36" fmla="*/ 37 w 85"/>
                  <a:gd name="T37" fmla="*/ 15 h 85"/>
                  <a:gd name="T38" fmla="*/ 29 w 85"/>
                  <a:gd name="T39" fmla="*/ 4 h 85"/>
                  <a:gd name="T40" fmla="*/ 23 w 85"/>
                  <a:gd name="T41" fmla="*/ 3 h 85"/>
                  <a:gd name="T42" fmla="*/ 21 w 85"/>
                  <a:gd name="T43" fmla="*/ 8 h 85"/>
                  <a:gd name="T44" fmla="*/ 24 w 85"/>
                  <a:gd name="T45" fmla="*/ 21 h 85"/>
                  <a:gd name="T46" fmla="*/ 24 w 85"/>
                  <a:gd name="T47" fmla="*/ 21 h 85"/>
                  <a:gd name="T48" fmla="*/ 19 w 85"/>
                  <a:gd name="T49" fmla="*/ 27 h 85"/>
                  <a:gd name="T50" fmla="*/ 19 w 85"/>
                  <a:gd name="T51" fmla="*/ 27 h 85"/>
                  <a:gd name="T52" fmla="*/ 5 w 85"/>
                  <a:gd name="T53" fmla="*/ 25 h 85"/>
                  <a:gd name="T54" fmla="*/ 1 w 85"/>
                  <a:gd name="T55" fmla="*/ 28 h 85"/>
                  <a:gd name="T56" fmla="*/ 3 w 85"/>
                  <a:gd name="T57" fmla="*/ 34 h 85"/>
                  <a:gd name="T58" fmla="*/ 14 w 85"/>
                  <a:gd name="T59" fmla="*/ 41 h 85"/>
                  <a:gd name="T60" fmla="*/ 14 w 85"/>
                  <a:gd name="T61" fmla="*/ 48 h 85"/>
                  <a:gd name="T62" fmla="*/ 4 w 85"/>
                  <a:gd name="T63" fmla="*/ 57 h 85"/>
                  <a:gd name="T64" fmla="*/ 3 w 85"/>
                  <a:gd name="T65" fmla="*/ 62 h 85"/>
                  <a:gd name="T66" fmla="*/ 8 w 85"/>
                  <a:gd name="T67" fmla="*/ 65 h 85"/>
                  <a:gd name="T68" fmla="*/ 21 w 85"/>
                  <a:gd name="T69" fmla="*/ 62 h 85"/>
                  <a:gd name="T70" fmla="*/ 26 w 85"/>
                  <a:gd name="T71" fmla="*/ 67 h 85"/>
                  <a:gd name="T72" fmla="*/ 25 w 85"/>
                  <a:gd name="T73" fmla="*/ 80 h 85"/>
                  <a:gd name="T74" fmla="*/ 28 w 85"/>
                  <a:gd name="T75" fmla="*/ 85 h 85"/>
                  <a:gd name="T76" fmla="*/ 33 w 85"/>
                  <a:gd name="T77" fmla="*/ 83 h 85"/>
                  <a:gd name="T78" fmla="*/ 40 w 85"/>
                  <a:gd name="T79" fmla="*/ 72 h 85"/>
                  <a:gd name="T80" fmla="*/ 48 w 85"/>
                  <a:gd name="T81" fmla="*/ 71 h 85"/>
                  <a:gd name="T82" fmla="*/ 56 w 85"/>
                  <a:gd name="T83" fmla="*/ 81 h 85"/>
                  <a:gd name="T84" fmla="*/ 62 w 85"/>
                  <a:gd name="T85" fmla="*/ 83 h 85"/>
                  <a:gd name="T86" fmla="*/ 64 w 85"/>
                  <a:gd name="T87" fmla="*/ 78 h 85"/>
                  <a:gd name="T88" fmla="*/ 61 w 85"/>
                  <a:gd name="T89" fmla="*/ 65 h 85"/>
                  <a:gd name="T90" fmla="*/ 66 w 85"/>
                  <a:gd name="T91" fmla="*/ 59 h 85"/>
                  <a:gd name="T92" fmla="*/ 80 w 85"/>
                  <a:gd name="T93" fmla="*/ 60 h 85"/>
                  <a:gd name="T94" fmla="*/ 84 w 85"/>
                  <a:gd name="T95" fmla="*/ 57 h 85"/>
                  <a:gd name="T96" fmla="*/ 83 w 85"/>
                  <a:gd name="T97" fmla="*/ 52 h 85"/>
                  <a:gd name="T98" fmla="*/ 36 w 85"/>
                  <a:gd name="T99" fmla="*/ 61 h 85"/>
                  <a:gd name="T100" fmla="*/ 25 w 85"/>
                  <a:gd name="T101" fmla="*/ 37 h 85"/>
                  <a:gd name="T102" fmla="*/ 48 w 85"/>
                  <a:gd name="T103" fmla="*/ 26 h 85"/>
                  <a:gd name="T104" fmla="*/ 60 w 85"/>
                  <a:gd name="T105" fmla="*/ 49 h 85"/>
                  <a:gd name="T106" fmla="*/ 36 w 85"/>
                  <a:gd name="T107" fmla="*/ 6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" h="85">
                    <a:moveTo>
                      <a:pt x="83" y="52"/>
                    </a:move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2"/>
                      <a:pt x="71" y="40"/>
                      <a:pt x="71" y="37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3" y="28"/>
                      <a:pt x="83" y="25"/>
                      <a:pt x="82" y="23"/>
                    </a:cubicBezTo>
                    <a:cubicBezTo>
                      <a:pt x="82" y="22"/>
                      <a:pt x="79" y="21"/>
                      <a:pt x="77" y="21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2" y="22"/>
                      <a:pt x="61" y="21"/>
                      <a:pt x="59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4"/>
                      <a:pt x="59" y="2"/>
                      <a:pt x="57" y="1"/>
                    </a:cubicBezTo>
                    <a:cubicBezTo>
                      <a:pt x="55" y="0"/>
                      <a:pt x="53" y="1"/>
                      <a:pt x="52" y="3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2" y="14"/>
                      <a:pt x="40" y="14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7" y="3"/>
                      <a:pt x="25" y="2"/>
                      <a:pt x="23" y="3"/>
                    </a:cubicBezTo>
                    <a:cubicBezTo>
                      <a:pt x="21" y="4"/>
                      <a:pt x="20" y="6"/>
                      <a:pt x="21" y="8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2" y="23"/>
                      <a:pt x="20" y="25"/>
                      <a:pt x="19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3" y="25"/>
                      <a:pt x="1" y="26"/>
                      <a:pt x="1" y="28"/>
                    </a:cubicBezTo>
                    <a:cubicBezTo>
                      <a:pt x="0" y="30"/>
                      <a:pt x="1" y="33"/>
                      <a:pt x="3" y="34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3"/>
                      <a:pt x="14" y="46"/>
                      <a:pt x="14" y="48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2" y="58"/>
                      <a:pt x="2" y="60"/>
                      <a:pt x="3" y="62"/>
                    </a:cubicBezTo>
                    <a:cubicBezTo>
                      <a:pt x="4" y="64"/>
                      <a:pt x="6" y="65"/>
                      <a:pt x="8" y="65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2" y="64"/>
                      <a:pt x="24" y="65"/>
                      <a:pt x="26" y="67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2"/>
                      <a:pt x="26" y="84"/>
                      <a:pt x="28" y="85"/>
                    </a:cubicBezTo>
                    <a:cubicBezTo>
                      <a:pt x="30" y="85"/>
                      <a:pt x="32" y="84"/>
                      <a:pt x="33" y="83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3" y="72"/>
                      <a:pt x="46" y="72"/>
                      <a:pt x="48" y="71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8" y="83"/>
                      <a:pt x="60" y="84"/>
                      <a:pt x="62" y="83"/>
                    </a:cubicBezTo>
                    <a:cubicBezTo>
                      <a:pt x="64" y="82"/>
                      <a:pt x="65" y="79"/>
                      <a:pt x="64" y="78"/>
                    </a:cubicBezTo>
                    <a:cubicBezTo>
                      <a:pt x="61" y="65"/>
                      <a:pt x="61" y="65"/>
                      <a:pt x="61" y="65"/>
                    </a:cubicBezTo>
                    <a:cubicBezTo>
                      <a:pt x="63" y="63"/>
                      <a:pt x="65" y="61"/>
                      <a:pt x="66" y="59"/>
                    </a:cubicBezTo>
                    <a:cubicBezTo>
                      <a:pt x="80" y="60"/>
                      <a:pt x="80" y="60"/>
                      <a:pt x="80" y="60"/>
                    </a:cubicBezTo>
                    <a:cubicBezTo>
                      <a:pt x="82" y="61"/>
                      <a:pt x="84" y="59"/>
                      <a:pt x="84" y="57"/>
                    </a:cubicBezTo>
                    <a:cubicBezTo>
                      <a:pt x="85" y="55"/>
                      <a:pt x="84" y="53"/>
                      <a:pt x="83" y="52"/>
                    </a:cubicBezTo>
                    <a:close/>
                    <a:moveTo>
                      <a:pt x="36" y="61"/>
                    </a:moveTo>
                    <a:cubicBezTo>
                      <a:pt x="27" y="57"/>
                      <a:pt x="22" y="47"/>
                      <a:pt x="25" y="37"/>
                    </a:cubicBezTo>
                    <a:cubicBezTo>
                      <a:pt x="28" y="27"/>
                      <a:pt x="39" y="22"/>
                      <a:pt x="48" y="26"/>
                    </a:cubicBezTo>
                    <a:cubicBezTo>
                      <a:pt x="58" y="29"/>
                      <a:pt x="63" y="39"/>
                      <a:pt x="60" y="49"/>
                    </a:cubicBezTo>
                    <a:cubicBezTo>
                      <a:pt x="57" y="59"/>
                      <a:pt x="46" y="64"/>
                      <a:pt x="36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56" name="Freeform 346">
                <a:extLst>
                  <a:ext uri="{FF2B5EF4-FFF2-40B4-BE49-F238E27FC236}">
                    <a16:creationId xmlns:a16="http://schemas.microsoft.com/office/drawing/2014/main" id="{4B5DF50E-4634-4129-A318-5B3F2DE71A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8138" y="1847850"/>
                <a:ext cx="304800" cy="303212"/>
              </a:xfrm>
              <a:custGeom>
                <a:avLst/>
                <a:gdLst>
                  <a:gd name="T0" fmla="*/ 86 w 89"/>
                  <a:gd name="T1" fmla="*/ 48 h 89"/>
                  <a:gd name="T2" fmla="*/ 88 w 89"/>
                  <a:gd name="T3" fmla="*/ 43 h 89"/>
                  <a:gd name="T4" fmla="*/ 82 w 89"/>
                  <a:gd name="T5" fmla="*/ 39 h 89"/>
                  <a:gd name="T6" fmla="*/ 77 w 89"/>
                  <a:gd name="T7" fmla="*/ 36 h 89"/>
                  <a:gd name="T8" fmla="*/ 74 w 89"/>
                  <a:gd name="T9" fmla="*/ 24 h 89"/>
                  <a:gd name="T10" fmla="*/ 77 w 89"/>
                  <a:gd name="T11" fmla="*/ 18 h 89"/>
                  <a:gd name="T12" fmla="*/ 74 w 89"/>
                  <a:gd name="T13" fmla="*/ 12 h 89"/>
                  <a:gd name="T14" fmla="*/ 67 w 89"/>
                  <a:gd name="T15" fmla="*/ 13 h 89"/>
                  <a:gd name="T16" fmla="*/ 61 w 89"/>
                  <a:gd name="T17" fmla="*/ 15 h 89"/>
                  <a:gd name="T18" fmla="*/ 51 w 89"/>
                  <a:gd name="T19" fmla="*/ 9 h 89"/>
                  <a:gd name="T20" fmla="*/ 48 w 89"/>
                  <a:gd name="T21" fmla="*/ 2 h 89"/>
                  <a:gd name="T22" fmla="*/ 43 w 89"/>
                  <a:gd name="T23" fmla="*/ 1 h 89"/>
                  <a:gd name="T24" fmla="*/ 39 w 89"/>
                  <a:gd name="T25" fmla="*/ 6 h 89"/>
                  <a:gd name="T26" fmla="*/ 36 w 89"/>
                  <a:gd name="T27" fmla="*/ 12 h 89"/>
                  <a:gd name="T28" fmla="*/ 24 w 89"/>
                  <a:gd name="T29" fmla="*/ 15 h 89"/>
                  <a:gd name="T30" fmla="*/ 18 w 89"/>
                  <a:gd name="T31" fmla="*/ 12 h 89"/>
                  <a:gd name="T32" fmla="*/ 12 w 89"/>
                  <a:gd name="T33" fmla="*/ 15 h 89"/>
                  <a:gd name="T34" fmla="*/ 13 w 89"/>
                  <a:gd name="T35" fmla="*/ 22 h 89"/>
                  <a:gd name="T36" fmla="*/ 15 w 89"/>
                  <a:gd name="T37" fmla="*/ 28 h 89"/>
                  <a:gd name="T38" fmla="*/ 9 w 89"/>
                  <a:gd name="T39" fmla="*/ 38 h 89"/>
                  <a:gd name="T40" fmla="*/ 2 w 89"/>
                  <a:gd name="T41" fmla="*/ 40 h 89"/>
                  <a:gd name="T42" fmla="*/ 0 w 89"/>
                  <a:gd name="T43" fmla="*/ 46 h 89"/>
                  <a:gd name="T44" fmla="*/ 6 w 89"/>
                  <a:gd name="T45" fmla="*/ 50 h 89"/>
                  <a:gd name="T46" fmla="*/ 11 w 89"/>
                  <a:gd name="T47" fmla="*/ 53 h 89"/>
                  <a:gd name="T48" fmla="*/ 14 w 89"/>
                  <a:gd name="T49" fmla="*/ 65 h 89"/>
                  <a:gd name="T50" fmla="*/ 12 w 89"/>
                  <a:gd name="T51" fmla="*/ 71 h 89"/>
                  <a:gd name="T52" fmla="*/ 14 w 89"/>
                  <a:gd name="T53" fmla="*/ 77 h 89"/>
                  <a:gd name="T54" fmla="*/ 22 w 89"/>
                  <a:gd name="T55" fmla="*/ 75 h 89"/>
                  <a:gd name="T56" fmla="*/ 27 w 89"/>
                  <a:gd name="T57" fmla="*/ 74 h 89"/>
                  <a:gd name="T58" fmla="*/ 38 w 89"/>
                  <a:gd name="T59" fmla="*/ 81 h 89"/>
                  <a:gd name="T60" fmla="*/ 40 w 89"/>
                  <a:gd name="T61" fmla="*/ 86 h 89"/>
                  <a:gd name="T62" fmla="*/ 46 w 89"/>
                  <a:gd name="T63" fmla="*/ 88 h 89"/>
                  <a:gd name="T64" fmla="*/ 50 w 89"/>
                  <a:gd name="T65" fmla="*/ 82 h 89"/>
                  <a:gd name="T66" fmla="*/ 53 w 89"/>
                  <a:gd name="T67" fmla="*/ 78 h 89"/>
                  <a:gd name="T68" fmla="*/ 66 w 89"/>
                  <a:gd name="T69" fmla="*/ 75 h 89"/>
                  <a:gd name="T70" fmla="*/ 71 w 89"/>
                  <a:gd name="T71" fmla="*/ 77 h 89"/>
                  <a:gd name="T72" fmla="*/ 76 w 89"/>
                  <a:gd name="T73" fmla="*/ 74 h 89"/>
                  <a:gd name="T74" fmla="*/ 75 w 89"/>
                  <a:gd name="T75" fmla="*/ 67 h 89"/>
                  <a:gd name="T76" fmla="*/ 74 w 89"/>
                  <a:gd name="T77" fmla="*/ 62 h 89"/>
                  <a:gd name="T78" fmla="*/ 81 w 89"/>
                  <a:gd name="T79" fmla="*/ 51 h 89"/>
                  <a:gd name="T80" fmla="*/ 64 w 89"/>
                  <a:gd name="T81" fmla="*/ 25 h 89"/>
                  <a:gd name="T82" fmla="*/ 54 w 89"/>
                  <a:gd name="T83" fmla="*/ 36 h 89"/>
                  <a:gd name="T84" fmla="*/ 64 w 89"/>
                  <a:gd name="T85" fmla="*/ 25 h 89"/>
                  <a:gd name="T86" fmla="*/ 49 w 89"/>
                  <a:gd name="T87" fmla="*/ 41 h 89"/>
                  <a:gd name="T88" fmla="*/ 40 w 89"/>
                  <a:gd name="T89" fmla="*/ 49 h 89"/>
                  <a:gd name="T90" fmla="*/ 36 w 89"/>
                  <a:gd name="T91" fmla="*/ 36 h 89"/>
                  <a:gd name="T92" fmla="*/ 25 w 89"/>
                  <a:gd name="T93" fmla="*/ 25 h 89"/>
                  <a:gd name="T94" fmla="*/ 36 w 89"/>
                  <a:gd name="T95" fmla="*/ 36 h 89"/>
                  <a:gd name="T96" fmla="*/ 25 w 89"/>
                  <a:gd name="T97" fmla="*/ 54 h 89"/>
                  <a:gd name="T98" fmla="*/ 36 w 89"/>
                  <a:gd name="T99" fmla="*/ 64 h 89"/>
                  <a:gd name="T100" fmla="*/ 54 w 89"/>
                  <a:gd name="T101" fmla="*/ 54 h 89"/>
                  <a:gd name="T102" fmla="*/ 64 w 89"/>
                  <a:gd name="T103" fmla="*/ 64 h 89"/>
                  <a:gd name="T104" fmla="*/ 54 w 89"/>
                  <a:gd name="T105" fmla="*/ 5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9" h="89">
                    <a:moveTo>
                      <a:pt x="82" y="51"/>
                    </a:moveTo>
                    <a:cubicBezTo>
                      <a:pt x="84" y="50"/>
                      <a:pt x="85" y="49"/>
                      <a:pt x="86" y="48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89" y="45"/>
                      <a:pt x="89" y="44"/>
                      <a:pt x="88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5" y="40"/>
                      <a:pt x="84" y="39"/>
                      <a:pt x="82" y="39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79" y="38"/>
                      <a:pt x="78" y="37"/>
                      <a:pt x="77" y="36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73" y="26"/>
                      <a:pt x="73" y="25"/>
                      <a:pt x="74" y="24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6" y="21"/>
                      <a:pt x="77" y="19"/>
                      <a:pt x="77" y="18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3"/>
                      <a:pt x="76" y="12"/>
                      <a:pt x="74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0" y="12"/>
                      <a:pt x="68" y="13"/>
                      <a:pt x="67" y="13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64" y="16"/>
                      <a:pt x="62" y="16"/>
                      <a:pt x="61" y="15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2" y="12"/>
                      <a:pt x="51" y="10"/>
                      <a:pt x="51" y="9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0" y="5"/>
                      <a:pt x="49" y="3"/>
                      <a:pt x="48" y="2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0"/>
                      <a:pt x="44" y="0"/>
                      <a:pt x="43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3"/>
                      <a:pt x="39" y="5"/>
                      <a:pt x="39" y="6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10"/>
                      <a:pt x="37" y="12"/>
                      <a:pt x="36" y="12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7" y="16"/>
                      <a:pt x="25" y="16"/>
                      <a:pt x="24" y="15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1" y="12"/>
                      <a:pt x="19" y="12"/>
                      <a:pt x="18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3" y="12"/>
                      <a:pt x="12" y="13"/>
                      <a:pt x="12" y="15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9"/>
                      <a:pt x="13" y="21"/>
                      <a:pt x="13" y="22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5"/>
                      <a:pt x="16" y="26"/>
                      <a:pt x="15" y="2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1" y="37"/>
                      <a:pt x="10" y="38"/>
                      <a:pt x="9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9"/>
                      <a:pt x="2" y="4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0" y="45"/>
                      <a:pt x="0" y="46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3" y="49"/>
                      <a:pt x="5" y="50"/>
                      <a:pt x="6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10" y="51"/>
                      <a:pt x="11" y="52"/>
                      <a:pt x="11" y="53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5" y="62"/>
                      <a:pt x="15" y="64"/>
                      <a:pt x="14" y="65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2" y="68"/>
                      <a:pt x="12" y="70"/>
                      <a:pt x="12" y="71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5"/>
                      <a:pt x="13" y="76"/>
                      <a:pt x="14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9" y="77"/>
                      <a:pt x="21" y="76"/>
                      <a:pt x="22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4" y="73"/>
                      <a:pt x="26" y="73"/>
                      <a:pt x="27" y="74"/>
                    </a:cubicBezTo>
                    <a:cubicBezTo>
                      <a:pt x="35" y="78"/>
                      <a:pt x="35" y="78"/>
                      <a:pt x="35" y="78"/>
                    </a:cubicBezTo>
                    <a:cubicBezTo>
                      <a:pt x="37" y="78"/>
                      <a:pt x="38" y="79"/>
                      <a:pt x="38" y="81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38" y="84"/>
                      <a:pt x="39" y="85"/>
                      <a:pt x="40" y="86"/>
                    </a:cubicBezTo>
                    <a:cubicBezTo>
                      <a:pt x="42" y="88"/>
                      <a:pt x="42" y="88"/>
                      <a:pt x="42" y="88"/>
                    </a:cubicBezTo>
                    <a:cubicBezTo>
                      <a:pt x="43" y="89"/>
                      <a:pt x="45" y="89"/>
                      <a:pt x="46" y="88"/>
                    </a:cubicBezTo>
                    <a:cubicBezTo>
                      <a:pt x="48" y="86"/>
                      <a:pt x="48" y="86"/>
                      <a:pt x="48" y="86"/>
                    </a:cubicBezTo>
                    <a:cubicBezTo>
                      <a:pt x="49" y="85"/>
                      <a:pt x="50" y="84"/>
                      <a:pt x="50" y="82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50" y="80"/>
                      <a:pt x="52" y="78"/>
                      <a:pt x="53" y="78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3" y="74"/>
                      <a:pt x="65" y="74"/>
                      <a:pt x="66" y="75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70" y="77"/>
                      <a:pt x="71" y="77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75" y="77"/>
                      <a:pt x="76" y="76"/>
                      <a:pt x="76" y="74"/>
                    </a:cubicBezTo>
                    <a:cubicBezTo>
                      <a:pt x="77" y="71"/>
                      <a:pt x="77" y="71"/>
                      <a:pt x="77" y="71"/>
                    </a:cubicBezTo>
                    <a:cubicBezTo>
                      <a:pt x="77" y="70"/>
                      <a:pt x="76" y="68"/>
                      <a:pt x="75" y="67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5"/>
                      <a:pt x="73" y="63"/>
                      <a:pt x="74" y="62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2"/>
                      <a:pt x="79" y="51"/>
                      <a:pt x="81" y="51"/>
                    </a:cubicBezTo>
                    <a:lnTo>
                      <a:pt x="82" y="51"/>
                    </a:lnTo>
                    <a:close/>
                    <a:moveTo>
                      <a:pt x="64" y="25"/>
                    </a:moveTo>
                    <a:cubicBezTo>
                      <a:pt x="67" y="28"/>
                      <a:pt x="67" y="33"/>
                      <a:pt x="64" y="36"/>
                    </a:cubicBezTo>
                    <a:cubicBezTo>
                      <a:pt x="61" y="39"/>
                      <a:pt x="57" y="39"/>
                      <a:pt x="54" y="36"/>
                    </a:cubicBezTo>
                    <a:cubicBezTo>
                      <a:pt x="51" y="33"/>
                      <a:pt x="51" y="28"/>
                      <a:pt x="54" y="25"/>
                    </a:cubicBezTo>
                    <a:cubicBezTo>
                      <a:pt x="57" y="22"/>
                      <a:pt x="61" y="22"/>
                      <a:pt x="64" y="25"/>
                    </a:cubicBezTo>
                    <a:close/>
                    <a:moveTo>
                      <a:pt x="40" y="41"/>
                    </a:moveTo>
                    <a:cubicBezTo>
                      <a:pt x="43" y="38"/>
                      <a:pt x="46" y="38"/>
                      <a:pt x="49" y="41"/>
                    </a:cubicBezTo>
                    <a:cubicBezTo>
                      <a:pt x="51" y="43"/>
                      <a:pt x="51" y="47"/>
                      <a:pt x="49" y="49"/>
                    </a:cubicBezTo>
                    <a:cubicBezTo>
                      <a:pt x="46" y="51"/>
                      <a:pt x="43" y="51"/>
                      <a:pt x="40" y="49"/>
                    </a:cubicBezTo>
                    <a:cubicBezTo>
                      <a:pt x="38" y="47"/>
                      <a:pt x="38" y="43"/>
                      <a:pt x="40" y="41"/>
                    </a:cubicBezTo>
                    <a:close/>
                    <a:moveTo>
                      <a:pt x="36" y="36"/>
                    </a:moveTo>
                    <a:cubicBezTo>
                      <a:pt x="33" y="39"/>
                      <a:pt x="28" y="39"/>
                      <a:pt x="25" y="36"/>
                    </a:cubicBezTo>
                    <a:cubicBezTo>
                      <a:pt x="22" y="33"/>
                      <a:pt x="22" y="28"/>
                      <a:pt x="25" y="25"/>
                    </a:cubicBezTo>
                    <a:cubicBezTo>
                      <a:pt x="28" y="22"/>
                      <a:pt x="33" y="22"/>
                      <a:pt x="36" y="25"/>
                    </a:cubicBezTo>
                    <a:cubicBezTo>
                      <a:pt x="39" y="28"/>
                      <a:pt x="39" y="33"/>
                      <a:pt x="36" y="36"/>
                    </a:cubicBezTo>
                    <a:close/>
                    <a:moveTo>
                      <a:pt x="25" y="64"/>
                    </a:moveTo>
                    <a:cubicBezTo>
                      <a:pt x="22" y="61"/>
                      <a:pt x="22" y="57"/>
                      <a:pt x="25" y="54"/>
                    </a:cubicBezTo>
                    <a:cubicBezTo>
                      <a:pt x="28" y="51"/>
                      <a:pt x="33" y="51"/>
                      <a:pt x="36" y="54"/>
                    </a:cubicBezTo>
                    <a:cubicBezTo>
                      <a:pt x="39" y="57"/>
                      <a:pt x="39" y="61"/>
                      <a:pt x="36" y="64"/>
                    </a:cubicBezTo>
                    <a:cubicBezTo>
                      <a:pt x="33" y="67"/>
                      <a:pt x="28" y="67"/>
                      <a:pt x="25" y="64"/>
                    </a:cubicBezTo>
                    <a:close/>
                    <a:moveTo>
                      <a:pt x="54" y="54"/>
                    </a:moveTo>
                    <a:cubicBezTo>
                      <a:pt x="57" y="51"/>
                      <a:pt x="61" y="51"/>
                      <a:pt x="64" y="54"/>
                    </a:cubicBezTo>
                    <a:cubicBezTo>
                      <a:pt x="67" y="57"/>
                      <a:pt x="67" y="61"/>
                      <a:pt x="64" y="64"/>
                    </a:cubicBezTo>
                    <a:cubicBezTo>
                      <a:pt x="61" y="67"/>
                      <a:pt x="57" y="67"/>
                      <a:pt x="54" y="64"/>
                    </a:cubicBezTo>
                    <a:cubicBezTo>
                      <a:pt x="51" y="61"/>
                      <a:pt x="51" y="57"/>
                      <a:pt x="54" y="5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57" name="Freeform 347">
                <a:extLst>
                  <a:ext uri="{FF2B5EF4-FFF2-40B4-BE49-F238E27FC236}">
                    <a16:creationId xmlns:a16="http://schemas.microsoft.com/office/drawing/2014/main" id="{F5A2F445-39A2-4AE3-A39F-8BEC544AC7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5588" y="1833563"/>
                <a:ext cx="109538" cy="109537"/>
              </a:xfrm>
              <a:custGeom>
                <a:avLst/>
                <a:gdLst>
                  <a:gd name="T0" fmla="*/ 15 w 32"/>
                  <a:gd name="T1" fmla="*/ 1 h 32"/>
                  <a:gd name="T2" fmla="*/ 0 w 32"/>
                  <a:gd name="T3" fmla="*/ 17 h 32"/>
                  <a:gd name="T4" fmla="*/ 17 w 32"/>
                  <a:gd name="T5" fmla="*/ 32 h 32"/>
                  <a:gd name="T6" fmla="*/ 31 w 32"/>
                  <a:gd name="T7" fmla="*/ 15 h 32"/>
                  <a:gd name="T8" fmla="*/ 15 w 32"/>
                  <a:gd name="T9" fmla="*/ 1 h 32"/>
                  <a:gd name="T10" fmla="*/ 16 w 32"/>
                  <a:gd name="T11" fmla="*/ 23 h 32"/>
                  <a:gd name="T12" fmla="*/ 9 w 32"/>
                  <a:gd name="T13" fmla="*/ 17 h 32"/>
                  <a:gd name="T14" fmla="*/ 15 w 32"/>
                  <a:gd name="T15" fmla="*/ 9 h 32"/>
                  <a:gd name="T16" fmla="*/ 23 w 32"/>
                  <a:gd name="T17" fmla="*/ 16 h 32"/>
                  <a:gd name="T18" fmla="*/ 16 w 32"/>
                  <a:gd name="T19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5" y="1"/>
                    </a:moveTo>
                    <a:cubicBezTo>
                      <a:pt x="6" y="1"/>
                      <a:pt x="0" y="9"/>
                      <a:pt x="0" y="17"/>
                    </a:cubicBezTo>
                    <a:cubicBezTo>
                      <a:pt x="1" y="26"/>
                      <a:pt x="8" y="32"/>
                      <a:pt x="17" y="32"/>
                    </a:cubicBezTo>
                    <a:cubicBezTo>
                      <a:pt x="26" y="31"/>
                      <a:pt x="32" y="24"/>
                      <a:pt x="31" y="15"/>
                    </a:cubicBezTo>
                    <a:cubicBezTo>
                      <a:pt x="31" y="6"/>
                      <a:pt x="23" y="0"/>
                      <a:pt x="15" y="1"/>
                    </a:cubicBezTo>
                    <a:close/>
                    <a:moveTo>
                      <a:pt x="16" y="23"/>
                    </a:moveTo>
                    <a:cubicBezTo>
                      <a:pt x="13" y="23"/>
                      <a:pt x="9" y="21"/>
                      <a:pt x="9" y="17"/>
                    </a:cubicBezTo>
                    <a:cubicBezTo>
                      <a:pt x="9" y="13"/>
                      <a:pt x="11" y="10"/>
                      <a:pt x="15" y="9"/>
                    </a:cubicBezTo>
                    <a:cubicBezTo>
                      <a:pt x="19" y="9"/>
                      <a:pt x="22" y="12"/>
                      <a:pt x="23" y="16"/>
                    </a:cubicBezTo>
                    <a:cubicBezTo>
                      <a:pt x="23" y="19"/>
                      <a:pt x="20" y="23"/>
                      <a:pt x="16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58" name="Freeform 348">
                <a:extLst>
                  <a:ext uri="{FF2B5EF4-FFF2-40B4-BE49-F238E27FC236}">
                    <a16:creationId xmlns:a16="http://schemas.microsoft.com/office/drawing/2014/main" id="{64BE8790-701B-455C-BAAC-EC0B6EDEF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0513" y="1812925"/>
                <a:ext cx="26988" cy="34925"/>
              </a:xfrm>
              <a:custGeom>
                <a:avLst/>
                <a:gdLst>
                  <a:gd name="T0" fmla="*/ 8 w 8"/>
                  <a:gd name="T1" fmla="*/ 6 h 10"/>
                  <a:gd name="T2" fmla="*/ 6 w 8"/>
                  <a:gd name="T3" fmla="*/ 10 h 10"/>
                  <a:gd name="T4" fmla="*/ 4 w 8"/>
                  <a:gd name="T5" fmla="*/ 10 h 10"/>
                  <a:gd name="T6" fmla="*/ 1 w 8"/>
                  <a:gd name="T7" fmla="*/ 7 h 10"/>
                  <a:gd name="T8" fmla="*/ 1 w 8"/>
                  <a:gd name="T9" fmla="*/ 4 h 10"/>
                  <a:gd name="T10" fmla="*/ 3 w 8"/>
                  <a:gd name="T11" fmla="*/ 0 h 10"/>
                  <a:gd name="T12" fmla="*/ 5 w 8"/>
                  <a:gd name="T13" fmla="*/ 0 h 10"/>
                  <a:gd name="T14" fmla="*/ 8 w 8"/>
                  <a:gd name="T15" fmla="*/ 3 h 10"/>
                  <a:gd name="T16" fmla="*/ 8 w 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6"/>
                    </a:moveTo>
                    <a:cubicBezTo>
                      <a:pt x="8" y="8"/>
                      <a:pt x="7" y="9"/>
                      <a:pt x="6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1" y="9"/>
                      <a:pt x="1" y="7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2"/>
                      <a:pt x="2" y="1"/>
                      <a:pt x="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8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59" name="Freeform 349">
                <a:extLst>
                  <a:ext uri="{FF2B5EF4-FFF2-40B4-BE49-F238E27FC236}">
                    <a16:creationId xmlns:a16="http://schemas.microsoft.com/office/drawing/2014/main" id="{9C5E0F6D-DDD9-45DE-83C8-D4470D4AE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763" y="1919288"/>
                <a:ext cx="34925" cy="33337"/>
              </a:xfrm>
              <a:custGeom>
                <a:avLst/>
                <a:gdLst>
                  <a:gd name="T0" fmla="*/ 7 w 10"/>
                  <a:gd name="T1" fmla="*/ 9 h 10"/>
                  <a:gd name="T2" fmla="*/ 3 w 10"/>
                  <a:gd name="T3" fmla="*/ 9 h 10"/>
                  <a:gd name="T4" fmla="*/ 2 w 10"/>
                  <a:gd name="T5" fmla="*/ 8 h 10"/>
                  <a:gd name="T6" fmla="*/ 1 w 10"/>
                  <a:gd name="T7" fmla="*/ 4 h 10"/>
                  <a:gd name="T8" fmla="*/ 3 w 10"/>
                  <a:gd name="T9" fmla="*/ 2 h 10"/>
                  <a:gd name="T10" fmla="*/ 7 w 10"/>
                  <a:gd name="T11" fmla="*/ 1 h 10"/>
                  <a:gd name="T12" fmla="*/ 8 w 10"/>
                  <a:gd name="T13" fmla="*/ 2 h 10"/>
                  <a:gd name="T14" fmla="*/ 9 w 10"/>
                  <a:gd name="T15" fmla="*/ 6 h 10"/>
                  <a:gd name="T16" fmla="*/ 7 w 10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7" y="9"/>
                    </a:moveTo>
                    <a:cubicBezTo>
                      <a:pt x="6" y="10"/>
                      <a:pt x="4" y="10"/>
                      <a:pt x="3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6" y="0"/>
                      <a:pt x="7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10" y="3"/>
                      <a:pt x="10" y="5"/>
                      <a:pt x="9" y="6"/>
                    </a:cubicBez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60" name="Freeform 350">
                <a:extLst>
                  <a:ext uri="{FF2B5EF4-FFF2-40B4-BE49-F238E27FC236}">
                    <a16:creationId xmlns:a16="http://schemas.microsoft.com/office/drawing/2014/main" id="{91638BC4-9C52-426A-BAF2-1CE7EE902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4963" y="1911350"/>
                <a:ext cx="33338" cy="34925"/>
              </a:xfrm>
              <a:custGeom>
                <a:avLst/>
                <a:gdLst>
                  <a:gd name="T0" fmla="*/ 9 w 10"/>
                  <a:gd name="T1" fmla="*/ 4 h 10"/>
                  <a:gd name="T2" fmla="*/ 9 w 10"/>
                  <a:gd name="T3" fmla="*/ 8 h 10"/>
                  <a:gd name="T4" fmla="*/ 8 w 10"/>
                  <a:gd name="T5" fmla="*/ 9 h 10"/>
                  <a:gd name="T6" fmla="*/ 3 w 10"/>
                  <a:gd name="T7" fmla="*/ 9 h 10"/>
                  <a:gd name="T8" fmla="*/ 1 w 10"/>
                  <a:gd name="T9" fmla="*/ 7 h 10"/>
                  <a:gd name="T10" fmla="*/ 1 w 10"/>
                  <a:gd name="T11" fmla="*/ 3 h 10"/>
                  <a:gd name="T12" fmla="*/ 2 w 10"/>
                  <a:gd name="T13" fmla="*/ 2 h 10"/>
                  <a:gd name="T14" fmla="*/ 6 w 10"/>
                  <a:gd name="T15" fmla="*/ 2 h 10"/>
                  <a:gd name="T16" fmla="*/ 9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9" y="4"/>
                    </a:moveTo>
                    <a:cubicBezTo>
                      <a:pt x="10" y="5"/>
                      <a:pt x="10" y="7"/>
                      <a:pt x="9" y="8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10"/>
                      <a:pt x="5" y="10"/>
                      <a:pt x="3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6" y="2"/>
                    </a:cubicBez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61" name="Freeform 351">
                <a:extLst>
                  <a:ext uri="{FF2B5EF4-FFF2-40B4-BE49-F238E27FC236}">
                    <a16:creationId xmlns:a16="http://schemas.microsoft.com/office/drawing/2014/main" id="{CFE176EA-0CAC-4231-AAB1-CAE7C669A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4488" y="1843088"/>
                <a:ext cx="34925" cy="34925"/>
              </a:xfrm>
              <a:custGeom>
                <a:avLst/>
                <a:gdLst>
                  <a:gd name="T0" fmla="*/ 5 w 10"/>
                  <a:gd name="T1" fmla="*/ 1 h 10"/>
                  <a:gd name="T2" fmla="*/ 9 w 10"/>
                  <a:gd name="T3" fmla="*/ 3 h 10"/>
                  <a:gd name="T4" fmla="*/ 10 w 10"/>
                  <a:gd name="T5" fmla="*/ 4 h 10"/>
                  <a:gd name="T6" fmla="*/ 8 w 10"/>
                  <a:gd name="T7" fmla="*/ 8 h 10"/>
                  <a:gd name="T8" fmla="*/ 5 w 10"/>
                  <a:gd name="T9" fmla="*/ 9 h 10"/>
                  <a:gd name="T10" fmla="*/ 1 w 10"/>
                  <a:gd name="T11" fmla="*/ 8 h 10"/>
                  <a:gd name="T12" fmla="*/ 1 w 10"/>
                  <a:gd name="T13" fmla="*/ 7 h 10"/>
                  <a:gd name="T14" fmla="*/ 2 w 10"/>
                  <a:gd name="T15" fmla="*/ 3 h 10"/>
                  <a:gd name="T16" fmla="*/ 5 w 10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"/>
                    </a:moveTo>
                    <a:cubicBezTo>
                      <a:pt x="6" y="0"/>
                      <a:pt x="8" y="1"/>
                      <a:pt x="9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7"/>
                      <a:pt x="8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2" y="10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2" y="3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62" name="Freeform 352">
                <a:extLst>
                  <a:ext uri="{FF2B5EF4-FFF2-40B4-BE49-F238E27FC236}">
                    <a16:creationId xmlns:a16="http://schemas.microsoft.com/office/drawing/2014/main" id="{7604943E-08FC-4CB5-A599-3C40C224C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4951" y="1854200"/>
                <a:ext cx="38100" cy="33337"/>
              </a:xfrm>
              <a:custGeom>
                <a:avLst/>
                <a:gdLst>
                  <a:gd name="T0" fmla="*/ 3 w 11"/>
                  <a:gd name="T1" fmla="*/ 8 h 10"/>
                  <a:gd name="T2" fmla="*/ 1 w 11"/>
                  <a:gd name="T3" fmla="*/ 4 h 10"/>
                  <a:gd name="T4" fmla="*/ 1 w 11"/>
                  <a:gd name="T5" fmla="*/ 3 h 10"/>
                  <a:gd name="T6" fmla="*/ 5 w 11"/>
                  <a:gd name="T7" fmla="*/ 1 h 10"/>
                  <a:gd name="T8" fmla="*/ 8 w 11"/>
                  <a:gd name="T9" fmla="*/ 2 h 10"/>
                  <a:gd name="T10" fmla="*/ 10 w 11"/>
                  <a:gd name="T11" fmla="*/ 6 h 10"/>
                  <a:gd name="T12" fmla="*/ 10 w 11"/>
                  <a:gd name="T13" fmla="*/ 7 h 10"/>
                  <a:gd name="T14" fmla="*/ 6 w 11"/>
                  <a:gd name="T15" fmla="*/ 9 h 10"/>
                  <a:gd name="T16" fmla="*/ 3 w 11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3" y="8"/>
                    </a:moveTo>
                    <a:cubicBezTo>
                      <a:pt x="1" y="7"/>
                      <a:pt x="0" y="6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4" y="0"/>
                      <a:pt x="5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10" y="2"/>
                      <a:pt x="11" y="4"/>
                      <a:pt x="10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9"/>
                      <a:pt x="7" y="10"/>
                      <a:pt x="6" y="9"/>
                    </a:cubicBezTo>
                    <a:lnTo>
                      <a:pt x="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63" name="Freeform 353">
                <a:extLst>
                  <a:ext uri="{FF2B5EF4-FFF2-40B4-BE49-F238E27FC236}">
                    <a16:creationId xmlns:a16="http://schemas.microsoft.com/office/drawing/2014/main" id="{9E1D13F8-A7EE-4985-8D26-2B59E182EB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17913" y="1643063"/>
                <a:ext cx="400050" cy="398462"/>
              </a:xfrm>
              <a:custGeom>
                <a:avLst/>
                <a:gdLst>
                  <a:gd name="T0" fmla="*/ 55 w 117"/>
                  <a:gd name="T1" fmla="*/ 2 h 117"/>
                  <a:gd name="T2" fmla="*/ 2 w 117"/>
                  <a:gd name="T3" fmla="*/ 62 h 117"/>
                  <a:gd name="T4" fmla="*/ 62 w 117"/>
                  <a:gd name="T5" fmla="*/ 115 h 117"/>
                  <a:gd name="T6" fmla="*/ 115 w 117"/>
                  <a:gd name="T7" fmla="*/ 55 h 117"/>
                  <a:gd name="T8" fmla="*/ 55 w 117"/>
                  <a:gd name="T9" fmla="*/ 2 h 117"/>
                  <a:gd name="T10" fmla="*/ 60 w 117"/>
                  <a:gd name="T11" fmla="*/ 85 h 117"/>
                  <a:gd name="T12" fmla="*/ 32 w 117"/>
                  <a:gd name="T13" fmla="*/ 60 h 117"/>
                  <a:gd name="T14" fmla="*/ 57 w 117"/>
                  <a:gd name="T15" fmla="*/ 32 h 117"/>
                  <a:gd name="T16" fmla="*/ 85 w 117"/>
                  <a:gd name="T17" fmla="*/ 57 h 117"/>
                  <a:gd name="T18" fmla="*/ 60 w 117"/>
                  <a:gd name="T19" fmla="*/ 8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7" h="117">
                    <a:moveTo>
                      <a:pt x="55" y="2"/>
                    </a:moveTo>
                    <a:cubicBezTo>
                      <a:pt x="24" y="4"/>
                      <a:pt x="0" y="31"/>
                      <a:pt x="2" y="62"/>
                    </a:cubicBezTo>
                    <a:cubicBezTo>
                      <a:pt x="4" y="93"/>
                      <a:pt x="31" y="117"/>
                      <a:pt x="62" y="115"/>
                    </a:cubicBezTo>
                    <a:cubicBezTo>
                      <a:pt x="93" y="113"/>
                      <a:pt x="117" y="86"/>
                      <a:pt x="115" y="55"/>
                    </a:cubicBezTo>
                    <a:cubicBezTo>
                      <a:pt x="112" y="24"/>
                      <a:pt x="86" y="0"/>
                      <a:pt x="55" y="2"/>
                    </a:cubicBezTo>
                    <a:close/>
                    <a:moveTo>
                      <a:pt x="60" y="85"/>
                    </a:moveTo>
                    <a:cubicBezTo>
                      <a:pt x="45" y="86"/>
                      <a:pt x="33" y="75"/>
                      <a:pt x="32" y="60"/>
                    </a:cubicBezTo>
                    <a:cubicBezTo>
                      <a:pt x="31" y="46"/>
                      <a:pt x="42" y="33"/>
                      <a:pt x="57" y="32"/>
                    </a:cubicBezTo>
                    <a:cubicBezTo>
                      <a:pt x="71" y="31"/>
                      <a:pt x="84" y="42"/>
                      <a:pt x="85" y="57"/>
                    </a:cubicBezTo>
                    <a:cubicBezTo>
                      <a:pt x="86" y="71"/>
                      <a:pt x="75" y="84"/>
                      <a:pt x="60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64" name="Freeform 354">
                <a:extLst>
                  <a:ext uri="{FF2B5EF4-FFF2-40B4-BE49-F238E27FC236}">
                    <a16:creationId xmlns:a16="http://schemas.microsoft.com/office/drawing/2014/main" id="{4D8F226E-CB71-4CEB-8BFB-CF15C1148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076" y="1604963"/>
                <a:ext cx="68263" cy="115887"/>
              </a:xfrm>
              <a:custGeom>
                <a:avLst/>
                <a:gdLst>
                  <a:gd name="T0" fmla="*/ 19 w 20"/>
                  <a:gd name="T1" fmla="*/ 28 h 34"/>
                  <a:gd name="T2" fmla="*/ 15 w 20"/>
                  <a:gd name="T3" fmla="*/ 33 h 34"/>
                  <a:gd name="T4" fmla="*/ 5 w 20"/>
                  <a:gd name="T5" fmla="*/ 34 h 34"/>
                  <a:gd name="T6" fmla="*/ 0 w 20"/>
                  <a:gd name="T7" fmla="*/ 29 h 34"/>
                  <a:gd name="T8" fmla="*/ 2 w 20"/>
                  <a:gd name="T9" fmla="*/ 5 h 34"/>
                  <a:gd name="T10" fmla="*/ 7 w 20"/>
                  <a:gd name="T11" fmla="*/ 0 h 34"/>
                  <a:gd name="T12" fmla="*/ 8 w 20"/>
                  <a:gd name="T13" fmla="*/ 0 h 34"/>
                  <a:gd name="T14" fmla="*/ 14 w 20"/>
                  <a:gd name="T15" fmla="*/ 5 h 34"/>
                  <a:gd name="T16" fmla="*/ 19 w 20"/>
                  <a:gd name="T1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19" y="28"/>
                    </a:moveTo>
                    <a:cubicBezTo>
                      <a:pt x="20" y="30"/>
                      <a:pt x="18" y="33"/>
                      <a:pt x="15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4"/>
                      <a:pt x="0" y="32"/>
                      <a:pt x="0" y="29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4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1" y="0"/>
                      <a:pt x="14" y="2"/>
                      <a:pt x="14" y="5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65" name="Freeform 355">
                <a:extLst>
                  <a:ext uri="{FF2B5EF4-FFF2-40B4-BE49-F238E27FC236}">
                    <a16:creationId xmlns:a16="http://schemas.microsoft.com/office/drawing/2014/main" id="{43357CAA-C4E0-4EA5-AF59-E7E1D8B9AA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2538" y="1962150"/>
                <a:ext cx="68263" cy="115887"/>
              </a:xfrm>
              <a:custGeom>
                <a:avLst/>
                <a:gdLst>
                  <a:gd name="T0" fmla="*/ 0 w 20"/>
                  <a:gd name="T1" fmla="*/ 7 h 34"/>
                  <a:gd name="T2" fmla="*/ 5 w 20"/>
                  <a:gd name="T3" fmla="*/ 1 h 34"/>
                  <a:gd name="T4" fmla="*/ 15 w 20"/>
                  <a:gd name="T5" fmla="*/ 0 h 34"/>
                  <a:gd name="T6" fmla="*/ 20 w 20"/>
                  <a:gd name="T7" fmla="*/ 5 h 34"/>
                  <a:gd name="T8" fmla="*/ 18 w 20"/>
                  <a:gd name="T9" fmla="*/ 29 h 34"/>
                  <a:gd name="T10" fmla="*/ 12 w 20"/>
                  <a:gd name="T11" fmla="*/ 34 h 34"/>
                  <a:gd name="T12" fmla="*/ 11 w 20"/>
                  <a:gd name="T13" fmla="*/ 34 h 34"/>
                  <a:gd name="T14" fmla="*/ 5 w 20"/>
                  <a:gd name="T15" fmla="*/ 30 h 34"/>
                  <a:gd name="T16" fmla="*/ 0 w 20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0" y="7"/>
                    </a:moveTo>
                    <a:cubicBezTo>
                      <a:pt x="0" y="4"/>
                      <a:pt x="2" y="1"/>
                      <a:pt x="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2"/>
                      <a:pt x="20" y="5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2"/>
                      <a:pt x="15" y="34"/>
                      <a:pt x="12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9" y="34"/>
                      <a:pt x="6" y="32"/>
                      <a:pt x="5" y="3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66" name="Freeform 356">
                <a:extLst>
                  <a:ext uri="{FF2B5EF4-FFF2-40B4-BE49-F238E27FC236}">
                    <a16:creationId xmlns:a16="http://schemas.microsoft.com/office/drawing/2014/main" id="{76E96948-05B2-40A1-A735-AF07C13E1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6638" y="1816100"/>
                <a:ext cx="119063" cy="68262"/>
              </a:xfrm>
              <a:custGeom>
                <a:avLst/>
                <a:gdLst>
                  <a:gd name="T0" fmla="*/ 28 w 35"/>
                  <a:gd name="T1" fmla="*/ 1 h 20"/>
                  <a:gd name="T2" fmla="*/ 34 w 35"/>
                  <a:gd name="T3" fmla="*/ 5 h 20"/>
                  <a:gd name="T4" fmla="*/ 34 w 35"/>
                  <a:gd name="T5" fmla="*/ 15 h 20"/>
                  <a:gd name="T6" fmla="*/ 30 w 35"/>
                  <a:gd name="T7" fmla="*/ 20 h 20"/>
                  <a:gd name="T8" fmla="*/ 6 w 35"/>
                  <a:gd name="T9" fmla="*/ 18 h 20"/>
                  <a:gd name="T10" fmla="*/ 1 w 35"/>
                  <a:gd name="T11" fmla="*/ 13 h 20"/>
                  <a:gd name="T12" fmla="*/ 1 w 35"/>
                  <a:gd name="T13" fmla="*/ 12 h 20"/>
                  <a:gd name="T14" fmla="*/ 5 w 35"/>
                  <a:gd name="T15" fmla="*/ 5 h 20"/>
                  <a:gd name="T16" fmla="*/ 28 w 35"/>
                  <a:gd name="T1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0">
                    <a:moveTo>
                      <a:pt x="28" y="1"/>
                    </a:moveTo>
                    <a:cubicBezTo>
                      <a:pt x="31" y="0"/>
                      <a:pt x="34" y="2"/>
                      <a:pt x="34" y="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5" y="18"/>
                      <a:pt x="32" y="20"/>
                      <a:pt x="30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8"/>
                      <a:pt x="1" y="15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9"/>
                      <a:pt x="3" y="6"/>
                      <a:pt x="5" y="5"/>
                    </a:cubicBezTo>
                    <a:lnTo>
                      <a:pt x="2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67" name="Freeform 357">
                <a:extLst>
                  <a:ext uri="{FF2B5EF4-FFF2-40B4-BE49-F238E27FC236}">
                    <a16:creationId xmlns:a16="http://schemas.microsoft.com/office/drawing/2014/main" id="{E6C3DDD2-A773-4870-858B-248CC0918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588" y="1798638"/>
                <a:ext cx="117475" cy="68262"/>
              </a:xfrm>
              <a:custGeom>
                <a:avLst/>
                <a:gdLst>
                  <a:gd name="T0" fmla="*/ 6 w 34"/>
                  <a:gd name="T1" fmla="*/ 19 h 20"/>
                  <a:gd name="T2" fmla="*/ 1 w 34"/>
                  <a:gd name="T3" fmla="*/ 15 h 20"/>
                  <a:gd name="T4" fmla="*/ 0 w 34"/>
                  <a:gd name="T5" fmla="*/ 5 h 20"/>
                  <a:gd name="T6" fmla="*/ 5 w 34"/>
                  <a:gd name="T7" fmla="*/ 0 h 20"/>
                  <a:gd name="T8" fmla="*/ 28 w 34"/>
                  <a:gd name="T9" fmla="*/ 2 h 20"/>
                  <a:gd name="T10" fmla="*/ 34 w 34"/>
                  <a:gd name="T11" fmla="*/ 7 h 20"/>
                  <a:gd name="T12" fmla="*/ 34 w 34"/>
                  <a:gd name="T13" fmla="*/ 8 h 20"/>
                  <a:gd name="T14" fmla="*/ 29 w 34"/>
                  <a:gd name="T15" fmla="*/ 15 h 20"/>
                  <a:gd name="T16" fmla="*/ 6 w 34"/>
                  <a:gd name="T17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6" y="19"/>
                    </a:moveTo>
                    <a:cubicBezTo>
                      <a:pt x="3" y="20"/>
                      <a:pt x="1" y="18"/>
                      <a:pt x="1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2"/>
                      <a:pt x="34" y="5"/>
                      <a:pt x="34" y="7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11"/>
                      <a:pt x="32" y="14"/>
                      <a:pt x="29" y="1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68" name="Freeform 358">
                <a:extLst>
                  <a:ext uri="{FF2B5EF4-FFF2-40B4-BE49-F238E27FC236}">
                    <a16:creationId xmlns:a16="http://schemas.microsoft.com/office/drawing/2014/main" id="{16A2E2DF-4B21-4649-8AF9-5095BF239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0613" y="1676400"/>
                <a:ext cx="109538" cy="106362"/>
              </a:xfrm>
              <a:custGeom>
                <a:avLst/>
                <a:gdLst>
                  <a:gd name="T0" fmla="*/ 29 w 32"/>
                  <a:gd name="T1" fmla="*/ 14 h 31"/>
                  <a:gd name="T2" fmla="*/ 30 w 32"/>
                  <a:gd name="T3" fmla="*/ 21 h 31"/>
                  <a:gd name="T4" fmla="*/ 24 w 32"/>
                  <a:gd name="T5" fmla="*/ 28 h 31"/>
                  <a:gd name="T6" fmla="*/ 17 w 32"/>
                  <a:gd name="T7" fmla="*/ 28 h 31"/>
                  <a:gd name="T8" fmla="*/ 1 w 32"/>
                  <a:gd name="T9" fmla="*/ 11 h 31"/>
                  <a:gd name="T10" fmla="*/ 1 w 32"/>
                  <a:gd name="T11" fmla="*/ 3 h 31"/>
                  <a:gd name="T12" fmla="*/ 2 w 32"/>
                  <a:gd name="T13" fmla="*/ 2 h 31"/>
                  <a:gd name="T14" fmla="*/ 10 w 32"/>
                  <a:gd name="T15" fmla="*/ 1 h 31"/>
                  <a:gd name="T16" fmla="*/ 29 w 32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1">
                    <a:moveTo>
                      <a:pt x="29" y="14"/>
                    </a:moveTo>
                    <a:cubicBezTo>
                      <a:pt x="32" y="16"/>
                      <a:pt x="32" y="19"/>
                      <a:pt x="30" y="21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2" y="31"/>
                      <a:pt x="19" y="31"/>
                      <a:pt x="17" y="28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9"/>
                      <a:pt x="0" y="5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0"/>
                      <a:pt x="7" y="0"/>
                      <a:pt x="10" y="1"/>
                    </a:cubicBezTo>
                    <a:lnTo>
                      <a:pt x="2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69" name="Freeform 359">
                <a:extLst>
                  <a:ext uri="{FF2B5EF4-FFF2-40B4-BE49-F238E27FC236}">
                    <a16:creationId xmlns:a16="http://schemas.microsoft.com/office/drawing/2014/main" id="{B8DE2E11-C9FB-4C03-B0A7-B687430AC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0963" y="1901825"/>
                <a:ext cx="112713" cy="109537"/>
              </a:xfrm>
              <a:custGeom>
                <a:avLst/>
                <a:gdLst>
                  <a:gd name="T0" fmla="*/ 3 w 33"/>
                  <a:gd name="T1" fmla="*/ 17 h 32"/>
                  <a:gd name="T2" fmla="*/ 2 w 33"/>
                  <a:gd name="T3" fmla="*/ 10 h 32"/>
                  <a:gd name="T4" fmla="*/ 9 w 33"/>
                  <a:gd name="T5" fmla="*/ 3 h 32"/>
                  <a:gd name="T6" fmla="*/ 16 w 33"/>
                  <a:gd name="T7" fmla="*/ 3 h 32"/>
                  <a:gd name="T8" fmla="*/ 31 w 33"/>
                  <a:gd name="T9" fmla="*/ 20 h 32"/>
                  <a:gd name="T10" fmla="*/ 31 w 33"/>
                  <a:gd name="T11" fmla="*/ 28 h 32"/>
                  <a:gd name="T12" fmla="*/ 30 w 33"/>
                  <a:gd name="T13" fmla="*/ 29 h 32"/>
                  <a:gd name="T14" fmla="*/ 23 w 33"/>
                  <a:gd name="T15" fmla="*/ 30 h 32"/>
                  <a:gd name="T16" fmla="*/ 3 w 33"/>
                  <a:gd name="T17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2">
                    <a:moveTo>
                      <a:pt x="3" y="17"/>
                    </a:moveTo>
                    <a:cubicBezTo>
                      <a:pt x="1" y="16"/>
                      <a:pt x="0" y="13"/>
                      <a:pt x="2" y="1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1" y="0"/>
                      <a:pt x="14" y="0"/>
                      <a:pt x="16" y="3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3"/>
                      <a:pt x="33" y="26"/>
                      <a:pt x="31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9" y="31"/>
                      <a:pt x="25" y="32"/>
                      <a:pt x="23" y="30"/>
                    </a:cubicBez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70" name="Freeform 360">
                <a:extLst>
                  <a:ext uri="{FF2B5EF4-FFF2-40B4-BE49-F238E27FC236}">
                    <a16:creationId xmlns:a16="http://schemas.microsoft.com/office/drawing/2014/main" id="{4331FBAC-AC78-4254-932D-95438ECEA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8076" y="1919288"/>
                <a:ext cx="106363" cy="107950"/>
              </a:xfrm>
              <a:custGeom>
                <a:avLst/>
                <a:gdLst>
                  <a:gd name="T0" fmla="*/ 15 w 31"/>
                  <a:gd name="T1" fmla="*/ 2 h 32"/>
                  <a:gd name="T2" fmla="*/ 21 w 31"/>
                  <a:gd name="T3" fmla="*/ 1 h 32"/>
                  <a:gd name="T4" fmla="*/ 29 w 31"/>
                  <a:gd name="T5" fmla="*/ 8 h 32"/>
                  <a:gd name="T6" fmla="*/ 29 w 31"/>
                  <a:gd name="T7" fmla="*/ 15 h 32"/>
                  <a:gd name="T8" fmla="*/ 11 w 31"/>
                  <a:gd name="T9" fmla="*/ 30 h 32"/>
                  <a:gd name="T10" fmla="*/ 4 w 31"/>
                  <a:gd name="T11" fmla="*/ 30 h 32"/>
                  <a:gd name="T12" fmla="*/ 3 w 31"/>
                  <a:gd name="T13" fmla="*/ 30 h 32"/>
                  <a:gd name="T14" fmla="*/ 2 w 31"/>
                  <a:gd name="T15" fmla="*/ 22 h 32"/>
                  <a:gd name="T16" fmla="*/ 15 w 31"/>
                  <a:gd name="T1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2">
                    <a:moveTo>
                      <a:pt x="15" y="2"/>
                    </a:moveTo>
                    <a:cubicBezTo>
                      <a:pt x="16" y="0"/>
                      <a:pt x="19" y="0"/>
                      <a:pt x="21" y="1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10"/>
                      <a:pt x="31" y="13"/>
                      <a:pt x="29" y="15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9" y="32"/>
                      <a:pt x="6" y="32"/>
                      <a:pt x="4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28"/>
                      <a:pt x="0" y="24"/>
                      <a:pt x="2" y="22"/>
                    </a:cubicBezTo>
                    <a:lnTo>
                      <a:pt x="1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71" name="Freeform 361">
                <a:extLst>
                  <a:ext uri="{FF2B5EF4-FFF2-40B4-BE49-F238E27FC236}">
                    <a16:creationId xmlns:a16="http://schemas.microsoft.com/office/drawing/2014/main" id="{ADDF2CF1-6F29-460F-92D1-66C22E9CF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6676" y="1655763"/>
                <a:ext cx="106363" cy="112712"/>
              </a:xfrm>
              <a:custGeom>
                <a:avLst/>
                <a:gdLst>
                  <a:gd name="T0" fmla="*/ 17 w 31"/>
                  <a:gd name="T1" fmla="*/ 30 h 33"/>
                  <a:gd name="T2" fmla="*/ 10 w 31"/>
                  <a:gd name="T3" fmla="*/ 31 h 33"/>
                  <a:gd name="T4" fmla="*/ 2 w 31"/>
                  <a:gd name="T5" fmla="*/ 24 h 33"/>
                  <a:gd name="T6" fmla="*/ 2 w 31"/>
                  <a:gd name="T7" fmla="*/ 17 h 33"/>
                  <a:gd name="T8" fmla="*/ 20 w 31"/>
                  <a:gd name="T9" fmla="*/ 2 h 33"/>
                  <a:gd name="T10" fmla="*/ 28 w 31"/>
                  <a:gd name="T11" fmla="*/ 2 h 33"/>
                  <a:gd name="T12" fmla="*/ 29 w 31"/>
                  <a:gd name="T13" fmla="*/ 2 h 33"/>
                  <a:gd name="T14" fmla="*/ 30 w 31"/>
                  <a:gd name="T15" fmla="*/ 10 h 33"/>
                  <a:gd name="T16" fmla="*/ 17 w 31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3">
                    <a:moveTo>
                      <a:pt x="17" y="30"/>
                    </a:moveTo>
                    <a:cubicBezTo>
                      <a:pt x="15" y="32"/>
                      <a:pt x="12" y="33"/>
                      <a:pt x="10" y="3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2"/>
                      <a:pt x="0" y="19"/>
                      <a:pt x="2" y="1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0"/>
                      <a:pt x="26" y="0"/>
                      <a:pt x="28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31" y="4"/>
                      <a:pt x="31" y="8"/>
                      <a:pt x="30" y="10"/>
                    </a:cubicBezTo>
                    <a:lnTo>
                      <a:pt x="17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72" name="Freeform 362">
                <a:extLst>
                  <a:ext uri="{FF2B5EF4-FFF2-40B4-BE49-F238E27FC236}">
                    <a16:creationId xmlns:a16="http://schemas.microsoft.com/office/drawing/2014/main" id="{9DEEAC31-181B-40BB-B07E-6B082A5A0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5701" y="1625600"/>
                <a:ext cx="92075" cy="119062"/>
              </a:xfrm>
              <a:custGeom>
                <a:avLst/>
                <a:gdLst>
                  <a:gd name="T0" fmla="*/ 25 w 27"/>
                  <a:gd name="T1" fmla="*/ 22 h 35"/>
                  <a:gd name="T2" fmla="*/ 24 w 27"/>
                  <a:gd name="T3" fmla="*/ 29 h 35"/>
                  <a:gd name="T4" fmla="*/ 14 w 27"/>
                  <a:gd name="T5" fmla="*/ 33 h 35"/>
                  <a:gd name="T6" fmla="*/ 8 w 27"/>
                  <a:gd name="T7" fmla="*/ 31 h 35"/>
                  <a:gd name="T8" fmla="*/ 1 w 27"/>
                  <a:gd name="T9" fmla="*/ 9 h 35"/>
                  <a:gd name="T10" fmla="*/ 3 w 27"/>
                  <a:gd name="T11" fmla="*/ 1 h 35"/>
                  <a:gd name="T12" fmla="*/ 4 w 27"/>
                  <a:gd name="T13" fmla="*/ 1 h 35"/>
                  <a:gd name="T14" fmla="*/ 12 w 27"/>
                  <a:gd name="T15" fmla="*/ 3 h 35"/>
                  <a:gd name="T16" fmla="*/ 25 w 27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25" y="22"/>
                    </a:moveTo>
                    <a:cubicBezTo>
                      <a:pt x="27" y="25"/>
                      <a:pt x="26" y="27"/>
                      <a:pt x="24" y="29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2" y="35"/>
                      <a:pt x="9" y="34"/>
                      <a:pt x="8" y="3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1" y="3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7" y="0"/>
                      <a:pt x="10" y="1"/>
                      <a:pt x="12" y="3"/>
                    </a:cubicBezTo>
                    <a:lnTo>
                      <a:pt x="2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73" name="Freeform 363">
                <a:extLst>
                  <a:ext uri="{FF2B5EF4-FFF2-40B4-BE49-F238E27FC236}">
                    <a16:creationId xmlns:a16="http://schemas.microsoft.com/office/drawing/2014/main" id="{46868D1E-7711-44FE-A458-750425F3A9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6513" y="1938338"/>
                <a:ext cx="92075" cy="120650"/>
              </a:xfrm>
              <a:custGeom>
                <a:avLst/>
                <a:gdLst>
                  <a:gd name="T0" fmla="*/ 1 w 27"/>
                  <a:gd name="T1" fmla="*/ 13 h 35"/>
                  <a:gd name="T2" fmla="*/ 3 w 27"/>
                  <a:gd name="T3" fmla="*/ 6 h 35"/>
                  <a:gd name="T4" fmla="*/ 12 w 27"/>
                  <a:gd name="T5" fmla="*/ 2 h 35"/>
                  <a:gd name="T6" fmla="*/ 19 w 27"/>
                  <a:gd name="T7" fmla="*/ 4 h 35"/>
                  <a:gd name="T8" fmla="*/ 26 w 27"/>
                  <a:gd name="T9" fmla="*/ 26 h 35"/>
                  <a:gd name="T10" fmla="*/ 23 w 27"/>
                  <a:gd name="T11" fmla="*/ 34 h 35"/>
                  <a:gd name="T12" fmla="*/ 22 w 27"/>
                  <a:gd name="T13" fmla="*/ 34 h 35"/>
                  <a:gd name="T14" fmla="*/ 15 w 27"/>
                  <a:gd name="T15" fmla="*/ 32 h 35"/>
                  <a:gd name="T16" fmla="*/ 1 w 27"/>
                  <a:gd name="T17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1" y="13"/>
                    </a:moveTo>
                    <a:cubicBezTo>
                      <a:pt x="0" y="11"/>
                      <a:pt x="0" y="8"/>
                      <a:pt x="3" y="6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5" y="0"/>
                      <a:pt x="18" y="2"/>
                      <a:pt x="19" y="4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7" y="29"/>
                      <a:pt x="26" y="32"/>
                      <a:pt x="23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0" y="35"/>
                      <a:pt x="16" y="35"/>
                      <a:pt x="15" y="32"/>
                    </a:cubicBezTo>
                    <a:lnTo>
                      <a:pt x="1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74" name="Freeform 364">
                <a:extLst>
                  <a:ext uri="{FF2B5EF4-FFF2-40B4-BE49-F238E27FC236}">
                    <a16:creationId xmlns:a16="http://schemas.microsoft.com/office/drawing/2014/main" id="{B6AD7594-EBAB-49C2-93D9-3E5F7AA67E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7276" y="1871663"/>
                <a:ext cx="119063" cy="90487"/>
              </a:xfrm>
              <a:custGeom>
                <a:avLst/>
                <a:gdLst>
                  <a:gd name="T0" fmla="*/ 23 w 35"/>
                  <a:gd name="T1" fmla="*/ 2 h 27"/>
                  <a:gd name="T2" fmla="*/ 30 w 35"/>
                  <a:gd name="T3" fmla="*/ 3 h 27"/>
                  <a:gd name="T4" fmla="*/ 34 w 35"/>
                  <a:gd name="T5" fmla="*/ 13 h 27"/>
                  <a:gd name="T6" fmla="*/ 32 w 35"/>
                  <a:gd name="T7" fmla="*/ 19 h 27"/>
                  <a:gd name="T8" fmla="*/ 9 w 35"/>
                  <a:gd name="T9" fmla="*/ 26 h 27"/>
                  <a:gd name="T10" fmla="*/ 2 w 35"/>
                  <a:gd name="T11" fmla="*/ 23 h 27"/>
                  <a:gd name="T12" fmla="*/ 2 w 35"/>
                  <a:gd name="T13" fmla="*/ 23 h 27"/>
                  <a:gd name="T14" fmla="*/ 4 w 35"/>
                  <a:gd name="T15" fmla="*/ 15 h 27"/>
                  <a:gd name="T16" fmla="*/ 23 w 35"/>
                  <a:gd name="T1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23" y="2"/>
                    </a:moveTo>
                    <a:cubicBezTo>
                      <a:pt x="25" y="0"/>
                      <a:pt x="28" y="1"/>
                      <a:pt x="30" y="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5" y="15"/>
                      <a:pt x="34" y="18"/>
                      <a:pt x="32" y="1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7" y="27"/>
                      <a:pt x="3" y="26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0" y="20"/>
                      <a:pt x="1" y="17"/>
                      <a:pt x="4" y="15"/>
                    </a:cubicBez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75" name="Freeform 365">
                <a:extLst>
                  <a:ext uri="{FF2B5EF4-FFF2-40B4-BE49-F238E27FC236}">
                    <a16:creationId xmlns:a16="http://schemas.microsoft.com/office/drawing/2014/main" id="{E071C7CB-7650-4A5A-BCC7-42E4C5A9B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776" y="1720850"/>
                <a:ext cx="120650" cy="92075"/>
              </a:xfrm>
              <a:custGeom>
                <a:avLst/>
                <a:gdLst>
                  <a:gd name="T0" fmla="*/ 13 w 35"/>
                  <a:gd name="T1" fmla="*/ 26 h 27"/>
                  <a:gd name="T2" fmla="*/ 6 w 35"/>
                  <a:gd name="T3" fmla="*/ 24 h 27"/>
                  <a:gd name="T4" fmla="*/ 1 w 35"/>
                  <a:gd name="T5" fmla="*/ 15 h 27"/>
                  <a:gd name="T6" fmla="*/ 4 w 35"/>
                  <a:gd name="T7" fmla="*/ 8 h 27"/>
                  <a:gd name="T8" fmla="*/ 26 w 35"/>
                  <a:gd name="T9" fmla="*/ 1 h 27"/>
                  <a:gd name="T10" fmla="*/ 33 w 35"/>
                  <a:gd name="T11" fmla="*/ 4 h 27"/>
                  <a:gd name="T12" fmla="*/ 34 w 35"/>
                  <a:gd name="T13" fmla="*/ 5 h 27"/>
                  <a:gd name="T14" fmla="*/ 32 w 35"/>
                  <a:gd name="T15" fmla="*/ 12 h 27"/>
                  <a:gd name="T16" fmla="*/ 13 w 35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13" y="26"/>
                    </a:moveTo>
                    <a:cubicBezTo>
                      <a:pt x="10" y="27"/>
                      <a:pt x="7" y="26"/>
                      <a:pt x="6" y="2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2"/>
                      <a:pt x="1" y="9"/>
                      <a:pt x="4" y="8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9" y="0"/>
                      <a:pt x="32" y="1"/>
                      <a:pt x="33" y="4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5" y="7"/>
                      <a:pt x="34" y="11"/>
                      <a:pt x="32" y="12"/>
                    </a:cubicBezTo>
                    <a:lnTo>
                      <a:pt x="1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76" name="Freeform 366">
                <a:extLst>
                  <a:ext uri="{FF2B5EF4-FFF2-40B4-BE49-F238E27FC236}">
                    <a16:creationId xmlns:a16="http://schemas.microsoft.com/office/drawing/2014/main" id="{E49625B2-D260-4145-9FF9-4516FC927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163" y="1751013"/>
                <a:ext cx="120650" cy="82550"/>
              </a:xfrm>
              <a:custGeom>
                <a:avLst/>
                <a:gdLst>
                  <a:gd name="T0" fmla="*/ 31 w 35"/>
                  <a:gd name="T1" fmla="*/ 4 h 24"/>
                  <a:gd name="T2" fmla="*/ 34 w 35"/>
                  <a:gd name="T3" fmla="*/ 10 h 24"/>
                  <a:gd name="T4" fmla="*/ 31 w 35"/>
                  <a:gd name="T5" fmla="*/ 20 h 24"/>
                  <a:gd name="T6" fmla="*/ 25 w 35"/>
                  <a:gd name="T7" fmla="*/ 23 h 24"/>
                  <a:gd name="T8" fmla="*/ 4 w 35"/>
                  <a:gd name="T9" fmla="*/ 12 h 24"/>
                  <a:gd name="T10" fmla="*/ 1 w 35"/>
                  <a:gd name="T11" fmla="*/ 5 h 24"/>
                  <a:gd name="T12" fmla="*/ 1 w 35"/>
                  <a:gd name="T13" fmla="*/ 4 h 24"/>
                  <a:gd name="T14" fmla="*/ 8 w 35"/>
                  <a:gd name="T15" fmla="*/ 0 h 24"/>
                  <a:gd name="T16" fmla="*/ 31 w 35"/>
                  <a:gd name="T17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31" y="4"/>
                    </a:moveTo>
                    <a:cubicBezTo>
                      <a:pt x="34" y="5"/>
                      <a:pt x="35" y="8"/>
                      <a:pt x="34" y="1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0" y="23"/>
                      <a:pt x="27" y="24"/>
                      <a:pt x="25" y="2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1" y="11"/>
                      <a:pt x="0" y="8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2"/>
                      <a:pt x="5" y="0"/>
                      <a:pt x="8" y="0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77" name="Freeform 367">
                <a:extLst>
                  <a:ext uri="{FF2B5EF4-FFF2-40B4-BE49-F238E27FC236}">
                    <a16:creationId xmlns:a16="http://schemas.microsoft.com/office/drawing/2014/main" id="{A05B5CD5-9AD2-4F46-A889-6307ACE76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5888" y="1851025"/>
                <a:ext cx="122238" cy="80962"/>
              </a:xfrm>
              <a:custGeom>
                <a:avLst/>
                <a:gdLst>
                  <a:gd name="T0" fmla="*/ 5 w 36"/>
                  <a:gd name="T1" fmla="*/ 20 h 24"/>
                  <a:gd name="T2" fmla="*/ 1 w 36"/>
                  <a:gd name="T3" fmla="*/ 14 h 24"/>
                  <a:gd name="T4" fmla="*/ 4 w 36"/>
                  <a:gd name="T5" fmla="*/ 4 h 24"/>
                  <a:gd name="T6" fmla="*/ 11 w 36"/>
                  <a:gd name="T7" fmla="*/ 1 h 24"/>
                  <a:gd name="T8" fmla="*/ 32 w 36"/>
                  <a:gd name="T9" fmla="*/ 12 h 24"/>
                  <a:gd name="T10" fmla="*/ 35 w 36"/>
                  <a:gd name="T11" fmla="*/ 19 h 24"/>
                  <a:gd name="T12" fmla="*/ 34 w 36"/>
                  <a:gd name="T13" fmla="*/ 20 h 24"/>
                  <a:gd name="T14" fmla="*/ 28 w 36"/>
                  <a:gd name="T15" fmla="*/ 24 h 24"/>
                  <a:gd name="T16" fmla="*/ 5 w 36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24">
                    <a:moveTo>
                      <a:pt x="5" y="20"/>
                    </a:moveTo>
                    <a:cubicBezTo>
                      <a:pt x="2" y="19"/>
                      <a:pt x="0" y="17"/>
                      <a:pt x="1" y="1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1"/>
                      <a:pt x="8" y="0"/>
                      <a:pt x="11" y="1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4" y="13"/>
                      <a:pt x="36" y="16"/>
                      <a:pt x="35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23"/>
                      <a:pt x="31" y="24"/>
                      <a:pt x="28" y="24"/>
                    </a:cubicBezTo>
                    <a:lnTo>
                      <a:pt x="5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78" name="Freeform 368">
                <a:extLst>
                  <a:ext uri="{FF2B5EF4-FFF2-40B4-BE49-F238E27FC236}">
                    <a16:creationId xmlns:a16="http://schemas.microsoft.com/office/drawing/2014/main" id="{A667CE61-82D9-459D-A463-B1066F96B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2688" y="1952625"/>
                <a:ext cx="85725" cy="119062"/>
              </a:xfrm>
              <a:custGeom>
                <a:avLst/>
                <a:gdLst>
                  <a:gd name="T0" fmla="*/ 5 w 25"/>
                  <a:gd name="T1" fmla="*/ 4 h 35"/>
                  <a:gd name="T2" fmla="*/ 11 w 25"/>
                  <a:gd name="T3" fmla="*/ 0 h 35"/>
                  <a:gd name="T4" fmla="*/ 21 w 25"/>
                  <a:gd name="T5" fmla="*/ 4 h 35"/>
                  <a:gd name="T6" fmla="*/ 23 w 25"/>
                  <a:gd name="T7" fmla="*/ 10 h 35"/>
                  <a:gd name="T8" fmla="*/ 13 w 25"/>
                  <a:gd name="T9" fmla="*/ 31 h 35"/>
                  <a:gd name="T10" fmla="*/ 6 w 25"/>
                  <a:gd name="T11" fmla="*/ 34 h 35"/>
                  <a:gd name="T12" fmla="*/ 5 w 25"/>
                  <a:gd name="T13" fmla="*/ 34 h 35"/>
                  <a:gd name="T14" fmla="*/ 1 w 25"/>
                  <a:gd name="T15" fmla="*/ 27 h 35"/>
                  <a:gd name="T16" fmla="*/ 5 w 25"/>
                  <a:gd name="T1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5">
                    <a:moveTo>
                      <a:pt x="5" y="4"/>
                    </a:moveTo>
                    <a:cubicBezTo>
                      <a:pt x="6" y="1"/>
                      <a:pt x="8" y="0"/>
                      <a:pt x="11" y="0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4" y="5"/>
                      <a:pt x="25" y="7"/>
                      <a:pt x="23" y="1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2" y="34"/>
                      <a:pt x="9" y="35"/>
                      <a:pt x="6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3"/>
                      <a:pt x="0" y="30"/>
                      <a:pt x="1" y="27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79" name="Freeform 369">
                <a:extLst>
                  <a:ext uri="{FF2B5EF4-FFF2-40B4-BE49-F238E27FC236}">
                    <a16:creationId xmlns:a16="http://schemas.microsoft.com/office/drawing/2014/main" id="{7506B977-DB91-476C-BF27-F28411C1DD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5876" y="1611313"/>
                <a:ext cx="82550" cy="123825"/>
              </a:xfrm>
              <a:custGeom>
                <a:avLst/>
                <a:gdLst>
                  <a:gd name="T0" fmla="*/ 19 w 24"/>
                  <a:gd name="T1" fmla="*/ 31 h 36"/>
                  <a:gd name="T2" fmla="*/ 14 w 24"/>
                  <a:gd name="T3" fmla="*/ 35 h 36"/>
                  <a:gd name="T4" fmla="*/ 4 w 24"/>
                  <a:gd name="T5" fmla="*/ 31 h 36"/>
                  <a:gd name="T6" fmla="*/ 1 w 24"/>
                  <a:gd name="T7" fmla="*/ 25 h 36"/>
                  <a:gd name="T8" fmla="*/ 12 w 24"/>
                  <a:gd name="T9" fmla="*/ 4 h 36"/>
                  <a:gd name="T10" fmla="*/ 19 w 24"/>
                  <a:gd name="T11" fmla="*/ 1 h 36"/>
                  <a:gd name="T12" fmla="*/ 20 w 24"/>
                  <a:gd name="T13" fmla="*/ 1 h 36"/>
                  <a:gd name="T14" fmla="*/ 24 w 24"/>
                  <a:gd name="T15" fmla="*/ 8 h 36"/>
                  <a:gd name="T16" fmla="*/ 19 w 24"/>
                  <a:gd name="T17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6">
                    <a:moveTo>
                      <a:pt x="19" y="31"/>
                    </a:moveTo>
                    <a:cubicBezTo>
                      <a:pt x="19" y="34"/>
                      <a:pt x="16" y="36"/>
                      <a:pt x="14" y="3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1" y="31"/>
                      <a:pt x="0" y="28"/>
                      <a:pt x="1" y="2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6" y="0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2" y="2"/>
                      <a:pt x="24" y="5"/>
                      <a:pt x="24" y="8"/>
                    </a:cubicBezTo>
                    <a:lnTo>
                      <a:pt x="19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51" name="Freeform 13" title="Icon of a cloud">
              <a:extLst>
                <a:ext uri="{FF2B5EF4-FFF2-40B4-BE49-F238E27FC236}">
                  <a16:creationId xmlns:a16="http://schemas.microsoft.com/office/drawing/2014/main" id="{395A50C6-774B-45AF-845F-1D870B5724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40415" y="1244594"/>
              <a:ext cx="1847253" cy="1013331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3810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EF7DC26-A090-4981-BC0C-CEA13C9F69CF}"/>
              </a:ext>
            </a:extLst>
          </p:cNvPr>
          <p:cNvGrpSpPr/>
          <p:nvPr/>
        </p:nvGrpSpPr>
        <p:grpSpPr>
          <a:xfrm>
            <a:off x="9817541" y="1272056"/>
            <a:ext cx="2195966" cy="1044474"/>
            <a:chOff x="9817541" y="1272056"/>
            <a:chExt cx="2195966" cy="1044474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2D194290-A50E-45BD-A822-3946C4EF09E4}"/>
                </a:ext>
              </a:extLst>
            </p:cNvPr>
            <p:cNvGrpSpPr/>
            <p:nvPr/>
          </p:nvGrpSpPr>
          <p:grpSpPr>
            <a:xfrm>
              <a:off x="9817541" y="1272056"/>
              <a:ext cx="1831429" cy="1044474"/>
              <a:chOff x="9735671" y="2061587"/>
              <a:chExt cx="1475343" cy="782552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1E82CAB7-1571-4EA1-AF21-6F676858A23D}"/>
                  </a:ext>
                </a:extLst>
              </p:cNvPr>
              <p:cNvGrpSpPr/>
              <p:nvPr/>
            </p:nvGrpSpPr>
            <p:grpSpPr>
              <a:xfrm>
                <a:off x="9735671" y="2114289"/>
                <a:ext cx="508286" cy="462777"/>
                <a:chOff x="9647246" y="3078168"/>
                <a:chExt cx="400051" cy="365126"/>
              </a:xfrm>
            </p:grpSpPr>
            <p:sp>
              <p:nvSpPr>
                <p:cNvPr id="193" name="Rectangle 26">
                  <a:extLst>
                    <a:ext uri="{FF2B5EF4-FFF2-40B4-BE49-F238E27FC236}">
                      <a16:creationId xmlns:a16="http://schemas.microsoft.com/office/drawing/2014/main" id="{16E3502A-3018-44E7-9404-AEF4FDE26E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47246" y="3276606"/>
                  <a:ext cx="74613" cy="166688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53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94" name="Rectangle 27">
                  <a:extLst>
                    <a:ext uri="{FF2B5EF4-FFF2-40B4-BE49-F238E27FC236}">
                      <a16:creationId xmlns:a16="http://schemas.microsoft.com/office/drawing/2014/main" id="{7AFAD71D-FD6F-46BE-B16E-76736F72D8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63146" y="3224218"/>
                  <a:ext cx="74613" cy="219075"/>
                </a:xfrm>
                <a:prstGeom prst="rect">
                  <a:avLst/>
                </a:prstGeom>
                <a:solidFill>
                  <a:srgbClr val="40CDF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53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95" name="Rectangle 28">
                  <a:extLst>
                    <a:ext uri="{FF2B5EF4-FFF2-40B4-BE49-F238E27FC236}">
                      <a16:creationId xmlns:a16="http://schemas.microsoft.com/office/drawing/2014/main" id="{DF850748-02CD-427D-BABF-D14D9A03F9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72684" y="3078168"/>
                  <a:ext cx="74613" cy="365126"/>
                </a:xfrm>
                <a:prstGeom prst="rect">
                  <a:avLst/>
                </a:prstGeom>
                <a:solidFill>
                  <a:srgbClr val="107C1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53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96" name="Rectangle 29">
                  <a:extLst>
                    <a:ext uri="{FF2B5EF4-FFF2-40B4-BE49-F238E27FC236}">
                      <a16:creationId xmlns:a16="http://schemas.microsoft.com/office/drawing/2014/main" id="{C0126A20-B827-4B59-9031-86E5321B61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56784" y="3197230"/>
                  <a:ext cx="74613" cy="246063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53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7F9C044-5872-4DD5-BAAB-3F653988EF93}"/>
                  </a:ext>
                </a:extLst>
              </p:cNvPr>
              <p:cNvGrpSpPr/>
              <p:nvPr/>
            </p:nvGrpSpPr>
            <p:grpSpPr>
              <a:xfrm>
                <a:off x="10300207" y="2061587"/>
                <a:ext cx="622866" cy="566734"/>
                <a:chOff x="5451693" y="3667502"/>
                <a:chExt cx="793750" cy="701675"/>
              </a:xfrm>
            </p:grpSpPr>
            <p:sp>
              <p:nvSpPr>
                <p:cNvPr id="188" name="Freeform 70">
                  <a:extLst>
                    <a:ext uri="{FF2B5EF4-FFF2-40B4-BE49-F238E27FC236}">
                      <a16:creationId xmlns:a16="http://schemas.microsoft.com/office/drawing/2014/main" id="{BB050F6B-4189-429A-B711-3C29BD268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6005" y="3667502"/>
                  <a:ext cx="454025" cy="350838"/>
                </a:xfrm>
                <a:custGeom>
                  <a:avLst/>
                  <a:gdLst>
                    <a:gd name="T0" fmla="*/ 212 w 424"/>
                    <a:gd name="T1" fmla="*/ 330 h 330"/>
                    <a:gd name="T2" fmla="*/ 0 w 424"/>
                    <a:gd name="T3" fmla="*/ 118 h 330"/>
                    <a:gd name="T4" fmla="*/ 424 w 424"/>
                    <a:gd name="T5" fmla="*/ 118 h 330"/>
                    <a:gd name="T6" fmla="*/ 212 w 424"/>
                    <a:gd name="T7" fmla="*/ 33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24" h="330">
                      <a:moveTo>
                        <a:pt x="212" y="330"/>
                      </a:moveTo>
                      <a:cubicBezTo>
                        <a:pt x="0" y="118"/>
                        <a:pt x="0" y="118"/>
                        <a:pt x="0" y="118"/>
                      </a:cubicBezTo>
                      <a:cubicBezTo>
                        <a:pt x="117" y="0"/>
                        <a:pt x="307" y="0"/>
                        <a:pt x="424" y="118"/>
                      </a:cubicBezTo>
                      <a:lnTo>
                        <a:pt x="212" y="330"/>
                      </a:lnTo>
                      <a:close/>
                    </a:path>
                  </a:pathLst>
                </a:custGeom>
                <a:solidFill>
                  <a:srgbClr val="FF8B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53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89" name="Freeform 71">
                  <a:extLst>
                    <a:ext uri="{FF2B5EF4-FFF2-40B4-BE49-F238E27FC236}">
                      <a16:creationId xmlns:a16="http://schemas.microsoft.com/office/drawing/2014/main" id="{8FB6E9C3-F0B9-4D96-BD93-BAD789183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6005" y="4018339"/>
                  <a:ext cx="454025" cy="350838"/>
                </a:xfrm>
                <a:custGeom>
                  <a:avLst/>
                  <a:gdLst>
                    <a:gd name="T0" fmla="*/ 212 w 424"/>
                    <a:gd name="T1" fmla="*/ 0 h 329"/>
                    <a:gd name="T2" fmla="*/ 424 w 424"/>
                    <a:gd name="T3" fmla="*/ 212 h 329"/>
                    <a:gd name="T4" fmla="*/ 0 w 424"/>
                    <a:gd name="T5" fmla="*/ 212 h 329"/>
                    <a:gd name="T6" fmla="*/ 212 w 424"/>
                    <a:gd name="T7" fmla="*/ 0 h 3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24" h="329">
                      <a:moveTo>
                        <a:pt x="212" y="0"/>
                      </a:moveTo>
                      <a:cubicBezTo>
                        <a:pt x="424" y="212"/>
                        <a:pt x="424" y="212"/>
                        <a:pt x="424" y="212"/>
                      </a:cubicBezTo>
                      <a:cubicBezTo>
                        <a:pt x="307" y="329"/>
                        <a:pt x="117" y="329"/>
                        <a:pt x="0" y="212"/>
                      </a:cubicBez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rgbClr val="D83B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53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90" name="Freeform 72">
                  <a:extLst>
                    <a:ext uri="{FF2B5EF4-FFF2-40B4-BE49-F238E27FC236}">
                      <a16:creationId xmlns:a16="http://schemas.microsoft.com/office/drawing/2014/main" id="{A021475B-E471-4F66-A1A2-0D71E55FCA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93018" y="3716714"/>
                  <a:ext cx="227013" cy="301625"/>
                </a:xfrm>
                <a:custGeom>
                  <a:avLst/>
                  <a:gdLst>
                    <a:gd name="T0" fmla="*/ 0 w 212"/>
                    <a:gd name="T1" fmla="*/ 284 h 284"/>
                    <a:gd name="T2" fmla="*/ 212 w 212"/>
                    <a:gd name="T3" fmla="*/ 72 h 284"/>
                    <a:gd name="T4" fmla="*/ 99 w 212"/>
                    <a:gd name="T5" fmla="*/ 0 h 284"/>
                    <a:gd name="T6" fmla="*/ 0 w 212"/>
                    <a:gd name="T7" fmla="*/ 28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2" h="284">
                      <a:moveTo>
                        <a:pt x="0" y="284"/>
                      </a:moveTo>
                      <a:cubicBezTo>
                        <a:pt x="212" y="72"/>
                        <a:pt x="212" y="72"/>
                        <a:pt x="212" y="72"/>
                      </a:cubicBezTo>
                      <a:cubicBezTo>
                        <a:pt x="179" y="39"/>
                        <a:pt x="140" y="15"/>
                        <a:pt x="99" y="0"/>
                      </a:cubicBezTo>
                      <a:lnTo>
                        <a:pt x="0" y="284"/>
                      </a:lnTo>
                      <a:close/>
                    </a:path>
                  </a:pathLst>
                </a:cu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53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91" name="Freeform 82">
                  <a:extLst>
                    <a:ext uri="{FF2B5EF4-FFF2-40B4-BE49-F238E27FC236}">
                      <a16:creationId xmlns:a16="http://schemas.microsoft.com/office/drawing/2014/main" id="{1A57ABA9-9F9A-4533-BFB2-392BB58232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51693" y="3792914"/>
                  <a:ext cx="352425" cy="452438"/>
                </a:xfrm>
                <a:custGeom>
                  <a:avLst/>
                  <a:gdLst>
                    <a:gd name="T0" fmla="*/ 329 w 329"/>
                    <a:gd name="T1" fmla="*/ 212 h 424"/>
                    <a:gd name="T2" fmla="*/ 117 w 329"/>
                    <a:gd name="T3" fmla="*/ 424 h 424"/>
                    <a:gd name="T4" fmla="*/ 117 w 329"/>
                    <a:gd name="T5" fmla="*/ 0 h 424"/>
                    <a:gd name="T6" fmla="*/ 329 w 329"/>
                    <a:gd name="T7" fmla="*/ 212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9" h="424">
                      <a:moveTo>
                        <a:pt x="329" y="212"/>
                      </a:moveTo>
                      <a:cubicBezTo>
                        <a:pt x="117" y="424"/>
                        <a:pt x="117" y="424"/>
                        <a:pt x="117" y="424"/>
                      </a:cubicBezTo>
                      <a:cubicBezTo>
                        <a:pt x="0" y="306"/>
                        <a:pt x="0" y="117"/>
                        <a:pt x="117" y="0"/>
                      </a:cubicBezTo>
                      <a:cubicBezTo>
                        <a:pt x="329" y="212"/>
                        <a:pt x="329" y="212"/>
                        <a:pt x="329" y="212"/>
                      </a:cubicBezTo>
                    </a:path>
                  </a:pathLst>
                </a:cu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53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192" name="Freeform 86">
                  <a:extLst>
                    <a:ext uri="{FF2B5EF4-FFF2-40B4-BE49-F238E27FC236}">
                      <a16:creationId xmlns:a16="http://schemas.microsoft.com/office/drawing/2014/main" id="{FF8CE427-FC15-415A-B416-D05F84CB78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93018" y="3792914"/>
                  <a:ext cx="352425" cy="452438"/>
                </a:xfrm>
                <a:custGeom>
                  <a:avLst/>
                  <a:gdLst>
                    <a:gd name="T0" fmla="*/ 0 w 329"/>
                    <a:gd name="T1" fmla="*/ 212 h 424"/>
                    <a:gd name="T2" fmla="*/ 212 w 329"/>
                    <a:gd name="T3" fmla="*/ 0 h 424"/>
                    <a:gd name="T4" fmla="*/ 212 w 329"/>
                    <a:gd name="T5" fmla="*/ 424 h 424"/>
                    <a:gd name="T6" fmla="*/ 0 w 329"/>
                    <a:gd name="T7" fmla="*/ 212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9" h="424">
                      <a:moveTo>
                        <a:pt x="0" y="212"/>
                      </a:moveTo>
                      <a:cubicBezTo>
                        <a:pt x="212" y="0"/>
                        <a:pt x="212" y="0"/>
                        <a:pt x="212" y="0"/>
                      </a:cubicBezTo>
                      <a:cubicBezTo>
                        <a:pt x="329" y="117"/>
                        <a:pt x="329" y="306"/>
                        <a:pt x="212" y="424"/>
                      </a:cubicBezTo>
                      <a:lnTo>
                        <a:pt x="0" y="212"/>
                      </a:lnTo>
                      <a:close/>
                    </a:path>
                  </a:pathLst>
                </a:custGeom>
                <a:solidFill>
                  <a:srgbClr val="FFB8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53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90068FCD-2370-4ECF-AEE6-3CB5C11EB87D}"/>
                  </a:ext>
                </a:extLst>
              </p:cNvPr>
              <p:cNvSpPr txBox="1"/>
              <p:nvPr/>
            </p:nvSpPr>
            <p:spPr>
              <a:xfrm>
                <a:off x="9887093" y="2613543"/>
                <a:ext cx="1323921" cy="230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3253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dirty="0">
                    <a:solidFill>
                      <a:prstClr val="black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Assessment</a:t>
                </a:r>
              </a:p>
            </p:txBody>
          </p:sp>
        </p:grpSp>
        <p:sp>
          <p:nvSpPr>
            <p:cNvPr id="184" name="money_2" title="Icon of a dollar sign with an arrow around it pointing clockwise">
              <a:extLst>
                <a:ext uri="{FF2B5EF4-FFF2-40B4-BE49-F238E27FC236}">
                  <a16:creationId xmlns:a16="http://schemas.microsoft.com/office/drawing/2014/main" id="{3D2C4E73-DFAF-4433-8029-9C3A4E0407E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312988" y="1299755"/>
              <a:ext cx="700519" cy="738612"/>
            </a:xfrm>
            <a:custGeom>
              <a:avLst/>
              <a:gdLst>
                <a:gd name="T0" fmla="*/ 307 w 307"/>
                <a:gd name="T1" fmla="*/ 163 h 326"/>
                <a:gd name="T2" fmla="*/ 282 w 307"/>
                <a:gd name="T3" fmla="*/ 244 h 326"/>
                <a:gd name="T4" fmla="*/ 82 w 307"/>
                <a:gd name="T5" fmla="*/ 281 h 326"/>
                <a:gd name="T6" fmla="*/ 45 w 307"/>
                <a:gd name="T7" fmla="*/ 82 h 326"/>
                <a:gd name="T8" fmla="*/ 245 w 307"/>
                <a:gd name="T9" fmla="*/ 45 h 326"/>
                <a:gd name="T10" fmla="*/ 297 w 307"/>
                <a:gd name="T11" fmla="*/ 110 h 326"/>
                <a:gd name="T12" fmla="*/ 257 w 307"/>
                <a:gd name="T13" fmla="*/ 99 h 326"/>
                <a:gd name="T14" fmla="*/ 297 w 307"/>
                <a:gd name="T15" fmla="*/ 109 h 326"/>
                <a:gd name="T16" fmla="*/ 307 w 307"/>
                <a:gd name="T17" fmla="*/ 70 h 326"/>
                <a:gd name="T18" fmla="*/ 126 w 307"/>
                <a:gd name="T19" fmla="*/ 199 h 326"/>
                <a:gd name="T20" fmla="*/ 182 w 307"/>
                <a:gd name="T21" fmla="*/ 199 h 326"/>
                <a:gd name="T22" fmla="*/ 202 w 307"/>
                <a:gd name="T23" fmla="*/ 179 h 326"/>
                <a:gd name="T24" fmla="*/ 182 w 307"/>
                <a:gd name="T25" fmla="*/ 158 h 326"/>
                <a:gd name="T26" fmla="*/ 147 w 307"/>
                <a:gd name="T27" fmla="*/ 158 h 326"/>
                <a:gd name="T28" fmla="*/ 126 w 307"/>
                <a:gd name="T29" fmla="*/ 137 h 326"/>
                <a:gd name="T30" fmla="*/ 147 w 307"/>
                <a:gd name="T31" fmla="*/ 117 h 326"/>
                <a:gd name="T32" fmla="*/ 201 w 307"/>
                <a:gd name="T33" fmla="*/ 117 h 326"/>
                <a:gd name="T34" fmla="*/ 164 w 307"/>
                <a:gd name="T35" fmla="*/ 88 h 326"/>
                <a:gd name="T36" fmla="*/ 164 w 307"/>
                <a:gd name="T37" fmla="*/ 2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7" h="326">
                  <a:moveTo>
                    <a:pt x="307" y="163"/>
                  </a:moveTo>
                  <a:cubicBezTo>
                    <a:pt x="307" y="191"/>
                    <a:pt x="299" y="219"/>
                    <a:pt x="282" y="244"/>
                  </a:cubicBezTo>
                  <a:cubicBezTo>
                    <a:pt x="237" y="310"/>
                    <a:pt x="148" y="326"/>
                    <a:pt x="82" y="281"/>
                  </a:cubicBezTo>
                  <a:cubicBezTo>
                    <a:pt x="17" y="236"/>
                    <a:pt x="0" y="147"/>
                    <a:pt x="45" y="82"/>
                  </a:cubicBezTo>
                  <a:cubicBezTo>
                    <a:pt x="90" y="16"/>
                    <a:pt x="179" y="0"/>
                    <a:pt x="245" y="45"/>
                  </a:cubicBezTo>
                  <a:cubicBezTo>
                    <a:pt x="269" y="61"/>
                    <a:pt x="287" y="84"/>
                    <a:pt x="297" y="110"/>
                  </a:cubicBezTo>
                  <a:moveTo>
                    <a:pt x="257" y="99"/>
                  </a:moveTo>
                  <a:cubicBezTo>
                    <a:pt x="297" y="109"/>
                    <a:pt x="297" y="109"/>
                    <a:pt x="297" y="109"/>
                  </a:cubicBezTo>
                  <a:cubicBezTo>
                    <a:pt x="307" y="70"/>
                    <a:pt x="307" y="70"/>
                    <a:pt x="307" y="70"/>
                  </a:cubicBezTo>
                  <a:moveTo>
                    <a:pt x="126" y="199"/>
                  </a:moveTo>
                  <a:cubicBezTo>
                    <a:pt x="182" y="199"/>
                    <a:pt x="182" y="199"/>
                    <a:pt x="182" y="199"/>
                  </a:cubicBezTo>
                  <a:cubicBezTo>
                    <a:pt x="193" y="199"/>
                    <a:pt x="202" y="190"/>
                    <a:pt x="202" y="179"/>
                  </a:cubicBezTo>
                  <a:cubicBezTo>
                    <a:pt x="202" y="168"/>
                    <a:pt x="193" y="158"/>
                    <a:pt x="182" y="158"/>
                  </a:cubicBezTo>
                  <a:cubicBezTo>
                    <a:pt x="147" y="158"/>
                    <a:pt x="147" y="158"/>
                    <a:pt x="147" y="158"/>
                  </a:cubicBezTo>
                  <a:cubicBezTo>
                    <a:pt x="136" y="158"/>
                    <a:pt x="126" y="148"/>
                    <a:pt x="126" y="137"/>
                  </a:cubicBezTo>
                  <a:cubicBezTo>
                    <a:pt x="126" y="126"/>
                    <a:pt x="136" y="117"/>
                    <a:pt x="147" y="117"/>
                  </a:cubicBezTo>
                  <a:cubicBezTo>
                    <a:pt x="201" y="117"/>
                    <a:pt x="201" y="117"/>
                    <a:pt x="201" y="117"/>
                  </a:cubicBezTo>
                  <a:moveTo>
                    <a:pt x="164" y="88"/>
                  </a:moveTo>
                  <a:cubicBezTo>
                    <a:pt x="164" y="226"/>
                    <a:pt x="164" y="226"/>
                    <a:pt x="164" y="226"/>
                  </a:cubicBezTo>
                </a:path>
              </a:pathLst>
            </a:custGeom>
            <a:noFill/>
            <a:ln w="28575" cap="flat">
              <a:solidFill>
                <a:srgbClr val="00B05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A6B2A660-FB1C-4788-8D21-542BD8902A8C}"/>
              </a:ext>
            </a:extLst>
          </p:cNvPr>
          <p:cNvGrpSpPr/>
          <p:nvPr/>
        </p:nvGrpSpPr>
        <p:grpSpPr>
          <a:xfrm>
            <a:off x="1086731" y="1477844"/>
            <a:ext cx="1096637" cy="926028"/>
            <a:chOff x="1086731" y="1477844"/>
            <a:chExt cx="1096637" cy="926028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BBF250CA-F890-493E-B321-B056586189F7}"/>
                </a:ext>
              </a:extLst>
            </p:cNvPr>
            <p:cNvSpPr txBox="1"/>
            <p:nvPr/>
          </p:nvSpPr>
          <p:spPr>
            <a:xfrm>
              <a:off x="1086731" y="2096095"/>
              <a:ext cx="1096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3253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Appliance</a:t>
              </a:r>
            </a:p>
          </p:txBody>
        </p:sp>
        <p:sp>
          <p:nvSpPr>
            <p:cNvPr id="199" name="monitor_3" title="Icon of a monitor with a checkmark on the lower right corner">
              <a:extLst>
                <a:ext uri="{FF2B5EF4-FFF2-40B4-BE49-F238E27FC236}">
                  <a16:creationId xmlns:a16="http://schemas.microsoft.com/office/drawing/2014/main" id="{8496B4B0-D475-4C62-868C-296762AE2D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10704" y="1477844"/>
              <a:ext cx="811703" cy="650970"/>
            </a:xfrm>
            <a:custGeom>
              <a:avLst/>
              <a:gdLst>
                <a:gd name="T0" fmla="*/ 404 w 404"/>
                <a:gd name="T1" fmla="*/ 223 h 324"/>
                <a:gd name="T2" fmla="*/ 304 w 404"/>
                <a:gd name="T3" fmla="*/ 324 h 324"/>
                <a:gd name="T4" fmla="*/ 256 w 404"/>
                <a:gd name="T5" fmla="*/ 276 h 324"/>
                <a:gd name="T6" fmla="*/ 386 w 404"/>
                <a:gd name="T7" fmla="*/ 171 h 324"/>
                <a:gd name="T8" fmla="*/ 386 w 404"/>
                <a:gd name="T9" fmla="*/ 0 h 324"/>
                <a:gd name="T10" fmla="*/ 0 w 404"/>
                <a:gd name="T11" fmla="*/ 0 h 324"/>
                <a:gd name="T12" fmla="*/ 0 w 404"/>
                <a:gd name="T13" fmla="*/ 223 h 324"/>
                <a:gd name="T14" fmla="*/ 330 w 404"/>
                <a:gd name="T15" fmla="*/ 223 h 324"/>
                <a:gd name="T16" fmla="*/ 117 w 404"/>
                <a:gd name="T17" fmla="*/ 285 h 324"/>
                <a:gd name="T18" fmla="*/ 190 w 404"/>
                <a:gd name="T19" fmla="*/ 285 h 324"/>
                <a:gd name="T20" fmla="*/ 190 w 404"/>
                <a:gd name="T21" fmla="*/ 223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324">
                  <a:moveTo>
                    <a:pt x="404" y="223"/>
                  </a:moveTo>
                  <a:lnTo>
                    <a:pt x="304" y="324"/>
                  </a:lnTo>
                  <a:lnTo>
                    <a:pt x="256" y="276"/>
                  </a:lnTo>
                  <a:moveTo>
                    <a:pt x="386" y="171"/>
                  </a:moveTo>
                  <a:lnTo>
                    <a:pt x="386" y="0"/>
                  </a:lnTo>
                  <a:lnTo>
                    <a:pt x="0" y="0"/>
                  </a:lnTo>
                  <a:lnTo>
                    <a:pt x="0" y="223"/>
                  </a:lnTo>
                  <a:lnTo>
                    <a:pt x="330" y="223"/>
                  </a:lnTo>
                  <a:moveTo>
                    <a:pt x="117" y="285"/>
                  </a:moveTo>
                  <a:lnTo>
                    <a:pt x="190" y="285"/>
                  </a:lnTo>
                  <a:lnTo>
                    <a:pt x="190" y="223"/>
                  </a:lnTo>
                </a:path>
              </a:pathLst>
            </a:custGeom>
            <a:noFill/>
            <a:ln w="28575" cap="sq">
              <a:solidFill>
                <a:srgbClr val="8E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Processing_E9F5" title="Icon of two interlocked gears">
              <a:extLst>
                <a:ext uri="{FF2B5EF4-FFF2-40B4-BE49-F238E27FC236}">
                  <a16:creationId xmlns:a16="http://schemas.microsoft.com/office/drawing/2014/main" id="{CF5CB2D5-81F8-40F5-B1BE-B35CC0BE9CE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92463" y="1528451"/>
              <a:ext cx="419963" cy="36576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noFill/>
            <a:ln w="2857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977AE341-D269-433E-AAE1-03EF900B1152}"/>
              </a:ext>
            </a:extLst>
          </p:cNvPr>
          <p:cNvSpPr/>
          <p:nvPr/>
        </p:nvSpPr>
        <p:spPr>
          <a:xfrm>
            <a:off x="713670" y="6242249"/>
            <a:ext cx="11773262" cy="461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21746">
              <a:defRPr/>
            </a:pPr>
            <a:r>
              <a:rPr lang="en-US" sz="1199" b="1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Documentation: </a:t>
            </a:r>
            <a:r>
              <a:rPr lang="en-US" sz="1199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http://aka.ms/azuremigrate/documentation </a:t>
            </a:r>
          </a:p>
          <a:p>
            <a:pPr defTabSz="621746">
              <a:defRPr/>
            </a:pPr>
            <a:r>
              <a:rPr lang="en-US" sz="1199" b="1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Videos: </a:t>
            </a:r>
            <a:r>
              <a:rPr lang="en-US" sz="1199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https://aka.ms/migrate/video </a:t>
            </a:r>
            <a:endParaRPr lang="en-US" sz="1199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2" name="Freeform 386">
            <a:extLst>
              <a:ext uri="{FF2B5EF4-FFF2-40B4-BE49-F238E27FC236}">
                <a16:creationId xmlns:a16="http://schemas.microsoft.com/office/drawing/2014/main" id="{42E6230F-2B7A-46FD-8ADC-9BEE032A35ED}"/>
              </a:ext>
            </a:extLst>
          </p:cNvPr>
          <p:cNvSpPr>
            <a:spLocks/>
          </p:cNvSpPr>
          <p:nvPr/>
        </p:nvSpPr>
        <p:spPr bwMode="auto">
          <a:xfrm>
            <a:off x="604292" y="6260401"/>
            <a:ext cx="154757" cy="336185"/>
          </a:xfrm>
          <a:custGeom>
            <a:avLst/>
            <a:gdLst>
              <a:gd name="T0" fmla="*/ 58 w 58"/>
              <a:gd name="T1" fmla="*/ 120 h 120"/>
              <a:gd name="T2" fmla="*/ 28 w 58"/>
              <a:gd name="T3" fmla="*/ 101 h 120"/>
              <a:gd name="T4" fmla="*/ 0 w 58"/>
              <a:gd name="T5" fmla="*/ 120 h 120"/>
              <a:gd name="T6" fmla="*/ 0 w 58"/>
              <a:gd name="T7" fmla="*/ 0 h 120"/>
              <a:gd name="T8" fmla="*/ 58 w 58"/>
              <a:gd name="T9" fmla="*/ 0 h 120"/>
              <a:gd name="T10" fmla="*/ 58 w 58"/>
              <a:gd name="T11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" h="120">
                <a:moveTo>
                  <a:pt x="58" y="120"/>
                </a:moveTo>
                <a:lnTo>
                  <a:pt x="28" y="101"/>
                </a:lnTo>
                <a:lnTo>
                  <a:pt x="0" y="120"/>
                </a:lnTo>
                <a:lnTo>
                  <a:pt x="0" y="0"/>
                </a:lnTo>
                <a:lnTo>
                  <a:pt x="58" y="0"/>
                </a:lnTo>
                <a:lnTo>
                  <a:pt x="58" y="12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  <a:extLst/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defTabSz="621746">
              <a:defRPr/>
            </a:pPr>
            <a:endParaRPr lang="en-US" sz="1801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2F2FA5A-4B78-4D2E-B8EA-B13BB623E9C1}"/>
              </a:ext>
            </a:extLst>
          </p:cNvPr>
          <p:cNvSpPr txBox="1"/>
          <p:nvPr/>
        </p:nvSpPr>
        <p:spPr>
          <a:xfrm>
            <a:off x="2270771" y="1960641"/>
            <a:ext cx="148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36"/>
            <a:r>
              <a:rPr lang="en-US" sz="1400" b="1" kern="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HTTPS, 443</a:t>
            </a:r>
          </a:p>
        </p:txBody>
      </p:sp>
      <p:pic>
        <p:nvPicPr>
          <p:cNvPr id="205" name="Picture 4" descr="Image result for vmware icon transparent">
            <a:extLst>
              <a:ext uri="{FF2B5EF4-FFF2-40B4-BE49-F238E27FC236}">
                <a16:creationId xmlns:a16="http://schemas.microsoft.com/office/drawing/2014/main" id="{F12EA486-7F61-42FE-9EAC-A2BE8C2D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5" y="3865365"/>
            <a:ext cx="1530735" cy="24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yper-v logo transparent">
            <a:extLst>
              <a:ext uri="{FF2B5EF4-FFF2-40B4-BE49-F238E27FC236}">
                <a16:creationId xmlns:a16="http://schemas.microsoft.com/office/drawing/2014/main" id="{8BFFA574-621C-47DD-AF20-C88527CF5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20" y="4151288"/>
            <a:ext cx="1106874" cy="47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E492E1C6-A71C-4F93-8596-1A33E24042B2}"/>
              </a:ext>
            </a:extLst>
          </p:cNvPr>
          <p:cNvGrpSpPr/>
          <p:nvPr/>
        </p:nvGrpSpPr>
        <p:grpSpPr>
          <a:xfrm>
            <a:off x="4239970" y="3293034"/>
            <a:ext cx="1639277" cy="1223054"/>
            <a:chOff x="4239970" y="3293034"/>
            <a:chExt cx="1639277" cy="1223054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FE10296-4993-435C-A3B9-F1CB04369D3F}"/>
                </a:ext>
              </a:extLst>
            </p:cNvPr>
            <p:cNvSpPr txBox="1"/>
            <p:nvPr/>
          </p:nvSpPr>
          <p:spPr>
            <a:xfrm>
              <a:off x="4239970" y="4208311"/>
              <a:ext cx="16392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36"/>
              <a:r>
                <a:rPr lang="en-US" sz="1400" b="1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Customer</a:t>
              </a:r>
            </a:p>
          </p:txBody>
        </p:sp>
        <p:sp>
          <p:nvSpPr>
            <p:cNvPr id="208" name="boy" title="Icon of a man">
              <a:extLst>
                <a:ext uri="{FF2B5EF4-FFF2-40B4-BE49-F238E27FC236}">
                  <a16:creationId xmlns:a16="http://schemas.microsoft.com/office/drawing/2014/main" id="{5598BD01-4142-4B9B-B79F-02D703DA213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76376" y="3293034"/>
              <a:ext cx="742448" cy="966360"/>
            </a:xfrm>
            <a:custGeom>
              <a:avLst/>
              <a:gdLst>
                <a:gd name="T0" fmla="*/ 27 w 261"/>
                <a:gd name="T1" fmla="*/ 104 h 339"/>
                <a:gd name="T2" fmla="*/ 131 w 261"/>
                <a:gd name="T3" fmla="*/ 0 h 339"/>
                <a:gd name="T4" fmla="*/ 235 w 261"/>
                <a:gd name="T5" fmla="*/ 104 h 339"/>
                <a:gd name="T6" fmla="*/ 131 w 261"/>
                <a:gd name="T7" fmla="*/ 208 h 339"/>
                <a:gd name="T8" fmla="*/ 27 w 261"/>
                <a:gd name="T9" fmla="*/ 104 h 339"/>
                <a:gd name="T10" fmla="*/ 261 w 261"/>
                <a:gd name="T11" fmla="*/ 339 h 339"/>
                <a:gd name="T12" fmla="*/ 131 w 261"/>
                <a:gd name="T13" fmla="*/ 208 h 339"/>
                <a:gd name="T14" fmla="*/ 0 w 261"/>
                <a:gd name="T15" fmla="*/ 339 h 339"/>
                <a:gd name="T16" fmla="*/ 74 w 261"/>
                <a:gd name="T17" fmla="*/ 221 h 339"/>
                <a:gd name="T18" fmla="*/ 131 w 261"/>
                <a:gd name="T19" fmla="*/ 274 h 339"/>
                <a:gd name="T20" fmla="*/ 187 w 261"/>
                <a:gd name="T21" fmla="*/ 221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1" h="339">
                  <a:moveTo>
                    <a:pt x="27" y="104"/>
                  </a:moveTo>
                  <a:cubicBezTo>
                    <a:pt x="27" y="47"/>
                    <a:pt x="73" y="0"/>
                    <a:pt x="131" y="0"/>
                  </a:cubicBezTo>
                  <a:cubicBezTo>
                    <a:pt x="188" y="0"/>
                    <a:pt x="235" y="47"/>
                    <a:pt x="235" y="104"/>
                  </a:cubicBezTo>
                  <a:cubicBezTo>
                    <a:pt x="235" y="162"/>
                    <a:pt x="188" y="208"/>
                    <a:pt x="131" y="208"/>
                  </a:cubicBezTo>
                  <a:cubicBezTo>
                    <a:pt x="73" y="208"/>
                    <a:pt x="27" y="162"/>
                    <a:pt x="27" y="104"/>
                  </a:cubicBezTo>
                  <a:close/>
                  <a:moveTo>
                    <a:pt x="261" y="339"/>
                  </a:moveTo>
                  <a:cubicBezTo>
                    <a:pt x="261" y="267"/>
                    <a:pt x="203" y="208"/>
                    <a:pt x="131" y="208"/>
                  </a:cubicBezTo>
                  <a:cubicBezTo>
                    <a:pt x="59" y="208"/>
                    <a:pt x="0" y="267"/>
                    <a:pt x="0" y="339"/>
                  </a:cubicBezTo>
                  <a:moveTo>
                    <a:pt x="74" y="221"/>
                  </a:moveTo>
                  <a:cubicBezTo>
                    <a:pt x="131" y="274"/>
                    <a:pt x="131" y="274"/>
                    <a:pt x="131" y="274"/>
                  </a:cubicBezTo>
                  <a:cubicBezTo>
                    <a:pt x="187" y="221"/>
                    <a:pt x="187" y="221"/>
                    <a:pt x="187" y="221"/>
                  </a:cubicBezTo>
                </a:path>
              </a:pathLst>
            </a:custGeom>
            <a:noFill/>
            <a:ln w="285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09" name="Picture 208">
            <a:extLst>
              <a:ext uri="{FF2B5EF4-FFF2-40B4-BE49-F238E27FC236}">
                <a16:creationId xmlns:a16="http://schemas.microsoft.com/office/drawing/2014/main" id="{A1D83BD5-683C-4186-BA3D-DEFD0080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7940" y="3800096"/>
            <a:ext cx="357744" cy="64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2977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20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D03F-6AD8-45A0-828B-A0F7ED6E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Enhancements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5F0885-4AEC-4FBB-BAB8-4167144A7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033035"/>
              </p:ext>
            </p:extLst>
          </p:nvPr>
        </p:nvGraphicFramePr>
        <p:xfrm>
          <a:off x="504049" y="1208642"/>
          <a:ext cx="9575616" cy="56652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11861">
                  <a:extLst>
                    <a:ext uri="{9D8B030D-6E8A-4147-A177-3AD203B41FA5}">
                      <a16:colId xmlns:a16="http://schemas.microsoft.com/office/drawing/2014/main" val="1740456572"/>
                    </a:ext>
                  </a:extLst>
                </a:gridCol>
                <a:gridCol w="6663755">
                  <a:extLst>
                    <a:ext uri="{9D8B030D-6E8A-4147-A177-3AD203B41FA5}">
                      <a16:colId xmlns:a16="http://schemas.microsoft.com/office/drawing/2014/main" val="3566129064"/>
                    </a:ext>
                  </a:extLst>
                </a:gridCol>
              </a:tblGrid>
              <a:tr h="72379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Sizing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Target location</a:t>
                      </a:r>
                    </a:p>
                    <a:p>
                      <a:pPr lvl="0"/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Performance-based sizing</a:t>
                      </a:r>
                    </a:p>
                    <a:p>
                      <a:pPr lvl="0"/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Continuous discovery and profiling </a:t>
                      </a:r>
                    </a:p>
                    <a:p>
                      <a:pPr lvl="0"/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As on-premises sizing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Option to specify VM series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Option to specify storage type for Single VM SLA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Confidence rating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5134767"/>
                  </a:ext>
                </a:extLst>
              </a:tr>
              <a:tr h="1438521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Cost estimation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Hybrid Benefit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Offers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Custom Discount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Currency</a:t>
                      </a:r>
                    </a:p>
                    <a:p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Reserved Instances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VM uptime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5758580"/>
                  </a:ext>
                </a:extLst>
              </a:tr>
              <a:tr h="72752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Migration target locations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Azure commercial regions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Azure Government, Germany and China</a:t>
                      </a: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2730634"/>
                  </a:ext>
                </a:extLst>
              </a:tr>
              <a:tr h="1188551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platform support</a:t>
                      </a:r>
                    </a:p>
                  </a:txBody>
                  <a:tcPr marL="91427" marR="91427" marT="45714" marB="4571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Managed Disk</a:t>
                      </a:r>
                    </a:p>
                    <a:p>
                      <a:r>
                        <a:rPr lang="en-US" sz="18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Large disk support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>
                          <a:solidFill>
                            <a:srgbClr val="00B050"/>
                          </a:solidFill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NEW </a:t>
                      </a:r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Windows Server 2008 (32 &amp; 64-bit support)</a:t>
                      </a:r>
                    </a:p>
                    <a:p>
                      <a:endParaRPr lang="en-US" sz="18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91427" marR="91427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087722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5773DFB-07D3-4BD0-9E0B-37C9B3B65A81}"/>
              </a:ext>
            </a:extLst>
          </p:cNvPr>
          <p:cNvSpPr/>
          <p:nvPr/>
        </p:nvSpPr>
        <p:spPr>
          <a:xfrm>
            <a:off x="8038694" y="3276333"/>
            <a:ext cx="3810274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21746">
              <a:defRPr/>
            </a:pPr>
            <a:r>
              <a:rPr lang="en-US" sz="1801" i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https://aka.ms/migrate/targetregions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7970C7-5928-4054-9B88-A4D5A2B8EB21}"/>
              </a:ext>
            </a:extLst>
          </p:cNvPr>
          <p:cNvGrpSpPr/>
          <p:nvPr/>
        </p:nvGrpSpPr>
        <p:grpSpPr>
          <a:xfrm>
            <a:off x="8110978" y="2866541"/>
            <a:ext cx="2443694" cy="525369"/>
            <a:chOff x="8281099" y="1821100"/>
            <a:chExt cx="2443694" cy="52536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7EE063C-5D95-4011-991D-5EE869CE196F}"/>
                </a:ext>
              </a:extLst>
            </p:cNvPr>
            <p:cNvGrpSpPr/>
            <p:nvPr/>
          </p:nvGrpSpPr>
          <p:grpSpPr>
            <a:xfrm>
              <a:off x="8281099" y="1821100"/>
              <a:ext cx="2235531" cy="525369"/>
              <a:chOff x="7108825" y="5657850"/>
              <a:chExt cx="744538" cy="231775"/>
            </a:xfrm>
          </p:grpSpPr>
          <p:sp>
            <p:nvSpPr>
              <p:cNvPr id="12" name="Freeform 384">
                <a:extLst>
                  <a:ext uri="{FF2B5EF4-FFF2-40B4-BE49-F238E27FC236}">
                    <a16:creationId xmlns:a16="http://schemas.microsoft.com/office/drawing/2014/main" id="{2AE80262-3C56-4FCB-9C48-B904CC1C5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8825" y="5657850"/>
                <a:ext cx="715963" cy="174625"/>
              </a:xfrm>
              <a:custGeom>
                <a:avLst/>
                <a:gdLst>
                  <a:gd name="T0" fmla="*/ 209 w 209"/>
                  <a:gd name="T1" fmla="*/ 0 h 51"/>
                  <a:gd name="T2" fmla="*/ 8 w 209"/>
                  <a:gd name="T3" fmla="*/ 0 h 51"/>
                  <a:gd name="T4" fmla="*/ 0 w 209"/>
                  <a:gd name="T5" fmla="*/ 9 h 51"/>
                  <a:gd name="T6" fmla="*/ 0 w 209"/>
                  <a:gd name="T7" fmla="*/ 42 h 51"/>
                  <a:gd name="T8" fmla="*/ 8 w 209"/>
                  <a:gd name="T9" fmla="*/ 51 h 51"/>
                  <a:gd name="T10" fmla="*/ 209 w 209"/>
                  <a:gd name="T11" fmla="*/ 51 h 51"/>
                  <a:gd name="T12" fmla="*/ 209 w 209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9" h="51">
                    <a:moveTo>
                      <a:pt x="20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7"/>
                      <a:pt x="3" y="51"/>
                      <a:pt x="8" y="51"/>
                    </a:cubicBezTo>
                    <a:cubicBezTo>
                      <a:pt x="209" y="51"/>
                      <a:pt x="209" y="51"/>
                      <a:pt x="209" y="51"/>
                    </a:cubicBezTo>
                    <a:lnTo>
                      <a:pt x="2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621746">
                  <a:defRPr/>
                </a:pPr>
                <a:endParaRPr lang="en-US" sz="1801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" name="Freeform 385">
                <a:extLst>
                  <a:ext uri="{FF2B5EF4-FFF2-40B4-BE49-F238E27FC236}">
                    <a16:creationId xmlns:a16="http://schemas.microsoft.com/office/drawing/2014/main" id="{C4C0EF82-7FB2-48FD-BFDA-71E4EC368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8825" y="5657850"/>
                <a:ext cx="744538" cy="174625"/>
              </a:xfrm>
              <a:custGeom>
                <a:avLst/>
                <a:gdLst>
                  <a:gd name="T0" fmla="*/ 217 w 217"/>
                  <a:gd name="T1" fmla="*/ 0 h 51"/>
                  <a:gd name="T2" fmla="*/ 8 w 217"/>
                  <a:gd name="T3" fmla="*/ 0 h 51"/>
                  <a:gd name="T4" fmla="*/ 0 w 217"/>
                  <a:gd name="T5" fmla="*/ 9 h 51"/>
                  <a:gd name="T6" fmla="*/ 0 w 217"/>
                  <a:gd name="T7" fmla="*/ 42 h 51"/>
                  <a:gd name="T8" fmla="*/ 8 w 217"/>
                  <a:gd name="T9" fmla="*/ 51 h 51"/>
                  <a:gd name="T10" fmla="*/ 217 w 21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7" h="51">
                    <a:moveTo>
                      <a:pt x="217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7"/>
                      <a:pt x="3" y="51"/>
                      <a:pt x="8" y="51"/>
                    </a:cubicBezTo>
                    <a:cubicBezTo>
                      <a:pt x="217" y="51"/>
                      <a:pt x="217" y="51"/>
                      <a:pt x="217" y="51"/>
                    </a:cubicBezTo>
                  </a:path>
                </a:pathLst>
              </a:custGeom>
              <a:noFill/>
              <a:ln w="17463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621746">
                  <a:defRPr/>
                </a:pPr>
                <a:endParaRPr lang="en-US" sz="1801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" name="Freeform 386">
                <a:extLst>
                  <a:ext uri="{FF2B5EF4-FFF2-40B4-BE49-F238E27FC236}">
                    <a16:creationId xmlns:a16="http://schemas.microsoft.com/office/drawing/2014/main" id="{820FD458-ABDB-43B1-8833-5860B0D33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7563" y="5699125"/>
                <a:ext cx="92075" cy="190500"/>
              </a:xfrm>
              <a:custGeom>
                <a:avLst/>
                <a:gdLst>
                  <a:gd name="T0" fmla="*/ 58 w 58"/>
                  <a:gd name="T1" fmla="*/ 120 h 120"/>
                  <a:gd name="T2" fmla="*/ 28 w 58"/>
                  <a:gd name="T3" fmla="*/ 101 h 120"/>
                  <a:gd name="T4" fmla="*/ 0 w 58"/>
                  <a:gd name="T5" fmla="*/ 120 h 120"/>
                  <a:gd name="T6" fmla="*/ 0 w 58"/>
                  <a:gd name="T7" fmla="*/ 0 h 120"/>
                  <a:gd name="T8" fmla="*/ 58 w 58"/>
                  <a:gd name="T9" fmla="*/ 0 h 120"/>
                  <a:gd name="T10" fmla="*/ 58 w 58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" h="120">
                    <a:moveTo>
                      <a:pt x="58" y="120"/>
                    </a:moveTo>
                    <a:lnTo>
                      <a:pt x="28" y="101"/>
                    </a:lnTo>
                    <a:lnTo>
                      <a:pt x="0" y="120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20"/>
                    </a:lnTo>
                    <a:close/>
                  </a:path>
                </a:pathLst>
              </a:custGeom>
              <a:solidFill>
                <a:srgbClr val="00206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27" tIns="45714" rIns="91427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621746">
                  <a:defRPr/>
                </a:pPr>
                <a:endParaRPr lang="en-US" sz="1801" dirty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3ACEC3-7DF9-4C80-BFB7-0DFAB6FE497C}"/>
                </a:ext>
              </a:extLst>
            </p:cNvPr>
            <p:cNvSpPr/>
            <p:nvPr/>
          </p:nvSpPr>
          <p:spPr>
            <a:xfrm>
              <a:off x="8733926" y="1835650"/>
              <a:ext cx="1990867" cy="343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21746">
                <a:defRPr/>
              </a:pPr>
              <a:r>
                <a:rPr lang="en-US" sz="1632" b="1" i="1" dirty="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Support Matrix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2049743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A4C15-30B1-44EA-AEB0-97275D0D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Site Recovery for Server Migration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B76D541-4130-40EB-A6C0-95ECD36D8833}"/>
              </a:ext>
            </a:extLst>
          </p:cNvPr>
          <p:cNvSpPr txBox="1">
            <a:spLocks/>
          </p:cNvSpPr>
          <p:nvPr/>
        </p:nvSpPr>
        <p:spPr>
          <a:xfrm>
            <a:off x="689288" y="1614711"/>
            <a:ext cx="7663069" cy="427421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585">
              <a:spcAft>
                <a:spcPts val="600"/>
              </a:spcAft>
              <a:buNone/>
              <a:defRPr/>
            </a:pPr>
            <a:r>
              <a:rPr lang="en-US" sz="3200" b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The Azure Site Recovery Advantage 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4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Effortless </a:t>
            </a:r>
            <a:r>
              <a:rPr lang="en-US" sz="2400" b="1" dirty="0">
                <a:solidFill>
                  <a:schemeClr val="accent1"/>
                </a:solidFill>
                <a:latin typeface="Segoe UI Semilight"/>
              </a:rPr>
              <a:t>migration of VMs and apps</a:t>
            </a:r>
            <a:r>
              <a:rPr lang="en-US" sz="2400" b="1" dirty="0">
                <a:solidFill>
                  <a:schemeClr val="accent2"/>
                </a:solidFill>
                <a:latin typeface="Segoe UI Semilight"/>
              </a:rPr>
              <a:t> </a:t>
            </a:r>
            <a:r>
              <a:rPr lang="en-US" sz="24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to Azure 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accent1"/>
                </a:solidFill>
                <a:latin typeface="Segoe UI Semilight"/>
              </a:rPr>
              <a:t>Zero</a:t>
            </a:r>
            <a:r>
              <a:rPr lang="en-US" sz="2400" b="1" dirty="0">
                <a:solidFill>
                  <a:srgbClr val="8E0000"/>
                </a:solidFill>
                <a:latin typeface="Segoe UI Semilight"/>
              </a:rPr>
              <a:t> </a:t>
            </a:r>
            <a:r>
              <a:rPr lang="en-US" sz="24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application</a:t>
            </a:r>
            <a:r>
              <a:rPr lang="en-US" sz="2400" b="1" dirty="0">
                <a:solidFill>
                  <a:srgbClr val="8E0000"/>
                </a:solidFill>
                <a:latin typeface="Segoe UI Semilight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Segoe UI Semilight"/>
              </a:rPr>
              <a:t>data</a:t>
            </a:r>
            <a:r>
              <a:rPr lang="en-US" sz="2400" b="1" dirty="0">
                <a:solidFill>
                  <a:schemeClr val="accent2"/>
                </a:solidFill>
                <a:latin typeface="Segoe UI Semilight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Segoe UI Semilight"/>
              </a:rPr>
              <a:t>loss</a:t>
            </a:r>
            <a:r>
              <a:rPr lang="en-US" sz="2400" b="1" dirty="0">
                <a:solidFill>
                  <a:srgbClr val="8E0000"/>
                </a:solidFill>
                <a:latin typeface="Segoe UI Semilight"/>
              </a:rPr>
              <a:t> </a:t>
            </a:r>
            <a:r>
              <a:rPr lang="en-US" sz="24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during migration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accent1"/>
                </a:solidFill>
                <a:latin typeface="Segoe UI Semilight"/>
              </a:rPr>
              <a:t>Near-zero</a:t>
            </a:r>
            <a:r>
              <a:rPr lang="en-US" sz="2400" b="1" dirty="0">
                <a:solidFill>
                  <a:srgbClr val="8E0000"/>
                </a:solidFill>
                <a:latin typeface="Segoe UI Semilight"/>
              </a:rPr>
              <a:t> </a:t>
            </a:r>
            <a:r>
              <a:rPr lang="en-US" sz="24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application</a:t>
            </a:r>
            <a:r>
              <a:rPr lang="en-US" sz="2400" b="1" dirty="0">
                <a:solidFill>
                  <a:srgbClr val="8E0000"/>
                </a:solidFill>
                <a:latin typeface="Segoe UI Semilight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Segoe UI Semilight"/>
              </a:rPr>
              <a:t>downtime</a:t>
            </a:r>
            <a:r>
              <a:rPr lang="en-US" sz="2400" b="1" dirty="0">
                <a:solidFill>
                  <a:srgbClr val="8E0000"/>
                </a:solidFill>
                <a:latin typeface="Segoe UI Semilight"/>
              </a:rPr>
              <a:t> </a:t>
            </a:r>
            <a:r>
              <a:rPr lang="en-US" sz="24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during migration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accent1"/>
                </a:solidFill>
                <a:latin typeface="Segoe UI Semilight"/>
              </a:rPr>
              <a:t>Broad</a:t>
            </a:r>
            <a:r>
              <a:rPr lang="en-US" sz="2400" b="1" dirty="0">
                <a:solidFill>
                  <a:schemeClr val="accent2"/>
                </a:solidFill>
                <a:latin typeface="Segoe UI Semilight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Segoe UI Semilight"/>
              </a:rPr>
              <a:t>coverage</a:t>
            </a:r>
            <a:r>
              <a:rPr lang="en-US" sz="2400" b="1" dirty="0">
                <a:solidFill>
                  <a:schemeClr val="accent2"/>
                </a:solidFill>
                <a:latin typeface="Segoe UI Semilight"/>
              </a:rPr>
              <a:t> </a:t>
            </a:r>
            <a:r>
              <a:rPr lang="en-US" sz="24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for hypervisors, applications, operating systems, and Azure features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accent1"/>
                </a:solidFill>
                <a:latin typeface="Segoe UI Semilight"/>
              </a:rPr>
              <a:t>No-impact</a:t>
            </a:r>
            <a:r>
              <a:rPr lang="en-US" sz="24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 application </a:t>
            </a:r>
            <a:r>
              <a:rPr lang="en-US" sz="2400" b="1" dirty="0">
                <a:solidFill>
                  <a:schemeClr val="accent1"/>
                </a:solidFill>
                <a:latin typeface="Segoe UI Semilight"/>
              </a:rPr>
              <a:t>testing</a:t>
            </a:r>
            <a:r>
              <a:rPr lang="en-US" sz="24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 in Azure</a:t>
            </a:r>
          </a:p>
          <a:p>
            <a:pPr defTabSz="932585">
              <a:spcAft>
                <a:spcPts val="600"/>
              </a:spcAft>
              <a:defRPr/>
            </a:pPr>
            <a:r>
              <a:rPr lang="en-US" sz="2400" b="1" dirty="0">
                <a:solidFill>
                  <a:schemeClr val="accent1"/>
                </a:solidFill>
                <a:latin typeface="Segoe UI Semilight"/>
              </a:rPr>
              <a:t>Free</a:t>
            </a:r>
            <a:r>
              <a:rPr lang="en-US" sz="24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 usage during migration </a:t>
            </a:r>
          </a:p>
          <a:p>
            <a:pPr defTabSz="932585">
              <a:spcAft>
                <a:spcPts val="600"/>
              </a:spcAft>
              <a:defRPr/>
            </a:pPr>
            <a:endParaRPr lang="en-US" sz="2000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marL="310873" indent="-310873" defTabSz="932585">
              <a:spcAft>
                <a:spcPts val="600"/>
              </a:spcAft>
              <a:defRPr/>
            </a:pPr>
            <a:endParaRPr lang="en-US" sz="2040" dirty="0">
              <a:solidFill>
                <a:srgbClr val="000000"/>
              </a:solidFill>
              <a:latin typeface="Segoe UI Semilight"/>
            </a:endParaRPr>
          </a:p>
          <a:p>
            <a:pPr marL="0" indent="0" defTabSz="932585">
              <a:spcAft>
                <a:spcPts val="600"/>
              </a:spcAft>
              <a:buNone/>
              <a:defRPr/>
            </a:pPr>
            <a:endParaRPr lang="en-US" sz="2040" dirty="0">
              <a:solidFill>
                <a:srgbClr val="000000"/>
              </a:solidFill>
              <a:latin typeface="Segoe UI Semilight"/>
            </a:endParaRPr>
          </a:p>
          <a:p>
            <a:pPr marL="0" indent="0" defTabSz="932585">
              <a:spcAft>
                <a:spcPts val="600"/>
              </a:spcAft>
              <a:buNone/>
              <a:defRPr/>
            </a:pPr>
            <a:endParaRPr lang="en-US" sz="2856" dirty="0">
              <a:solidFill>
                <a:srgbClr val="000000"/>
              </a:solidFill>
              <a:latin typeface="Segoe UI Semiligh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D18A57-6840-4328-9B87-84BC87A145F0}"/>
              </a:ext>
            </a:extLst>
          </p:cNvPr>
          <p:cNvCxnSpPr/>
          <p:nvPr/>
        </p:nvCxnSpPr>
        <p:spPr>
          <a:xfrm flipV="1">
            <a:off x="10469609" y="3966293"/>
            <a:ext cx="0" cy="1034896"/>
          </a:xfrm>
          <a:prstGeom prst="straightConnector1">
            <a:avLst/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9C0B6-F38E-4440-BF5B-9B2ABF9DC06B}"/>
              </a:ext>
            </a:extLst>
          </p:cNvPr>
          <p:cNvCxnSpPr/>
          <p:nvPr/>
        </p:nvCxnSpPr>
        <p:spPr>
          <a:xfrm flipV="1">
            <a:off x="9068458" y="3966293"/>
            <a:ext cx="0" cy="1034896"/>
          </a:xfrm>
          <a:prstGeom prst="straightConnector1">
            <a:avLst/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D71C7B-72DD-4039-A0A4-9DBD7E14D52E}"/>
              </a:ext>
            </a:extLst>
          </p:cNvPr>
          <p:cNvCxnSpPr>
            <a:cxnSpLocks/>
          </p:cNvCxnSpPr>
          <p:nvPr/>
        </p:nvCxnSpPr>
        <p:spPr>
          <a:xfrm>
            <a:off x="8386227" y="1681154"/>
            <a:ext cx="0" cy="4274214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844892-95F3-4881-BE3E-FCB53EE4E5BB}"/>
              </a:ext>
            </a:extLst>
          </p:cNvPr>
          <p:cNvGrpSpPr/>
          <p:nvPr/>
        </p:nvGrpSpPr>
        <p:grpSpPr>
          <a:xfrm>
            <a:off x="8824543" y="1601349"/>
            <a:ext cx="2057694" cy="1302083"/>
            <a:chOff x="8824913" y="1973262"/>
            <a:chExt cx="2057986" cy="1302268"/>
          </a:xfrm>
        </p:grpSpPr>
        <p:sp>
          <p:nvSpPr>
            <p:cNvPr id="15" name="cloud" title="Icon of a cloud">
              <a:extLst>
                <a:ext uri="{FF2B5EF4-FFF2-40B4-BE49-F238E27FC236}">
                  <a16:creationId xmlns:a16="http://schemas.microsoft.com/office/drawing/2014/main" id="{DEA076E9-7A47-43CD-AD0A-20FD656F19E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824913" y="1973262"/>
              <a:ext cx="2057986" cy="1302268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 defTabSz="932585"/>
              <a:endParaRPr lang="en-US" sz="1801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72C6D4-9AED-4D8C-8A45-3F1B59CD7990}"/>
                </a:ext>
              </a:extLst>
            </p:cNvPr>
            <p:cNvSpPr txBox="1"/>
            <p:nvPr/>
          </p:nvSpPr>
          <p:spPr>
            <a:xfrm>
              <a:off x="9068863" y="2444483"/>
              <a:ext cx="1524000" cy="627911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585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rgbClr val="002050"/>
                      </a:gs>
                      <a:gs pos="30000">
                        <a:srgbClr val="002050"/>
                      </a:gs>
                    </a:gsLst>
                    <a:lin ang="5400000" scaled="0"/>
                  </a:gradFill>
                  <a:latin typeface="Segoe UI"/>
                </a:rPr>
                <a:t>Azure</a:t>
              </a:r>
            </a:p>
          </p:txBody>
        </p:sp>
      </p:grpSp>
      <p:sp>
        <p:nvSpPr>
          <p:cNvPr id="17" name="building_7" title="Icon of a building with a curved section protruding from it">
            <a:extLst>
              <a:ext uri="{FF2B5EF4-FFF2-40B4-BE49-F238E27FC236}">
                <a16:creationId xmlns:a16="http://schemas.microsoft.com/office/drawing/2014/main" id="{2B649B06-E165-42EF-8DD9-E7735F851F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24082" y="4510365"/>
            <a:ext cx="1258621" cy="1425145"/>
          </a:xfrm>
          <a:custGeom>
            <a:avLst/>
            <a:gdLst>
              <a:gd name="T0" fmla="*/ 142 w 235"/>
              <a:gd name="T1" fmla="*/ 110 h 269"/>
              <a:gd name="T2" fmla="*/ 168 w 235"/>
              <a:gd name="T3" fmla="*/ 110 h 269"/>
              <a:gd name="T4" fmla="*/ 235 w 235"/>
              <a:gd name="T5" fmla="*/ 176 h 269"/>
              <a:gd name="T6" fmla="*/ 235 w 235"/>
              <a:gd name="T7" fmla="*/ 269 h 269"/>
              <a:gd name="T8" fmla="*/ 142 w 235"/>
              <a:gd name="T9" fmla="*/ 94 h 269"/>
              <a:gd name="T10" fmla="*/ 142 w 235"/>
              <a:gd name="T11" fmla="*/ 72 h 269"/>
              <a:gd name="T12" fmla="*/ 0 w 235"/>
              <a:gd name="T13" fmla="*/ 72 h 269"/>
              <a:gd name="T14" fmla="*/ 0 w 235"/>
              <a:gd name="T15" fmla="*/ 269 h 269"/>
              <a:gd name="T16" fmla="*/ 54 w 235"/>
              <a:gd name="T17" fmla="*/ 269 h 269"/>
              <a:gd name="T18" fmla="*/ 54 w 235"/>
              <a:gd name="T19" fmla="*/ 215 h 269"/>
              <a:gd name="T20" fmla="*/ 91 w 235"/>
              <a:gd name="T21" fmla="*/ 215 h 269"/>
              <a:gd name="T22" fmla="*/ 91 w 235"/>
              <a:gd name="T23" fmla="*/ 269 h 269"/>
              <a:gd name="T24" fmla="*/ 142 w 235"/>
              <a:gd name="T25" fmla="*/ 269 h 269"/>
              <a:gd name="T26" fmla="*/ 142 w 235"/>
              <a:gd name="T27" fmla="*/ 110 h 269"/>
              <a:gd name="T28" fmla="*/ 142 w 235"/>
              <a:gd name="T29" fmla="*/ 94 h 269"/>
              <a:gd name="T30" fmla="*/ 127 w 235"/>
              <a:gd name="T31" fmla="*/ 72 h 269"/>
              <a:gd name="T32" fmla="*/ 127 w 235"/>
              <a:gd name="T33" fmla="*/ 37 h 269"/>
              <a:gd name="T34" fmla="*/ 16 w 235"/>
              <a:gd name="T35" fmla="*/ 37 h 269"/>
              <a:gd name="T36" fmla="*/ 16 w 235"/>
              <a:gd name="T37" fmla="*/ 72 h 269"/>
              <a:gd name="T38" fmla="*/ 90 w 235"/>
              <a:gd name="T39" fmla="*/ 37 h 269"/>
              <a:gd name="T40" fmla="*/ 90 w 235"/>
              <a:gd name="T41" fmla="*/ 0 h 269"/>
              <a:gd name="T42" fmla="*/ 53 w 235"/>
              <a:gd name="T43" fmla="*/ 0 h 269"/>
              <a:gd name="T44" fmla="*/ 53 w 235"/>
              <a:gd name="T45" fmla="*/ 37 h 269"/>
              <a:gd name="T46" fmla="*/ 36 w 235"/>
              <a:gd name="T47" fmla="*/ 106 h 269"/>
              <a:gd name="T48" fmla="*/ 36 w 235"/>
              <a:gd name="T49" fmla="*/ 129 h 269"/>
              <a:gd name="T50" fmla="*/ 71 w 235"/>
              <a:gd name="T51" fmla="*/ 106 h 269"/>
              <a:gd name="T52" fmla="*/ 71 w 235"/>
              <a:gd name="T53" fmla="*/ 129 h 269"/>
              <a:gd name="T54" fmla="*/ 108 w 235"/>
              <a:gd name="T55" fmla="*/ 106 h 269"/>
              <a:gd name="T56" fmla="*/ 108 w 235"/>
              <a:gd name="T57" fmla="*/ 129 h 269"/>
              <a:gd name="T58" fmla="*/ 36 w 235"/>
              <a:gd name="T59" fmla="*/ 160 h 269"/>
              <a:gd name="T60" fmla="*/ 36 w 235"/>
              <a:gd name="T61" fmla="*/ 184 h 269"/>
              <a:gd name="T62" fmla="*/ 71 w 235"/>
              <a:gd name="T63" fmla="*/ 160 h 269"/>
              <a:gd name="T64" fmla="*/ 71 w 235"/>
              <a:gd name="T65" fmla="*/ 184 h 269"/>
              <a:gd name="T66" fmla="*/ 108 w 235"/>
              <a:gd name="T67" fmla="*/ 160 h 269"/>
              <a:gd name="T68" fmla="*/ 108 w 235"/>
              <a:gd name="T69" fmla="*/ 184 h 269"/>
              <a:gd name="T70" fmla="*/ 175 w 235"/>
              <a:gd name="T71" fmla="*/ 269 h 269"/>
              <a:gd name="T72" fmla="*/ 201 w 235"/>
              <a:gd name="T73" fmla="*/ 269 h 269"/>
              <a:gd name="T74" fmla="*/ 175 w 235"/>
              <a:gd name="T75" fmla="*/ 235 h 269"/>
              <a:gd name="T76" fmla="*/ 201 w 235"/>
              <a:gd name="T77" fmla="*/ 235 h 269"/>
              <a:gd name="T78" fmla="*/ 175 w 235"/>
              <a:gd name="T79" fmla="*/ 200 h 269"/>
              <a:gd name="T80" fmla="*/ 201 w 235"/>
              <a:gd name="T81" fmla="*/ 200 h 269"/>
              <a:gd name="T82" fmla="*/ 175 w 235"/>
              <a:gd name="T83" fmla="*/ 166 h 269"/>
              <a:gd name="T84" fmla="*/ 201 w 235"/>
              <a:gd name="T85" fmla="*/ 166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5" h="269">
                <a:moveTo>
                  <a:pt x="142" y="110"/>
                </a:moveTo>
                <a:cubicBezTo>
                  <a:pt x="168" y="110"/>
                  <a:pt x="168" y="110"/>
                  <a:pt x="168" y="110"/>
                </a:cubicBezTo>
                <a:cubicBezTo>
                  <a:pt x="205" y="110"/>
                  <a:pt x="235" y="140"/>
                  <a:pt x="235" y="176"/>
                </a:cubicBezTo>
                <a:cubicBezTo>
                  <a:pt x="235" y="269"/>
                  <a:pt x="235" y="269"/>
                  <a:pt x="235" y="269"/>
                </a:cubicBezTo>
                <a:moveTo>
                  <a:pt x="142" y="94"/>
                </a:moveTo>
                <a:cubicBezTo>
                  <a:pt x="142" y="72"/>
                  <a:pt x="142" y="72"/>
                  <a:pt x="142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269"/>
                  <a:pt x="0" y="269"/>
                  <a:pt x="0" y="269"/>
                </a:cubicBezTo>
                <a:cubicBezTo>
                  <a:pt x="54" y="269"/>
                  <a:pt x="54" y="269"/>
                  <a:pt x="54" y="269"/>
                </a:cubicBezTo>
                <a:cubicBezTo>
                  <a:pt x="54" y="215"/>
                  <a:pt x="54" y="215"/>
                  <a:pt x="54" y="215"/>
                </a:cubicBezTo>
                <a:cubicBezTo>
                  <a:pt x="91" y="215"/>
                  <a:pt x="91" y="215"/>
                  <a:pt x="91" y="215"/>
                </a:cubicBezTo>
                <a:cubicBezTo>
                  <a:pt x="91" y="269"/>
                  <a:pt x="91" y="269"/>
                  <a:pt x="91" y="269"/>
                </a:cubicBezTo>
                <a:cubicBezTo>
                  <a:pt x="142" y="269"/>
                  <a:pt x="142" y="269"/>
                  <a:pt x="142" y="269"/>
                </a:cubicBezTo>
                <a:cubicBezTo>
                  <a:pt x="142" y="110"/>
                  <a:pt x="142" y="110"/>
                  <a:pt x="142" y="110"/>
                </a:cubicBezTo>
                <a:lnTo>
                  <a:pt x="142" y="94"/>
                </a:lnTo>
                <a:close/>
                <a:moveTo>
                  <a:pt x="127" y="72"/>
                </a:moveTo>
                <a:cubicBezTo>
                  <a:pt x="127" y="37"/>
                  <a:pt x="127" y="37"/>
                  <a:pt x="127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72"/>
                  <a:pt x="16" y="72"/>
                  <a:pt x="16" y="72"/>
                </a:cubicBezTo>
                <a:moveTo>
                  <a:pt x="90" y="37"/>
                </a:moveTo>
                <a:cubicBezTo>
                  <a:pt x="90" y="0"/>
                  <a:pt x="90" y="0"/>
                  <a:pt x="90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37"/>
                  <a:pt x="53" y="37"/>
                  <a:pt x="53" y="37"/>
                </a:cubicBezTo>
                <a:moveTo>
                  <a:pt x="36" y="106"/>
                </a:moveTo>
                <a:cubicBezTo>
                  <a:pt x="36" y="129"/>
                  <a:pt x="36" y="129"/>
                  <a:pt x="36" y="129"/>
                </a:cubicBezTo>
                <a:moveTo>
                  <a:pt x="71" y="106"/>
                </a:moveTo>
                <a:cubicBezTo>
                  <a:pt x="71" y="129"/>
                  <a:pt x="71" y="129"/>
                  <a:pt x="71" y="129"/>
                </a:cubicBezTo>
                <a:moveTo>
                  <a:pt x="108" y="106"/>
                </a:moveTo>
                <a:cubicBezTo>
                  <a:pt x="108" y="129"/>
                  <a:pt x="108" y="129"/>
                  <a:pt x="108" y="129"/>
                </a:cubicBezTo>
                <a:moveTo>
                  <a:pt x="36" y="160"/>
                </a:moveTo>
                <a:cubicBezTo>
                  <a:pt x="36" y="184"/>
                  <a:pt x="36" y="184"/>
                  <a:pt x="36" y="184"/>
                </a:cubicBezTo>
                <a:moveTo>
                  <a:pt x="71" y="160"/>
                </a:moveTo>
                <a:cubicBezTo>
                  <a:pt x="71" y="184"/>
                  <a:pt x="71" y="184"/>
                  <a:pt x="71" y="184"/>
                </a:cubicBezTo>
                <a:moveTo>
                  <a:pt x="108" y="160"/>
                </a:moveTo>
                <a:cubicBezTo>
                  <a:pt x="108" y="184"/>
                  <a:pt x="108" y="184"/>
                  <a:pt x="108" y="184"/>
                </a:cubicBezTo>
                <a:moveTo>
                  <a:pt x="175" y="269"/>
                </a:moveTo>
                <a:cubicBezTo>
                  <a:pt x="201" y="269"/>
                  <a:pt x="201" y="269"/>
                  <a:pt x="201" y="269"/>
                </a:cubicBezTo>
                <a:moveTo>
                  <a:pt x="175" y="235"/>
                </a:moveTo>
                <a:cubicBezTo>
                  <a:pt x="201" y="235"/>
                  <a:pt x="201" y="235"/>
                  <a:pt x="201" y="235"/>
                </a:cubicBezTo>
                <a:moveTo>
                  <a:pt x="175" y="200"/>
                </a:moveTo>
                <a:cubicBezTo>
                  <a:pt x="201" y="200"/>
                  <a:pt x="201" y="200"/>
                  <a:pt x="201" y="200"/>
                </a:cubicBezTo>
                <a:moveTo>
                  <a:pt x="175" y="166"/>
                </a:moveTo>
                <a:cubicBezTo>
                  <a:pt x="201" y="166"/>
                  <a:pt x="201" y="166"/>
                  <a:pt x="201" y="166"/>
                </a:cubicBezTo>
              </a:path>
            </a:pathLst>
          </a:custGeom>
          <a:noFill/>
          <a:ln w="1905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4" rIns="91427" bIns="45714" numCol="1" anchor="t" anchorCtr="0" compatLnSpc="1">
            <a:prstTxWarp prst="textNoShape">
              <a:avLst/>
            </a:prstTxWarp>
          </a:bodyPr>
          <a:lstStyle/>
          <a:p>
            <a:pPr defTabSz="932585"/>
            <a:endParaRPr lang="en-US" sz="1801">
              <a:solidFill>
                <a:srgbClr val="353535"/>
              </a:solidFill>
              <a:latin typeface="Segoe UI"/>
            </a:endParaRPr>
          </a:p>
        </p:txBody>
      </p:sp>
      <p:pic>
        <p:nvPicPr>
          <p:cNvPr id="18" name="Picture 2" descr="Image result for linux logo transparent png">
            <a:extLst>
              <a:ext uri="{FF2B5EF4-FFF2-40B4-BE49-F238E27FC236}">
                <a16:creationId xmlns:a16="http://schemas.microsoft.com/office/drawing/2014/main" id="{F9321CDE-D8AF-4A4C-B869-C713B8DC1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847" y="3022982"/>
            <a:ext cx="868218" cy="95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result for windows logo transparent png">
            <a:extLst>
              <a:ext uri="{FF2B5EF4-FFF2-40B4-BE49-F238E27FC236}">
                <a16:creationId xmlns:a16="http://schemas.microsoft.com/office/drawing/2014/main" id="{2370DB13-C340-4C52-B721-6E7D3DCFB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662" y="3068369"/>
            <a:ext cx="660217" cy="72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072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DF40E4A2-A1CB-4B9F-9C8F-4FA079C91F3E}" vid="{87850380-4AD9-4240-BBE8-3BB34B32157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B6B2E9CC90FD43AFDF71AAC07E5223" ma:contentTypeVersion="2" ma:contentTypeDescription="Create a new document." ma:contentTypeScope="" ma:versionID="fcfa1efd7f51f5b0bb91096e0a7c6c83">
  <xsd:schema xmlns:xsd="http://www.w3.org/2001/XMLSchema" xmlns:xs="http://www.w3.org/2001/XMLSchema" xmlns:p="http://schemas.microsoft.com/office/2006/metadata/properties" xmlns:ns2="4d431518-3490-47ae-ad22-2a9630ba0f7c" targetNamespace="http://schemas.microsoft.com/office/2006/metadata/properties" ma:root="true" ma:fieldsID="437eb5dbbe195800cfebb001710b297a" ns2:_="">
    <xsd:import namespace="4d431518-3490-47ae-ad22-2a9630ba0f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431518-3490-47ae-ad22-2a9630ba0f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d431518-3490-47ae-ad22-2a9630ba0f7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E1B2DD3-504A-43A7-ABE0-E4B59165CD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431518-3490-47ae-ad22-2a9630ba0f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Microsoft_Ignite_2018_16x9_Breakout_Template_v03</Template>
  <TotalTime>5142</TotalTime>
  <Words>994</Words>
  <Application>Microsoft Office PowerPoint</Application>
  <PresentationFormat>Widescreen</PresentationFormat>
  <Paragraphs>228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Consolas</vt:lpstr>
      <vt:lpstr>Segoe UI</vt:lpstr>
      <vt:lpstr>Segoe UI Black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Azure Migration</vt:lpstr>
      <vt:lpstr>What’s Driving Migrations?</vt:lpstr>
      <vt:lpstr>Migrate to Azure </vt:lpstr>
      <vt:lpstr>Azure Migration Experience: Unified and Extensible</vt:lpstr>
      <vt:lpstr>Choice of Tools for Every Stage</vt:lpstr>
      <vt:lpstr>Azure Migrate for Discovery and Assessment</vt:lpstr>
      <vt:lpstr>How Azure Migrate Works</vt:lpstr>
      <vt:lpstr>Recent Enhancements </vt:lpstr>
      <vt:lpstr>Azure Site Recovery for Server Migration</vt:lpstr>
      <vt:lpstr>How Hyper-V Migration Works</vt:lpstr>
      <vt:lpstr>How VMware Migration Works</vt:lpstr>
      <vt:lpstr>Comprehensive Coverage for VMware</vt:lpstr>
      <vt:lpstr>Database Migration Service for Database Migration</vt:lpstr>
      <vt:lpstr>Database Migration Service Announcements </vt:lpstr>
      <vt:lpstr>PowerPoint Presentation</vt:lpstr>
      <vt:lpstr>Azure Migrate for Discovery and Assessment</vt:lpstr>
      <vt:lpstr>PowerPoint Presentation</vt:lpstr>
      <vt:lpstr>Azure Site Recovery for Server Migration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migration deep dive: Accelerate your migration with the right tools</dc:title>
  <dc:subject>Microsoft Ignite</dc:subject>
  <dc:creator>Abhishek Hemrajani</dc:creator>
  <cp:keywords>Microsoft Ignite</cp:keywords>
  <dc:description/>
  <cp:lastModifiedBy>Tom Vanek</cp:lastModifiedBy>
  <cp:revision>163</cp:revision>
  <dcterms:created xsi:type="dcterms:W3CDTF">2018-09-18T05:20:43Z</dcterms:created>
  <dcterms:modified xsi:type="dcterms:W3CDTF">2018-10-08T14:08:30Z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0x010100A7B6B2E9CC90FD43AFDF71AAC07E5223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